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4" r:id="rId9"/>
    <p:sldId id="267" r:id="rId10"/>
    <p:sldId id="278" r:id="rId11"/>
    <p:sldId id="268" r:id="rId12"/>
    <p:sldId id="305" r:id="rId13"/>
    <p:sldId id="269" r:id="rId14"/>
    <p:sldId id="290" r:id="rId15"/>
    <p:sldId id="303" r:id="rId16"/>
    <p:sldId id="294" r:id="rId17"/>
    <p:sldId id="295" r:id="rId18"/>
    <p:sldId id="263" r:id="rId19"/>
    <p:sldId id="282" r:id="rId20"/>
    <p:sldId id="283" r:id="rId21"/>
    <p:sldId id="297" r:id="rId22"/>
    <p:sldId id="298" r:id="rId23"/>
    <p:sldId id="299" r:id="rId24"/>
    <p:sldId id="300" r:id="rId25"/>
    <p:sldId id="301" r:id="rId26"/>
    <p:sldId id="287" r:id="rId27"/>
    <p:sldId id="281" r:id="rId28"/>
    <p:sldId id="306" r:id="rId29"/>
    <p:sldId id="276" r:id="rId30"/>
    <p:sldId id="307" r:id="rId31"/>
    <p:sldId id="273" r:id="rId32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D9F"/>
    <a:srgbClr val="D9D9D9"/>
    <a:srgbClr val="E7E7E7"/>
    <a:srgbClr val="293C0C"/>
    <a:srgbClr val="76EB35"/>
    <a:srgbClr val="8A3193"/>
    <a:srgbClr val="E2A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Styl pośredni 4 — Ak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0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chemeClr val="accent1">
            <a:lumMod val="20000"/>
            <a:lumOff val="8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Arkusz1!$B$1</c:f>
              <c:strCache>
                <c:ptCount val="1"/>
                <c:pt idx="0">
                  <c:v>Środki Powiatu Skarżyskiego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chemeClr val="accent3">
                  <a:shade val="76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bevelT/>
              <a:contourClr>
                <a:schemeClr val="accent3">
                  <a:shade val="76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rgbClr val="0070C0"/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Arkusz1!$B$2:$B$7</c:f>
              <c:numCache>
                <c:formatCode>General</c:formatCode>
                <c:ptCount val="6"/>
                <c:pt idx="0">
                  <c:v>33004.300000000003</c:v>
                </c:pt>
                <c:pt idx="1">
                  <c:v>15446.1</c:v>
                </c:pt>
                <c:pt idx="2">
                  <c:v>57281.74</c:v>
                </c:pt>
                <c:pt idx="3">
                  <c:v>291346</c:v>
                </c:pt>
                <c:pt idx="4">
                  <c:v>296158.63</c:v>
                </c:pt>
                <c:pt idx="5">
                  <c:v>266855.90000000002</c:v>
                </c:pt>
              </c:numCache>
            </c:numRef>
          </c:val>
          <c:shape val="cylinder"/>
        </c:ser>
        <c:ser>
          <c:idx val="1"/>
          <c:order val="1"/>
          <c:tx>
            <c:strRef>
              <c:f>Arkusz1!$C$1</c:f>
              <c:strCache>
                <c:ptCount val="1"/>
                <c:pt idx="0">
                  <c:v>PFRON</c:v>
                </c:pt>
              </c:strCache>
            </c:strRef>
          </c:tx>
          <c:spPr>
            <a:solidFill>
              <a:srgbClr val="92D050"/>
            </a:solidFill>
            <a:ln>
              <a:solidFill>
                <a:schemeClr val="accent3">
                  <a:tint val="77000"/>
                  <a:lumMod val="50000"/>
                </a:schemeClr>
              </a:solidFill>
            </a:ln>
            <a:effectLst/>
            <a:scene3d>
              <a:camera prst="orthographicFront"/>
              <a:lightRig rig="threePt" dir="t"/>
            </a:scene3d>
            <a:sp3d prstMaterial="flat">
              <a:bevelT/>
              <a:contourClr>
                <a:schemeClr val="accent3">
                  <a:tint val="77000"/>
                  <a:lumMod val="50000"/>
                </a:schemeClr>
              </a:contourClr>
            </a:sp3d>
          </c:spPr>
          <c:invertIfNegative val="0"/>
          <c:dLbls>
            <c:spPr>
              <a:solidFill>
                <a:schemeClr val="accent4">
                  <a:lumMod val="75000"/>
                </a:schemeClr>
              </a:solidFill>
              <a:ln>
                <a:solidFill>
                  <a:schemeClr val="lt1">
                    <a:alpha val="50000"/>
                  </a:schemeClr>
                </a:solidFill>
                <a:round/>
              </a:ln>
              <a:effectLst>
                <a:outerShdw blurRad="63500" dist="889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50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Arkusz1!$A$2:$A$7</c:f>
              <c:numCache>
                <c:formatCode>General</c:formatCode>
                <c:ptCount val="6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</c:numCache>
            </c:numRef>
          </c:cat>
          <c:val>
            <c:numRef>
              <c:f>Arkusz1!$C$2:$C$7</c:f>
              <c:numCache>
                <c:formatCode>General</c:formatCode>
                <c:ptCount val="6"/>
                <c:pt idx="0">
                  <c:v>17000</c:v>
                </c:pt>
                <c:pt idx="1">
                  <c:v>17000</c:v>
                </c:pt>
                <c:pt idx="2">
                  <c:v>18500</c:v>
                </c:pt>
                <c:pt idx="3">
                  <c:v>15500</c:v>
                </c:pt>
                <c:pt idx="4">
                  <c:v>11425</c:v>
                </c:pt>
                <c:pt idx="5">
                  <c:v>7703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84"/>
        <c:gapDepth val="53"/>
        <c:shape val="box"/>
        <c:axId val="441201456"/>
        <c:axId val="447004992"/>
        <c:axId val="0"/>
      </c:bar3DChart>
      <c:catAx>
        <c:axId val="44120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pl-PL"/>
          </a:p>
        </c:txPr>
        <c:crossAx val="447004992"/>
        <c:crossesAt val="0"/>
        <c:auto val="1"/>
        <c:lblAlgn val="ctr"/>
        <c:lblOffset val="100"/>
        <c:noMultiLvlLbl val="0"/>
      </c:catAx>
      <c:valAx>
        <c:axId val="447004992"/>
        <c:scaling>
          <c:orientation val="minMax"/>
          <c:max val="300000"/>
        </c:scaling>
        <c:delete val="1"/>
        <c:axPos val="l"/>
        <c:numFmt formatCode="#,##0.00\ &quot;zł&quot;" sourceLinked="0"/>
        <c:majorTickMark val="out"/>
        <c:minorTickMark val="none"/>
        <c:tickLblPos val="none"/>
        <c:crossAx val="44120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1.963793369288238E-2"/>
          <c:y val="1.8642169909433806E-2"/>
          <c:w val="0.47381180543236251"/>
          <c:h val="7.728524990905213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showDLblsOverMax val="0"/>
  </c:chart>
  <c:spPr>
    <a:noFill/>
    <a:ln w="6350" cap="flat" cmpd="sng" algn="ctr">
      <a:noFill/>
      <a:round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style1.xml><?xml version="1.0" encoding="utf-8"?>
<cs:chartStyle xmlns:cs="http://schemas.microsoft.com/office/drawing/2012/chartStyle" xmlns:a="http://schemas.openxmlformats.org/drawingml/2006/main" id="291">
  <cs:axisTitle>
    <cs:lnRef idx="0"/>
    <cs:fillRef idx="0"/>
    <cs:effectRef idx="0"/>
    <cs:fontRef idx="minor">
      <a:schemeClr val="lt1">
        <a:lumMod val="75000"/>
      </a:schemeClr>
    </cs:fontRef>
    <cs:defRPr sz="1197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1197" kern="1200"/>
  </cs:categoryAxis>
  <cs:chartArea>
    <cs:lnRef idx="0"/>
    <cs:fillRef idx="0"/>
    <cs:effectRef idx="0"/>
    <cs:fontRef idx="minor">
      <a:schemeClr val="lt1"/>
    </cs:fontRef>
    <cs:spPr>
      <a:solidFill>
        <a:schemeClr val="dk1">
          <a:lumMod val="75000"/>
          <a:lumOff val="25000"/>
        </a:schemeClr>
      </a:solidFill>
      <a:ln w="6350" cap="flat" cmpd="sng" algn="ctr">
        <a:solidFill>
          <a:schemeClr val="dk1">
            <a:tint val="75000"/>
          </a:schemeClr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</cs:dataLabel>
  <cs:dataLabelCallout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30000"/>
        </a:schemeClr>
      </a:solidFill>
      <a:ln>
        <a:solidFill>
          <a:schemeClr val="lt1">
            <a:alpha val="50000"/>
          </a:schemeClr>
        </a:solidFill>
        <a:round/>
      </a:ln>
      <a:effectLst>
        <a:outerShdw blurRad="63500" dist="88900" dir="2700000" algn="tl" rotWithShape="0">
          <a:prstClr val="black">
            <a:alpha val="40000"/>
          </a:prstClr>
        </a:outerShdw>
      </a:effectLst>
    </cs:spPr>
    <cs:defRPr sz="1197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>
          <a:alpha val="88000"/>
        </a:schemeClr>
      </a:solidFill>
      <a:ln>
        <a:solidFill>
          <a:schemeClr val="phClr">
            <a:lumMod val="50000"/>
          </a:schemeClr>
        </a:solidFill>
      </a:ln>
      <a:scene3d>
        <a:camera prst="orthographicFront"/>
        <a:lightRig rig="threePt" dir="t"/>
      </a:scene3d>
      <a:sp3d prstMaterial="flat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dk1">
            <a:lumMod val="75000"/>
            <a:lumOff val="2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bg2">
          <a:lumMod val="75000"/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>
        <a:solidFill>
          <a:schemeClr val="lt1">
            <a:lumMod val="50000"/>
          </a:schemeClr>
        </a:solidFill>
      </a:ln>
    </cs:spPr>
  </cs:gridlineMajor>
  <cs:gridlineMinor>
    <cs:lnRef idx="0"/>
    <cs:fillRef idx="0"/>
    <cs:effectRef idx="0"/>
    <cs:fontRef idx="minor">
      <a:schemeClr val="tx1"/>
    </cs:fontRef>
    <cs:spPr>
      <a:ln w="9525">
        <a:solidFill>
          <a:schemeClr val="lt1">
            <a:lumMod val="40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/>
    </cs:fontRef>
    <cs:defRPr sz="2200" b="0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ACB034-5263-4CFA-AA42-3B46AF43A931}" type="datetimeFigureOut">
              <a:rPr lang="pl-PL" smtClean="0"/>
              <a:pPr/>
              <a:t>2019-04-23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59D43-1288-4F95-BD48-4A6324B903C2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37451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120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02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03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9074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85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29889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357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91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027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461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53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74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373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994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111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931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36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352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/>
          <p:cNvSpPr>
            <a:spLocks noGrp="1"/>
          </p:cNvSpPr>
          <p:nvPr>
            <p:ph type="ctrTitle"/>
          </p:nvPr>
        </p:nvSpPr>
        <p:spPr>
          <a:xfrm>
            <a:off x="1202029" y="1334530"/>
            <a:ext cx="9448800" cy="3126566"/>
          </a:xfr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l-PL" sz="2900" b="1" cap="none" dirty="0" smtClean="0">
                <a:ln/>
                <a:latin typeface="Times New Roman" pitchFamily="18" charset="0"/>
                <a:ea typeface="Tahoma" pitchFamily="34" charset="0"/>
                <a:cs typeface="Times New Roman" pitchFamily="18" charset="0"/>
              </a:rPr>
              <a:t/>
            </a:r>
            <a:br>
              <a:rPr lang="pl-PL" sz="2900" b="1" cap="none" dirty="0" smtClean="0">
                <a:ln/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900" b="1" cap="none" dirty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Sprawozdanie z realizacji </a:t>
            </a:r>
            <a:br>
              <a:rPr lang="pl-PL" sz="2900" b="1" cap="none" dirty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900" b="1" cap="none" dirty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Programu </a:t>
            </a:r>
            <a:r>
              <a:rPr lang="pl-PL" sz="2900" b="1" cap="none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Współpracy Powiatu Skarżyskiego </a:t>
            </a:r>
            <a:br>
              <a:rPr lang="pl-PL" sz="2900" b="1" cap="none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900" b="1" cap="none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z Organizacjami Pozarządowymi oraz podmiotami prowadzącymi działalność pożytku publicznego </a:t>
            </a:r>
            <a:br>
              <a:rPr lang="pl-PL" sz="2900" b="1" cap="none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900" b="1" cap="none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za rok 2018</a:t>
            </a:r>
            <a:endParaRPr lang="pl-PL" sz="2900" b="1" cap="none" dirty="0">
              <a:ln/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7085012" y="5542458"/>
            <a:ext cx="52969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l-PL" sz="2400" b="1" dirty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Starostwo Powiatowe </a:t>
            </a:r>
            <a:endParaRPr lang="pl-PL" sz="2400" b="1" dirty="0" smtClean="0">
              <a:ln/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/>
            <a:r>
              <a:rPr lang="pl-PL" sz="2400" b="1" dirty="0" smtClean="0">
                <a:ln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 Skarżysku – Kamiennej</a:t>
            </a:r>
            <a:endParaRPr lang="pl-PL" sz="2400" b="1" dirty="0">
              <a:ln/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24" y="397474"/>
            <a:ext cx="936740" cy="10312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262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124939"/>
              </p:ext>
            </p:extLst>
          </p:nvPr>
        </p:nvGraphicFramePr>
        <p:xfrm>
          <a:off x="144872" y="560929"/>
          <a:ext cx="11875170" cy="598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40445"/>
                <a:gridCol w="5666873"/>
                <a:gridCol w="1467852"/>
              </a:tblGrid>
              <a:tr h="36345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Nazwa zadania publicznego: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Wnioskodawca: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tx1"/>
                          </a:solidFill>
                        </a:rPr>
                        <a:t>Kwota dotacji:</a:t>
                      </a:r>
                      <a:endParaRPr lang="pl-PL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Strzelecki Bieg Patrolowy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Strzelecka Grupa Poszukiwawczo-Ratownicza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II Skarżyski Maraton Pieszy „Nad Kamienną”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Oddział Miejski Polskiego Towarzystwa Turystyczno-Krajoznawczego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Euro </a:t>
                      </a:r>
                      <a:r>
                        <a:rPr lang="pl-PL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Erblo</a:t>
                      </a:r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2018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Uczniowski Klub Sportowy ERBEL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603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Świętokrzyski Turniej Badmintona Olimpiad Specjalnych Suchedniów 2018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Oddział Regionalny Olimpiady Specjalne Polska-Świętokrzyskie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6030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Impreza Sportowa – Biegi Uliczne – X Memoriał</a:t>
                      </a:r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K. Wolińskiego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0" kern="12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Skarżyskie Towarzystwo Sportowe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603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„Piknik sportowy”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Pomocy Osobom Niepełnosprawnym Umysłowo i Ich Rodzinom „PRAXIS”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Sport Challenge 2018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Skarżyskie Stowarzyszenie Inicjatyw Obywatelskich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6030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Rozgrywki Amatorskiej Ligi Piłkarskiej, Rozgrywki Pucharu Niepodległości, Rozgrywki o Puchar Ligi, Mecz o Super Puchar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Amatorskie Towarzystwo Piłkarskie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431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Mistrzostwa Powiatu Skarżyskiego w Badmintonie w kat. U-14, U-13, U-11, U-9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Miejski Klub Sportowy „ORLICZ”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IX Międzyszkolny Ekologiczny Bieg Patrolowy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„Nasze </a:t>
                      </a:r>
                      <a:r>
                        <a:rPr lang="pl-PL" sz="12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Pogorzałe</a:t>
                      </a:r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04021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„Aktywna Dolna Kamienna 2018”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Kultury Fizycznej „Dolna Kamienna”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6289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Akademia żeglarska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Towarzystwo Żeglarskie „Sterna”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864,00 zł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4314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Organizacja dwóch turniejów brydża sportowego tj. Mistrzostw Powiatu Skarżyskiego oraz Turnieju z okazji Dnia Niepodległości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Brydża Sportowego SZLEM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 zł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6289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Spotkanie z młodzieżą - kolarstwo</a:t>
                      </a:r>
                      <a:endParaRPr lang="pl-PL" sz="12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Skarżyskie Towarzystwo Cyklistów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000,00 zł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3095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20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r>
                        <a:rPr lang="pl-PL" sz="1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.664,00 zł</a:t>
                      </a:r>
                      <a:endParaRPr lang="pl-PL" sz="1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599364" y="99264"/>
            <a:ext cx="11272838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w 2018 roku w zakresie KULTURY FIZYCZNEJ:</a:t>
            </a:r>
            <a:endParaRPr lang="pl-PL" sz="24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327891" y="362787"/>
            <a:ext cx="11558588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endParaRPr lang="pl-PL" sz="2400" b="1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pl-PL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w 2018 roku w zakresie OCHRONY I PROMOCJI ZDROWIA: </a:t>
            </a:r>
          </a:p>
          <a:p>
            <a:endParaRPr lang="pl-PL" dirty="0">
              <a:solidFill>
                <a:schemeClr val="bg1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5985558"/>
              </p:ext>
            </p:extLst>
          </p:nvPr>
        </p:nvGraphicFramePr>
        <p:xfrm>
          <a:off x="226502" y="2108961"/>
          <a:ext cx="11761366" cy="27524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1601"/>
                <a:gridCol w="5135915"/>
                <a:gridCol w="2013850"/>
              </a:tblGrid>
              <a:tr h="826326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Nazwa zadania publicznego: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Wnioskodawca: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Kwota dotacji:</a:t>
                      </a:r>
                    </a:p>
                    <a:p>
                      <a:pPr algn="ctr"/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95795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Mistrzostwa Pierwszej Pomocy Przedmedycznej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Świętokrzyski Oddział Okręgowy Polskiego Czerwonego Krzyża, Oddział Rejonowy PCK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95795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Zdrowe życie-życie  bez alkoholu-forum trzeźwości dla dzieci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Stowarzyszenie-Lokalna Grupa Działania „Cicha Sława”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1 200,00 zł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053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Organizacja IX Marszu Różowej Wstążeczki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Skarżyski Klub Amazonek</a:t>
                      </a:r>
                      <a:endParaRPr lang="pl-PL" sz="14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800,00 zł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71175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3.600,00 zł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12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633412" y="371176"/>
            <a:ext cx="1155858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w 2018 roku w zakresie KULTURY: </a:t>
            </a:r>
          </a:p>
          <a:p>
            <a:endParaRPr lang="pl-PL" dirty="0">
              <a:solidFill>
                <a:prstClr val="black"/>
              </a:solidFill>
            </a:endParaRP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810497"/>
              </p:ext>
            </p:extLst>
          </p:nvPr>
        </p:nvGraphicFramePr>
        <p:xfrm>
          <a:off x="152493" y="1362550"/>
          <a:ext cx="11875170" cy="4942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224"/>
                <a:gridCol w="5185610"/>
                <a:gridCol w="2033336"/>
              </a:tblGrid>
              <a:tr h="383461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Nazwa zadania publicznego: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solidFill>
                            <a:schemeClr val="tx1"/>
                          </a:solidFill>
                        </a:rPr>
                        <a:t>Wnioskodawca: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pl-PL" sz="18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pl-PL" sz="1800" dirty="0" smtClean="0">
                          <a:solidFill>
                            <a:schemeClr val="tx1"/>
                          </a:solidFill>
                        </a:rPr>
                        <a:t>Kwota dotacji:</a:t>
                      </a:r>
                    </a:p>
                    <a:p>
                      <a:pPr algn="ctr"/>
                      <a:endParaRPr lang="pl-PL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Dobra kultura dla Aktywnego Seniora”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Klub Seniora „Złota Przystań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„Zacznij od Bacha” wieczór z twórczością Zbigniewa Wodeckiego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Fundacja Daj Szansę w Skarżysku- Kamiennej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Festiwal Drożdżowej  „Babki”</a:t>
                      </a:r>
                      <a:endParaRPr kumimoji="0" lang="pl-PL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+mn-cs"/>
                        </a:rPr>
                        <a:t>Stowarzyszenie „Aktywne Kobiety”</a:t>
                      </a:r>
                      <a:endParaRPr kumimoji="0" lang="pl-PL" sz="12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„O nas i o sobie samym” – wybór wierszy D. Świerzyńskiej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„Kuźniczy Krąg”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Festyn rodzinny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„Bądź dobry jak chleb”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Wydanie książki pt. „Portret literacki Bożeny Piasty” autorstwa Krystyny Cel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Związek Literatów Polskich – Oddział </a:t>
                      </a:r>
                      <a:b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</a:br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 Kielcach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XI Przegląd Chóralnej Pieśni Sakralnej – Skarżysko-Kamienna 2018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Na Rzecz Rozwoju Parafii Najświętszego Serca Jezusowego w Skarżysku- Kamiennej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971,70</a:t>
                      </a:r>
                      <a:r>
                        <a:rPr lang="pl-PL" sz="1200" b="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 integracyjny festiwal muzyki chrześcijańskiej „Muzyką do nieba”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Bractwo Matki Bożej Miłosierdzia w Skarżysku- Kamiennej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960,00  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Wakacyjny Konkurs KARAOKE</a:t>
                      </a:r>
                      <a:endParaRPr lang="pl-PL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Suchedniowska Korporacja Samorządowa im. Stanisława Staszica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576,00  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l-PL" sz="20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11.607,70 zł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406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322507" y="38501"/>
            <a:ext cx="11558588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w 2018 roku w trybie tzw. „małych grantów”: </a:t>
            </a:r>
          </a:p>
          <a:p>
            <a:endParaRPr lang="pl-PL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319716"/>
              </p:ext>
            </p:extLst>
          </p:nvPr>
        </p:nvGraphicFramePr>
        <p:xfrm>
          <a:off x="164216" y="674855"/>
          <a:ext cx="11875170" cy="561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56224"/>
                <a:gridCol w="5185610"/>
                <a:gridCol w="2033336"/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zadania publicznego:</a:t>
                      </a:r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Wnioskodawca:</a:t>
                      </a:r>
                      <a:endParaRPr lang="pl-PL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Kwota dotacji:</a:t>
                      </a:r>
                    </a:p>
                  </a:txBody>
                  <a:tcPr anchor="ctr">
                    <a:solidFill>
                      <a:schemeClr val="accent5">
                        <a:lumMod val="5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„Pamiętajmy o wydarzeniach i bohaterach naszej ziemi – Świnia Góra 2018”</a:t>
                      </a:r>
                      <a:endParaRPr lang="pl-PL" sz="12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Katolickie Stowarzyszenie Młodzieży Diecezji Radomskiej </a:t>
                      </a:r>
                    </a:p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Oddział</a:t>
                      </a:r>
                      <a:r>
                        <a:rPr lang="pl-PL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w Suchedniowie</a:t>
                      </a:r>
                      <a:endParaRPr lang="pl-PL" sz="1200" b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899,00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„XXVII Festiwal Piosenki”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Stowarzyszenie Pomocy Osobom Niepełnosprawnym Umysłowo i Ich Rodzinom „PRAXIS”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„Drewniane gody – 5 lat działalności </a:t>
                      </a:r>
                      <a:r>
                        <a:rPr lang="pl-PL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Michniowian</a:t>
                      </a:r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Stowarzyszenie </a:t>
                      </a:r>
                      <a:r>
                        <a:rPr lang="pl-PL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Michniowianie</a:t>
                      </a:r>
                      <a:r>
                        <a:rPr lang="pl-PL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8697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„59 Ogólnopolski Wysokokwalifikowany Rajd Pieszy”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Oddział Miejski Polskiego Towarzystwa Turystyczno-Krajoznawczego,                          z siedzibą w Skarżysku- Kamiennej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„Piknik folklorem inspirowany z Radą Seniorów”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Grupa Inicjatywna Pod Prąd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456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„65-lecie Polskiego Związku Niewidomych w </a:t>
                      </a:r>
                      <a:r>
                        <a:rPr lang="pl-PL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Skarżysku-Kamiennej</a:t>
                      </a:r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Koło Polskiego Związku Niewidomych z siedzibą  w </a:t>
                      </a:r>
                      <a:r>
                        <a:rPr lang="pl-PL" sz="1200" b="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Skarżysku-Kamiennej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„Wyjazd integracyjno-naukowy „Odkrywam, dziwię się i zachwycam otaczającym światem” – Energetyczne Centrum Nauki w Kielcach”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Stowarzyszenie Rodzin i Przyjaciół Osób Niepełnosprawnych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500,00 zł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„Mikołajki z Akademią Holistyczną”,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Stowarzyszenie Akademia Holistyczna </a:t>
                      </a:r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„Zeszyty Suchedniowskie. Historia.”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Grupa Inicjatywna Pod Prąd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500,00 zł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„Festiwal piosenki o zdrowiu”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Świętokrzyski Oddział Okręgowy Polskiego Czerwonego Krzyża –</a:t>
                      </a:r>
                      <a:r>
                        <a:rPr lang="pl-PL" sz="1200" b="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1200" b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Oddział Rejonowy PCK 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400,00 zł</a:t>
                      </a:r>
                      <a:endParaRPr lang="pl-PL" sz="12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21395">
                <a:tc gridSpan="2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pl-PL" sz="1200" b="0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5 299,00zł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738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63981" y="346544"/>
            <a:ext cx="11287125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kosztów działania warsztatów terapii zajęciowej </a:t>
            </a:r>
            <a:r>
              <a:rPr lang="pl-PL" sz="2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z </a:t>
            </a:r>
            <a:r>
              <a:rPr lang="pl-PL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terenu powiatu skarżyskiego</a:t>
            </a:r>
          </a:p>
        </p:txBody>
      </p:sp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16836"/>
              </p:ext>
            </p:extLst>
          </p:nvPr>
        </p:nvGraphicFramePr>
        <p:xfrm>
          <a:off x="757676" y="2032900"/>
          <a:ext cx="10730690" cy="34632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6421"/>
                <a:gridCol w="3816125"/>
                <a:gridCol w="3361909"/>
                <a:gridCol w="2886235"/>
              </a:tblGrid>
              <a:tr h="78062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Lp.</a:t>
                      </a:r>
                      <a:endParaRPr lang="pl-PL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Nazwa jednostki</a:t>
                      </a:r>
                      <a:endParaRPr lang="pl-PL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Organizacja prowadząca jednostkę </a:t>
                      </a:r>
                      <a:endParaRPr lang="pl-PL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Kwota dofinansowania w 2018 r.</a:t>
                      </a:r>
                      <a:endParaRPr lang="pl-PL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1115172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Warsztaty Terapii Zajęciowej „Tęcza”</a:t>
                      </a:r>
                    </a:p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(ul.</a:t>
                      </a:r>
                      <a:r>
                        <a:rPr lang="pl-PL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Równoległa 23)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Stowarzyszenie na rzecz Warsztatów Terapii Zajęciowej „Tęcza”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110.640,00 zł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115172"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Warsztaty Terapii Zajęciowej</a:t>
                      </a:r>
                      <a:r>
                        <a:rPr lang="pl-PL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pl-PL" sz="1400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(ul. Kościuszki 38)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Stowarzyszenie Rodzin i Przyjaciół Osób Niepełnosprawnych </a:t>
                      </a:r>
                      <a:endParaRPr lang="pl-PL" sz="14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55.320,00 zł</a:t>
                      </a:r>
                      <a:endParaRPr lang="pl-PL" sz="14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52264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 </a:t>
                      </a:r>
                      <a:endParaRPr lang="pl-PL" sz="16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165</a:t>
                      </a:r>
                      <a:r>
                        <a:rPr lang="pl-PL" sz="16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pl-PL" sz="16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960,00 zł</a:t>
                      </a:r>
                      <a:endParaRPr lang="pl-PL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007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587" y="2165684"/>
            <a:ext cx="11116361" cy="3357257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ZADANIA REALIZOWANE PRZEZ JEDNOSTKI POWIATOWE WE WSPÓŁPRACY </a:t>
            </a:r>
            <a:b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280" y="727357"/>
            <a:ext cx="3474973" cy="1645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42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0" y="210151"/>
            <a:ext cx="1175861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Powiatowej Stacji Sanitarno Epidemiologicznej</a:t>
            </a: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 w 2018 r. </a:t>
            </a:r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28368" y="1510804"/>
            <a:ext cx="11154032" cy="658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Współpraca z Polskim Czerwonym Krzyżem Oddział Skarżysko-Kamienna (PCK):</a:t>
            </a:r>
          </a:p>
          <a:p>
            <a:pPr algn="just">
              <a:lnSpc>
                <a:spcPct val="150000"/>
              </a:lnSpc>
            </a:pPr>
            <a:r>
              <a:rPr lang="pl-P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ramach obchodów </a:t>
            </a:r>
            <a:r>
              <a:rPr lang="pl-PL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Światowego Dnia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Zdrowia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PSSE przy współpracy z Oddziałem Rejonowym PCK, przeprowadziła konkurs dla dzieci: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Festiwal Piosenki o Zdrowiu,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który odbył się w MCK w Skarżysku- Kamiennej.</a:t>
            </a:r>
            <a:endParaRPr lang="pl-PL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ramach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Krajowego Programu Zwalczania AIDS i Zapobiegania Zakażeniom HIV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PSSE wraz z Powiatowym Centrum Rozwoju Edukacji oraz Stowarzyszeniem Arka Noego zorganizowała w Powiatowej Bibliotece Publicznej spotkanie edukacyjne dla młodzieży szkolnej z powiatu skarżyskiego. Podczas spotkania terapeuta uzależnień ze Stowarzyszenia Arka Noego wygłosił wykład na temat profilaktyki HIV i AIDS.</a:t>
            </a: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Pracownik Sekcji Promocji Zdrowia i Oświaty Zdrowotnej Powiatowej Stacji Sanitarno-Epidemiologicznej w Skarżysku-Kamiennej uczestniczył jako członek jury w etapie rejonowym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XXVII edycji Ogólnopolskiej Olimpiady Promocji Zdrowego Stylu Życia.</a:t>
            </a:r>
          </a:p>
          <a:p>
            <a:pPr algn="just">
              <a:lnSpc>
                <a:spcPct val="150000"/>
              </a:lnSpc>
            </a:pPr>
            <a:r>
              <a:rPr lang="pl-PL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Współpraca z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Oddziałem Rejonowym Polskiego Czerwonego Krzyża w Skarżysku-Kamiennej, Stowarzyszeniem Aktywizacji Zawodowej „Chcieć znaczy móc”, Skarżyskim Klubem Amazonek oraz Kołem Gospodyń Wiejskich z Grzybowej Góry przy organizacji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IX Marszu Różowej Wstążeczki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połączonego z piknikiem profilaktycznym, który co roku obchodzony jest w powiecie skarżyskim w celu szerzenia wiedzy na temat profilaktyki chorób nowotworowych u kobiet. </a:t>
            </a:r>
          </a:p>
          <a:p>
            <a:pPr algn="just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85738" y="228600"/>
            <a:ext cx="1175861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Powiatowego Centrum Rozwoju Edukacji   </a:t>
            </a:r>
          </a:p>
          <a:p>
            <a:pPr algn="ctr">
              <a:lnSpc>
                <a:spcPct val="150000"/>
              </a:lnSpc>
            </a:pP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 w 2018 r. </a:t>
            </a:r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539014" y="1652954"/>
            <a:ext cx="111845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Powiatowe Centrum Rozwoju Edukacji w 2018r współpracowało z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Polskim Czerwonym Krzyżem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przy organizacji spotkań </a:t>
            </a:r>
            <a:b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opiekunami kół PCK, konkursów dotyczących profilaktyki uzależnień dla dzieci i młodzieży ─ psychoedukacja w trakcie spotkań prowadzona przez pracowników Poradni.</a:t>
            </a: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Współpraca ze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Stowarzyszeniem „Arka Noego”,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która polegała na przekierowywaniu dzieci i młodzieży eksperymentującej              ze środkami psychoaktywnymi do terapeutów uzależnień w w/w Stowarzyszeniu.</a:t>
            </a: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Współprowadzenie wraz ze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Stowarzyszeniem „Wzajemna Pomoc”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"Telefonu Zaufania " dla szeroko rozumianego środowiska lokalnego przez specjalistów zrzeszonych w Stowarzyszeniu i Poradni.</a:t>
            </a: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Współpraca z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Polskim Stowarzyszeniem Terapeutów Integracji Sensorycznej 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oraz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Fundacją „</a:t>
            </a:r>
            <a:r>
              <a:rPr lang="pl-PL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Synapsis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polegająca na przeprowadzeniu szkoleń, wymianie informacji, konsultacjach merytorycznych.</a:t>
            </a:r>
          </a:p>
          <a:p>
            <a:pPr algn="just">
              <a:lnSpc>
                <a:spcPct val="150000"/>
              </a:lnSpc>
            </a:pPr>
            <a:endParaRPr lang="pl-PL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5738" y="228600"/>
            <a:ext cx="1175861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Powiatowego Urzędu Pracy </a:t>
            </a: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 w 2018 r. </a:t>
            </a:r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453080" y="1093919"/>
            <a:ext cx="11457566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W 2018 r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. Powiatowy Urząd Pracy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Calibri" panose="020F0502020204030204" pitchFamily="34" charset="0"/>
              </a:rPr>
              <a:t>kontynuował swoją działalność „Pakt Zatrudnieniowy na rzecz aktywizacji zawodowej osób bezrobotnych powyżej 50 roku życia w powiecie skarżyskim”. Do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Paktu poza dotychczasowymi jednostkami (Akademia Przedsiębiorczości Sp. z.o.o. Starachowice, Powiatowe Centrum Pomocy Rodzinie w </a:t>
            </a:r>
            <a:r>
              <a:rPr lang="pl-PL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, Miejski Ośrodek Pomocy Społecznej 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; Powiatowy Urząd Pracy w </a:t>
            </a:r>
            <a:r>
              <a:rPr lang="pl-PL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, Centrum Integracji Społecznej 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, Fundacja Agencja Rozwoju Regionalnego Sp. z o.o. w Starachowicach, Gminny Ośrodek Pomocy Społecznej w Skarżysku Kościelnym) przystąpiło Centrum Obsługi Inwestora 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Skarżysku-Kamiennej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ea typeface="Lucida Sans Unicode" panose="020B0602030504020204" pitchFamily="34" charset="0"/>
              </a:rPr>
              <a:t>.</a:t>
            </a:r>
          </a:p>
          <a:p>
            <a:pPr algn="just"/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lutym 2018r.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podjęta została decyzja o objęciu wsparciem kolejnych osób bezrobotnych 50+ działaniami Paktu. Zaplanowano objąć wsparciem 16 bezrobotnych 50+. Nabór został ogłoszony 1 marca 2018r. (I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etap), a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drugi etap odbył się 03.04.2018r. Dokumenty aplikacyjne złożyło 16 bezrobotnych 50+, ostatecznie do programu zostało zakwalifikowanych 10 osób.</a:t>
            </a:r>
          </a:p>
          <a:p>
            <a:pPr lvl="0" algn="just"/>
            <a:endParaRPr lang="pl-PL" sz="1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453080" y="3746018"/>
            <a:ext cx="1138722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2018r</a:t>
            </a:r>
            <a:r>
              <a:rPr lang="pl-PL" sz="16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l-PL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PUP podpisał porozumienia partnerskie z następującymi jednostkami: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Wyższa Szkoła Biznesu i Przedsiębiorczości w Ostrowcu Świętokrzyskim- </a:t>
            </a: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partnerstwie i współpracy przy realizacji projektu „Szansa na pracę”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Obsługi Inwestora, ZDZ Kielce, CKZ w </a:t>
            </a:r>
            <a:r>
              <a:rPr lang="pl-PL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Skarżysku-Kamiennej</a:t>
            </a: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współpraca na rzecz organizacji Regionalnych Targów Pracy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Integracji Społecznej– </a:t>
            </a: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porozumienie w zakresie aktywizacji osób bezrobotnych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Instytut Badań Edukacyjnych w Warszawie- </a:t>
            </a:r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realizacja projektu „Włączenie kwalifikacji innowacyjnych i potrzebnych społecznie do Zintegrowanego Systemu Kwalifikacji oraz ograniczenie barier w rozwoju ZSK przez wspieranie interesariuszy systemu na poziomie krajowym i regionalnym”</a:t>
            </a:r>
          </a:p>
          <a:p>
            <a:pPr lvl="0" algn="just">
              <a:buFont typeface="Arial" pitchFamily="34" charset="0"/>
              <a:buChar char="•"/>
            </a:pPr>
            <a:r>
              <a:rPr lang="pl-PL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Fabryka Talentów Consulting Polska Anna </a:t>
            </a:r>
            <a:r>
              <a:rPr lang="pl-PL" sz="1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Nowaczek</a:t>
            </a:r>
            <a:r>
              <a:rPr lang="pl-PL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Starachowicach</a:t>
            </a:r>
          </a:p>
          <a:p>
            <a:pPr lvl="0" algn="just"/>
            <a:endParaRPr lang="pl-PL" sz="16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pl-PL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103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85738" y="228600"/>
            <a:ext cx="1175861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Powiatowego Urzędu Pracy </a:t>
            </a: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 w 2018 r. </a:t>
            </a:r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395416" y="823035"/>
            <a:ext cx="1140972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pl-PL" sz="1600" dirty="0"/>
              <a:t>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20.03.2018r. </a:t>
            </a: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Centrum Aktywizacji Zawodowej Powiatowego Urzędu Pracy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wraz z </a:t>
            </a: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Fundacją TAX CARE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zorganizowało bezpłatne warsztaty „Przedsiębiorcą być!" kierowane do osób planujących rozpoczęcie działalności gospodarczej lub tych, które już prowadzą własną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firmę.</a:t>
            </a:r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17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kwietnia 2018r. w Sali Konferencyjnej Starostwa Powiatowego 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odbyła się debata pn. ,,Zainwestuj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w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pracownika", nad którą patronat honorowy objął Starosta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Skarżyski.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współpracy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zaproszone zostały instytucje 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takie jak: Fundacja Agencja Rozwoju Regionalnego ze Starachowic, Fundusz Pożyczkowy  Województwa Świętokrzyskiego,  Staropolska Izba Przemysłowo-Handlowa w Kielcach.                                   </a:t>
            </a:r>
          </a:p>
          <a:p>
            <a:pPr lvl="0" algn="just"/>
            <a:endParaRPr lang="pl-PL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395416" y="3190009"/>
            <a:ext cx="11339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ramach Programu  na rzecz promocji i wspierania przedsiębiorczości w powiecie skarżyskim 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„Współpracuj z nami- rozwijaj swoją firmę”</a:t>
            </a: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PUP zorganizował w każdej gminie cykl spotkań informacyjno-konsultacyjnych z pracodawcami:</a:t>
            </a:r>
          </a:p>
          <a:p>
            <a:pPr lvl="0"/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-24.01.2018r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 Suchedniowskim Ośrodku Kultury "Kuźnica" w Suchedniowie,</a:t>
            </a:r>
          </a:p>
          <a:p>
            <a:pPr lvl="0"/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-26.01.2018r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 Gminnym Ośrodku Kultury w Bliżynie,</a:t>
            </a:r>
          </a:p>
          <a:p>
            <a:pPr lvl="0"/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-29.01.2018r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 Gminnej Bibliotece Publicznej w Czerwonej Górce, Gmina Łączna,</a:t>
            </a:r>
          </a:p>
          <a:p>
            <a:pPr lvl="0"/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-30.01.2018r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 Urzędzie Gminy w Skarżysku Kościelnym, </a:t>
            </a:r>
          </a:p>
          <a:p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-31.01.2018r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w Miejskim Centrum Kultury w </a:t>
            </a:r>
            <a:r>
              <a:rPr lang="pl-PL" sz="1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Skarżysku-Kamiennej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l-P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668858" y="378940"/>
            <a:ext cx="10946493" cy="5997146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l-PL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pl-PL" sz="2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pl-PL" sz="29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pl-PL" sz="80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WPROWADZENIE</a:t>
            </a:r>
            <a:r>
              <a:rPr lang="pl-PL" sz="8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7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Tahoma" pitchFamily="34" charset="0"/>
                <a:cs typeface="Times New Roman" pitchFamily="18" charset="0"/>
              </a:rPr>
              <a:t> 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Współpraca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Powiatu Skarżyskiego z organizacjami pozarządowymi oraz podmiotami,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których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mowa w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art. 3 ust. 3 u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stawy                  z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dnia 24 kwietnia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2003r. o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działalności pożytku publicznego i o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wolontariacie, służy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budowaniu partnerstwa pomiędzy administracją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publiczną, a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organizacjami pozarządowymi. Organizacje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pozarządowe są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ważnym ogniwem społeczeństwa demokratycznego.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                Obok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sektora gospodarczego i sektora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publicznego, jako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trzeci sektor stanowią ważny filar nowoczesnego państwa. Działalność organizacji pozarządowych stanowi bazę dla rozwoju społeczności lokalnych. Poprzez swoją aktywność, rozeznanie istniejących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problemów i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elastyczność w działaniu przyczyniają się przede wszystkim do wzmacniania procesu budowy społeczeństwa obywatelskiego.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Celem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programu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przyjętego na 2018 rok było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kształtowanie demokratycznego ładu społecznego w lokalnym środowisku,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poprzez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podejmowanie inicjatyw zmierzających do wspierania rozwoju lokalnego, budowanie partnerstwa,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rozwoju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społeczeństwa obywatelskiego oraz wspieranie organizacji pozarządowych w realizacji ważnych celów społecznych.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Program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powstał w oparciu o wiedzę i doświadczenie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pracowników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Starostwa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Powiatowego w Skarżysku – Kamiennej oraz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powiatowych jednostek organizacyjnych. Przyjęcie programu poprzedzone było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przeprowadzeniem konsultacji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z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organizacjami 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pozarządowymi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podmiotami wymienionymi w art. 3 ust. 3 ustawy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działalności pożytku publicznego i o wolontariacie w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dniach                               13-23 października 2017r. Projekt programu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był zamieszczony na stronie internetowej powiatu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oraz publikowany w lokalnych mediach.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Organizacje pozarządowe miały możliwość wniesienia uwag do programu drogą elektroniczną,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bądź też osobiście w Wydziale Promocji, Kultury, Sportu i Turystyki Starostwa 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Powiatowego  w </a:t>
            </a:r>
            <a:r>
              <a:rPr lang="pl-PL" sz="5600" b="1" dirty="0" err="1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Skarżysku-Kamiennej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  <a:endParaRPr lang="pl-PL" sz="5600" b="1" dirty="0">
              <a:ln w="0">
                <a:noFill/>
              </a:ln>
              <a:solidFill>
                <a:sysClr val="windowText" lastClr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buNone/>
            </a:pP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	W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Programie W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spółpracy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Powiatu Skarżyskiego z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Organizacjami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ozarządowymi oraz z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innymi podmiotami prowadzącymi działalność pożytku publicznego na rok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2018, określone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zostały zasady, zakres i formy 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współpracy z </a:t>
            </a:r>
            <a:r>
              <a:rPr lang="pl-PL" sz="5600" b="1" dirty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trzecim sektorem</a:t>
            </a:r>
            <a:r>
              <a:rPr lang="pl-PL" sz="5600" b="1" dirty="0" smtClean="0">
                <a:ln w="0">
                  <a:noFill/>
                </a:ln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pl-PL" sz="6400" b="1" dirty="0">
              <a:solidFill>
                <a:sysClr val="windowText" lastClr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marL="0" indent="0">
              <a:buNone/>
            </a:pPr>
            <a:endParaRPr lang="pl-PL" sz="6400" b="1" dirty="0" smtClean="0">
              <a:ln w="0">
                <a:noFill/>
              </a:ln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8680236" y="6068309"/>
            <a:ext cx="26962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>
                <a:ln w="0"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Skarżysko-Kamienna, </a:t>
            </a:r>
            <a:r>
              <a:rPr lang="pl-PL" sz="1400" b="1" dirty="0" smtClean="0">
                <a:ln w="0"/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maj 2019</a:t>
            </a:r>
            <a:endParaRPr lang="pl-PL" sz="1400" b="1" dirty="0">
              <a:ln w="0"/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14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73863" y="157348"/>
            <a:ext cx="1175861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Współpraca </a:t>
            </a:r>
            <a:r>
              <a:rPr lang="pl-PL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Powiatowego Urzędu Pracy </a:t>
            </a:r>
            <a:r>
              <a:rPr 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organizacjami pozarządowymi w 2018 r. </a:t>
            </a:r>
            <a:endParaRPr lang="pl-PL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15941" y="1131859"/>
            <a:ext cx="113381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pl-PL" sz="16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Jako partner Powiatowy Urząd Pracy realizował następujące projekty: </a:t>
            </a:r>
          </a:p>
          <a:p>
            <a:pPr lvl="0" algn="just"/>
            <a:endParaRPr lang="pl-PL" sz="1600" b="1" u="sng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Aktywni w biznesie – dziś, jutro, zawsze" w ramach Poddziałania 10.4.1 Wsparcie rozwoju przedsiębiorczości poprzez zastosowanie instrumentów zwrotnych i bezzwrotnych – Lider projektu Akademia Przedsiębiorczości sp. z o.o.</a:t>
            </a:r>
            <a:r>
              <a:rPr lang="pl-PL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Zadania PUP w tym projekcie to:</a:t>
            </a:r>
            <a:r>
              <a:rPr lang="pl-PL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współuczestnictwo w rekrutacji  uczestników projektu, badanie predyspozycji zawodowych kandydatów do udziału w projekcie, sfinansowanie dotacji na podjęcie działalności gospodarczej dla uczestników projektu, udział w kontroli utworzonych w ramach projektu firm, koordynacja i obsługa finansowa działań PUP w ramach projektu.</a:t>
            </a:r>
          </a:p>
          <a:p>
            <a:pPr algn="just"/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</a:rPr>
              <a:t>„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Twoja szansa na przedsiębiorczość II edycja” w ramach Poddziałania 10.4.1 Wsparcie rozwoju przedsiębiorczości poprzez zastosowanie instrumentów zwrotnych i bezzwrotnych – Lider projektu Podkarpacka Agencja Konsultingowo-Doradcza Sp. z o.o. Zadania PUP w projekcie:</a:t>
            </a:r>
            <a:r>
              <a:rPr lang="pl-PL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współuczestnictwo w rekrutacji  uczestników projektu, badanie predyspozycji zawodowych kandydatów do udziału w projekcie, sfinansowanie dotacji na podjęcie działalności gospodarczej dla uczestników projektu, udział w kontroli utworzonych w ramach projektu firm, koordynacja i obsługa finansowa działań PUP w ramach projektu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</a:rPr>
              <a:t>„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Twoja </a:t>
            </a:r>
            <a:r>
              <a:rPr lang="pl-PL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szansa na przedsiębiorczość IV edycja” w ramach Poddziałania 10.4.1 Wsparcie rozwoju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przedsiębiorczości poprzez       zastosowanie instrumentów zwrotnych i bezzwrotnych – Lider projektu Podkarpacka Agencja Konsultingowo-Doradcza Sp. z o.o. Zadania PUP w projekcie:</a:t>
            </a:r>
            <a:r>
              <a:rPr lang="pl-PL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współuczestnictwo w rekrutacji  uczestników projektu, badanie predyspozycji zawodowych kandydatów do udziału w projekcie, sfinansowanie dotacji na podjęcie działalności gospodarczej dla uczestników projektu, udział w kontroli utworzonych w ramach projektu firm, koordynacja i obsługa finansowa działań PUP w ramach projektu.</a:t>
            </a:r>
          </a:p>
          <a:p>
            <a:pPr algn="just"/>
            <a:endParaRPr lang="pl-PL" sz="16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pl-PL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415941" y="3366389"/>
            <a:ext cx="114126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br>
              <a:rPr lang="pl-PL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5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7931722"/>
              </p:ext>
            </p:extLst>
          </p:nvPr>
        </p:nvGraphicFramePr>
        <p:xfrm>
          <a:off x="238897" y="105878"/>
          <a:ext cx="11713553" cy="607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711"/>
                <a:gridCol w="3207605"/>
                <a:gridCol w="5216237"/>
              </a:tblGrid>
              <a:tr h="720000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0" dirty="0" smtClean="0"/>
                        <a:t>Współpraca Szkół Ponadgimnazjalnych z terenu powiatu skarżyskiego </a:t>
                      </a:r>
                    </a:p>
                    <a:p>
                      <a:pPr algn="ctr"/>
                      <a:r>
                        <a:rPr lang="pl-PL" sz="1600" b="0" dirty="0" smtClean="0"/>
                        <a:t>z organizacjami pozarządowymi w 2018 r. 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60000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szkoły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stowarzyszenia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zadania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360000">
                <a:tc row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I Liceum Ogólnokształcące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im. Juliusza Słowackiego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w Skarżysku-Kamiennej</a:t>
                      </a:r>
                      <a:endParaRPr lang="pl-PL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Polski Czerwony Krzyż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udział w akcji Honorowego Krwiodawstwa,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udział w akcji </a:t>
                      </a:r>
                      <a:r>
                        <a:rPr lang="pl-PL" sz="11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„Góra grosza”,</a:t>
                      </a:r>
                      <a:endParaRPr lang="pl-PL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udział w akcjach </a:t>
                      </a:r>
                      <a:r>
                        <a:rPr lang="pl-PL" sz="11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„Wielkanoc z PCK” oraz</a:t>
                      </a:r>
                      <a:r>
                        <a:rPr lang="pl-PL" sz="11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  <a:p>
                      <a:pPr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1100" i="1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pl-PL" sz="1100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„Czerwonokrzyska Gwiazdka”,</a:t>
                      </a:r>
                      <a:endParaRPr lang="pl-PL" sz="11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buFontTx/>
                        <a:buChar char="-"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udział uczniów w Ogólnopolskich       </a:t>
                      </a:r>
                    </a:p>
                    <a:p>
                      <a:pPr algn="l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Mistrzostwach Pierwszej Pomocy PCK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Współpraca z grupą </a:t>
                      </a:r>
                      <a:br>
                        <a:rPr lang="pl-PL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Amnesty International – udział </a:t>
                      </a:r>
                      <a:br>
                        <a:rPr lang="pl-PL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2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</a:t>
                      </a:r>
                      <a:r>
                        <a:rPr lang="pl-PL" sz="1200" b="1" i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„Maratonie pisania listów”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buFontTx/>
                        <a:buNone/>
                      </a:pP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Pisanie przez uczniów listów w obronie więźniów</a:t>
                      </a:r>
                      <a:r>
                        <a:rPr lang="pl-PL" sz="11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sumienia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Wielka Orkiestra Świątecznej Pomocy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Członkowie Samorządu Uczniowskiego wzięli udział w licytacji WOŚP gadżetów. Licytacja zorganizowana była w Gimnazjum Nr 1 </a:t>
                      </a:r>
                      <a:b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Skarżysku-Kamiennej.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Stowarzyszenie „Paczka dla bohatera”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Udział w akcji „Paczka dla bohatera”</a:t>
                      </a:r>
                      <a:r>
                        <a:rPr lang="pl-PL" sz="1100" i="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 zorganizowanie zbiórki żywności i artykułów chemicznych oraz własnoręczne wykonanie kartek świątecznych dla seniorów, którzy kiedyś walczyli broniąc ojczyzny. </a:t>
                      </a:r>
                      <a:endParaRPr lang="pl-PL" sz="1100" i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smtClean="0"/>
                        <a:t>Polskie Towarzystwo Historyczne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 </a:t>
                      </a: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Organizacja prelekcji historycznych przy współpracy z Polskim Towarzystwem Historycznym.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Fundacja Anny Dymnej „Mimo wszystko” oraz Fundacja im. Brata Alberta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Uczniowie</a:t>
                      </a:r>
                      <a:r>
                        <a:rPr lang="pl-PL" sz="1100" baseline="0" dirty="0" smtClean="0"/>
                        <a:t> wykonywali prace plastyczne przeznaczone na aukcję w akcji „Choinki Jedynki”.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Stowarzyszenie Pracownia Etnograficzna, Klub Senior +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Uczniowie przeprowadzili serię wywiadów</a:t>
                      </a:r>
                      <a:r>
                        <a:rPr lang="pl-PL" sz="1100" baseline="0" dirty="0" smtClean="0"/>
                        <a:t> ze skarżyskimi seniorami na temat życia w powojennym Skarżysku. Zorganizowali również w Miejskim Centrum Kultury wystawę plastyczną na temat Skarżyska                   i okolic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6000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Młodzieżowa</a:t>
                      </a:r>
                      <a:r>
                        <a:rPr lang="pl-PL" sz="1200" b="1" baseline="0" dirty="0" smtClean="0"/>
                        <a:t> Rada Miasta </a:t>
                      </a:r>
                      <a:br>
                        <a:rPr lang="pl-PL" sz="1200" b="1" baseline="0" dirty="0" smtClean="0"/>
                      </a:br>
                      <a:r>
                        <a:rPr lang="pl-PL" sz="1200" b="1" baseline="0" dirty="0" smtClean="0"/>
                        <a:t>Skarżyska-Kamiennej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Praca uczniów w ramach działań Młodzieżowej Rady Miasta, udział przedstawicieli szkoły w obradach</a:t>
                      </a:r>
                      <a:r>
                        <a:rPr lang="pl-PL" sz="1100" baseline="0" dirty="0" smtClean="0"/>
                        <a:t> Rady, kształtowanie postaw obywatelskich wśród uczniów.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13836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091799"/>
              </p:ext>
            </p:extLst>
          </p:nvPr>
        </p:nvGraphicFramePr>
        <p:xfrm>
          <a:off x="326149" y="140306"/>
          <a:ext cx="11601621" cy="6573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275"/>
                <a:gridCol w="3176954"/>
                <a:gridCol w="5166392"/>
              </a:tblGrid>
              <a:tr h="759244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0" dirty="0" smtClean="0"/>
                        <a:t>Współpraca Szkół Ponadgimnazjalnych z terenu powiatu skarżyskiego </a:t>
                      </a:r>
                    </a:p>
                    <a:p>
                      <a:pPr algn="ctr"/>
                      <a:r>
                        <a:rPr lang="pl-PL" sz="1600" b="0" dirty="0" smtClean="0"/>
                        <a:t>z organizacjami pozarządowymi w 2018 r. 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7962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szkoły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stowarzyszenia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zadania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482120">
                <a:tc rowSpan="7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II Liceum Ogólnokształcące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im. Adama Mickiewicza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w Skarżysku-Kamiennej</a:t>
                      </a:r>
                      <a:endParaRPr lang="pl-PL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b="1" dirty="0" smtClean="0"/>
                        <a:t>Polski Czerwony Krzyż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Tx/>
                        <a:buNone/>
                      </a:pPr>
                      <a:r>
                        <a:rPr lang="pl-PL" sz="1050" dirty="0" smtClean="0"/>
                        <a:t>-Organizacja akcji krwiodawstwa dla młodzieży</a:t>
                      </a:r>
                      <a:r>
                        <a:rPr lang="pl-PL" sz="1050" baseline="0" dirty="0" smtClean="0"/>
                        <a:t> z terenu powiatu skarżyskiego, będących uczniami II LO.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pl-PL" sz="1050" baseline="0" dirty="0" smtClean="0"/>
                        <a:t>  - Udział w kweście ulicznej w ramach akcji „Kampania walki z głodem”</a:t>
                      </a:r>
                    </a:p>
                    <a:p>
                      <a:pPr algn="ctr">
                        <a:buFontTx/>
                        <a:buNone/>
                      </a:pPr>
                      <a:r>
                        <a:rPr lang="pl-PL" sz="1050" dirty="0" smtClean="0"/>
                        <a:t>-Udział w</a:t>
                      </a:r>
                      <a:r>
                        <a:rPr lang="pl-PL" sz="1050" baseline="0" dirty="0" smtClean="0"/>
                        <a:t> świątecznej zbiórce żywności „Czerwonokrzyska gwiazdka”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0432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Towarzystwo Przyjaciół Chorych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Udział w międzynarodowym</a:t>
                      </a:r>
                      <a:r>
                        <a:rPr lang="pl-PL" sz="1050" baseline="0" dirty="0" smtClean="0"/>
                        <a:t> programie „Pola nadziei”, mającym na celu szerzenie idei hospicyjnej – poprzez sadzenie żonkili i sprzedawanie ich.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7191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Stowarzyszenie WIOSNA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i="0" dirty="0" smtClean="0"/>
                        <a:t>Udział w ogólnopolskim projekcie</a:t>
                      </a:r>
                      <a:r>
                        <a:rPr lang="pl-PL" sz="1050" i="0" baseline="0" dirty="0" smtClean="0"/>
                        <a:t> „Szlachetna Paczka”</a:t>
                      </a:r>
                      <a:endParaRPr lang="pl-PL" sz="1050" i="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1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Federacja Polskich Banków</a:t>
                      </a:r>
                      <a:r>
                        <a:rPr lang="pl-PL" sz="1200" b="1" baseline="0" dirty="0" smtClean="0"/>
                        <a:t> Żywności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baseline="0" dirty="0" smtClean="0"/>
                        <a:t>Stowarzyszenie Pomocy Osobom Niepełnosprawnym i ich Rodzinom „</a:t>
                      </a:r>
                      <a:r>
                        <a:rPr lang="pl-PL" sz="1200" b="1" baseline="0" dirty="0" err="1" smtClean="0"/>
                        <a:t>Praxis</a:t>
                      </a:r>
                      <a:r>
                        <a:rPr lang="pl-PL" sz="1200" b="1" baseline="0" dirty="0" smtClean="0"/>
                        <a:t>”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-Udział młodzieży w ogólnopolskiej</a:t>
                      </a:r>
                      <a:r>
                        <a:rPr lang="pl-PL" sz="1050" baseline="0" dirty="0" smtClean="0"/>
                        <a:t> wielkanocnej </a:t>
                      </a:r>
                      <a:r>
                        <a:rPr lang="pl-PL" sz="1050" dirty="0" smtClean="0"/>
                        <a:t>zbiórce żywności w ramach akcji </a:t>
                      </a:r>
                      <a:br>
                        <a:rPr lang="pl-PL" sz="1050" dirty="0" smtClean="0"/>
                      </a:br>
                      <a:r>
                        <a:rPr lang="pl-PL" sz="1050" dirty="0" smtClean="0"/>
                        <a:t>„Nakarmić tych, których nie widać”, która prowadzona była na rzecz</a:t>
                      </a:r>
                      <a:r>
                        <a:rPr lang="pl-PL" sz="1050" baseline="0" dirty="0" smtClean="0"/>
                        <a:t> podopiecznych Specjalnego Ośrodka Szkolno-Wychowawczego nr 2 w </a:t>
                      </a:r>
                      <a:r>
                        <a:rPr lang="pl-PL" sz="1050" baseline="0" dirty="0" err="1" smtClean="0"/>
                        <a:t>Skarżysku-Kamiennej</a:t>
                      </a:r>
                      <a:r>
                        <a:rPr lang="pl-PL" sz="1050" baseline="0" dirty="0" smtClean="0"/>
                        <a:t>.</a:t>
                      </a:r>
                    </a:p>
                    <a:p>
                      <a:pPr algn="ctr"/>
                      <a:r>
                        <a:rPr lang="pl-PL" sz="1050" dirty="0" smtClean="0"/>
                        <a:t>- Udział w świątecznej zbiórce</a:t>
                      </a:r>
                      <a:r>
                        <a:rPr lang="pl-PL" sz="1050" baseline="0" dirty="0" smtClean="0"/>
                        <a:t> żywności w ramach akcji „Podaruj potrzebującym jedzenie na świąteczny stół”. Dzięki akcji Stowarzyszenie </a:t>
                      </a:r>
                      <a:r>
                        <a:rPr lang="pl-PL" sz="1050" baseline="0" dirty="0" err="1" smtClean="0"/>
                        <a:t>Praxis</a:t>
                      </a:r>
                      <a:r>
                        <a:rPr lang="pl-PL" sz="1050" baseline="0" dirty="0" smtClean="0"/>
                        <a:t> otrzymało 1089 kg żywności.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212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Fundacja Redemptoris Missio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Udział uczniów w ogólnopolskiej zbiórce szczoteczek do zębów </a:t>
                      </a:r>
                      <a:br>
                        <a:rPr lang="pl-PL" sz="1050" dirty="0" smtClean="0"/>
                      </a:br>
                      <a:r>
                        <a:rPr lang="pl-PL" sz="1050" dirty="0" smtClean="0"/>
                        <a:t>dla dzieci w Afryce w ramach akcji „Kup Pan Szczoteczkę”. Zebrano ponad 100 szczoteczek</a:t>
                      </a:r>
                      <a:r>
                        <a:rPr lang="pl-PL" sz="1050" baseline="0" dirty="0" smtClean="0"/>
                        <a:t> i past do zębów.</a:t>
                      </a:r>
                    </a:p>
                    <a:p>
                      <a:pPr algn="ctr"/>
                      <a:r>
                        <a:rPr lang="pl-PL" sz="1050" baseline="0" dirty="0" smtClean="0"/>
                        <a:t>Uczniowie przystąpili do VII i VIII edycji akcji „Opatrunek na Ratunek”. Celem akcji było zebranie jak największej ilości środków opatrunkowych dla misyjnych szpitali i przychodni w Afryce.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6049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Fundacja Avalon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Zaangażowanie się młodzież szkolnej w zbiórkę na rzecz </a:t>
                      </a:r>
                      <a:br>
                        <a:rPr lang="pl-PL" sz="1050" dirty="0" smtClean="0"/>
                      </a:br>
                      <a:r>
                        <a:rPr lang="pl-PL" sz="1050" dirty="0" smtClean="0"/>
                        <a:t>Kacpra i Kai Pisarek.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867815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Stowarzyszenie Wiedza i Rozwój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050" dirty="0" smtClean="0"/>
                        <a:t>Realizacja projektu unijnego „Licealista</a:t>
                      </a:r>
                      <a:r>
                        <a:rPr lang="pl-PL" sz="1050" baseline="0" dirty="0" smtClean="0"/>
                        <a:t> na rynku pracy”</a:t>
                      </a:r>
                      <a:r>
                        <a:rPr lang="pl-PL" sz="1050" dirty="0" smtClean="0"/>
                        <a:t>, w ramach którego, uczniowie korzystają</a:t>
                      </a:r>
                      <a:r>
                        <a:rPr lang="pl-PL" sz="1050" baseline="0" dirty="0" smtClean="0"/>
                        <a:t> z zajęć dodatkowych. </a:t>
                      </a:r>
                    </a:p>
                    <a:p>
                      <a:pPr algn="ctr"/>
                      <a:r>
                        <a:rPr lang="pl-PL" sz="1050" baseline="0" dirty="0" smtClean="0"/>
                        <a:t>Realizacja projektu „Cyfro-edukacja TIK”  oraz projektu „Powszechny dostęp do szybkiego Internetu-OSE”</a:t>
                      </a:r>
                      <a:endParaRPr lang="pl-PL" sz="1050" dirty="0"/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123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494790"/>
              </p:ext>
            </p:extLst>
          </p:nvPr>
        </p:nvGraphicFramePr>
        <p:xfrm>
          <a:off x="133150" y="163629"/>
          <a:ext cx="11898923" cy="6459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1772"/>
                <a:gridCol w="3150913"/>
                <a:gridCol w="5406238"/>
              </a:tblGrid>
              <a:tr h="712623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0" dirty="0" smtClean="0"/>
                        <a:t>Współpraca Szkół Ponadgimnazjalnych z terenu powiatu skarżyskiego </a:t>
                      </a:r>
                    </a:p>
                    <a:p>
                      <a:pPr algn="ctr"/>
                      <a:r>
                        <a:rPr lang="pl-PL" sz="1600" b="0" dirty="0" smtClean="0"/>
                        <a:t>z organizacjami pozarządowymi w 2018 r. 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56311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szkoły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stowarzyszenia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zadania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743846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Specjalny Ośrodek Szkolno-Wychowawczy</a:t>
                      </a:r>
                      <a:r>
                        <a:rPr lang="pl-PL" sz="1600" b="1" baseline="0" dirty="0" smtClean="0"/>
                        <a:t> nr 2</a:t>
                      </a:r>
                      <a:endParaRPr lang="pl-PL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400" b="1" baseline="0" dirty="0" smtClean="0"/>
                        <a:t>Stowarzyszenie Pomocy Osobom Niepełnosprawnym i ich Rodzinom „</a:t>
                      </a:r>
                      <a:r>
                        <a:rPr lang="pl-PL" sz="1400" b="1" baseline="0" dirty="0" err="1" smtClean="0"/>
                        <a:t>Praxis</a:t>
                      </a:r>
                      <a:r>
                        <a:rPr lang="pl-PL" sz="1400" b="1" baseline="0" dirty="0" smtClean="0"/>
                        <a:t>”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-Organizacja „Blue Day” w celu</a:t>
                      </a:r>
                      <a:r>
                        <a:rPr lang="pl-PL" sz="1100" baseline="0" dirty="0" smtClean="0"/>
                        <a:t> poszerzenia wiedzy na temat autyzmu. W ramach akcji został zorganizowany błękitny marsz oraz występy artystyczne  w Miejskim Centrum Kultury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pl-PL" sz="1100" baseline="0" dirty="0" smtClean="0"/>
                        <a:t>Organizacja „Festiwalu Piosenki” przy współpracy z innymi placówkami z terenu województwa świętokrzyskiego</a:t>
                      </a:r>
                    </a:p>
                    <a:p>
                      <a:pPr marL="285750" indent="-285750" algn="ctr">
                        <a:buFontTx/>
                        <a:buChar char="-"/>
                      </a:pPr>
                      <a:r>
                        <a:rPr lang="pl-PL" sz="1100" baseline="0" dirty="0" smtClean="0"/>
                        <a:t>Organizacja pikniku integracyjnego dla wychowanków ośrodka, rodziców i społeczności lokalnej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84614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Bank żywności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ctr">
                        <a:buFontTx/>
                        <a:buChar char="-"/>
                      </a:pPr>
                      <a:r>
                        <a:rPr lang="pl-PL" sz="1100" dirty="0" smtClean="0"/>
                        <a:t>Przeprowadzono zbiórkę żywności dla wychowanków ośrodka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903032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Zespół Placówek Resocjalizacyjno-Wychowawczych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w Skarżysku-Kamiennej</a:t>
                      </a:r>
                      <a:endParaRPr lang="pl-PL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400" b="1" dirty="0" smtClean="0"/>
                        <a:t>Stowarzyszenie Pomocy </a:t>
                      </a:r>
                      <a:br>
                        <a:rPr lang="pl-PL" sz="1400" b="1" dirty="0" smtClean="0"/>
                      </a:br>
                      <a:r>
                        <a:rPr lang="pl-PL" sz="1400" b="1" dirty="0" smtClean="0"/>
                        <a:t>„Arka Noego”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Współpraca w zakresie terapii oraz profilaktyki indywidualnej </a:t>
                      </a:r>
                      <a:br>
                        <a:rPr lang="pl-PL" sz="1100" dirty="0" smtClean="0"/>
                      </a:br>
                      <a:r>
                        <a:rPr lang="pl-PL" sz="1100" dirty="0" smtClean="0"/>
                        <a:t>i grupowej</a:t>
                      </a:r>
                      <a:r>
                        <a:rPr lang="pl-PL" sz="1100" baseline="0" dirty="0" smtClean="0"/>
                        <a:t> wychowanków ZPRW w obszarze nadużywania </a:t>
                      </a:r>
                      <a:br>
                        <a:rPr lang="pl-PL" sz="1100" baseline="0" dirty="0" smtClean="0"/>
                      </a:br>
                      <a:r>
                        <a:rPr lang="pl-PL" sz="1100" baseline="0" dirty="0" smtClean="0"/>
                        <a:t>i uzależnienia od substancji psychoaktywnych.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5251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Stowarzyszenie PROREW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Wspólna realizacja projektu „Razem do samodzielności” </a:t>
                      </a:r>
                      <a:br>
                        <a:rPr lang="pl-PL" sz="1100" dirty="0" smtClean="0"/>
                      </a:br>
                      <a:r>
                        <a:rPr lang="pl-PL" sz="1100" dirty="0" smtClean="0"/>
                        <a:t>w ramach Działania 9.2. </a:t>
                      </a:r>
                      <a:r>
                        <a:rPr lang="pl-PL" sz="1100" i="1" dirty="0" smtClean="0"/>
                        <a:t>Ułatwienie dostępu do wysokiej jakości usług</a:t>
                      </a:r>
                      <a:r>
                        <a:rPr lang="pl-PL" sz="1100" i="1" baseline="0" dirty="0" smtClean="0"/>
                        <a:t> społecznych i zdrowotnych; </a:t>
                      </a:r>
                      <a:r>
                        <a:rPr lang="pl-PL" sz="1100" i="0" baseline="0" dirty="0" smtClean="0"/>
                        <a:t>Poddziałania 9.2.1 </a:t>
                      </a:r>
                      <a:r>
                        <a:rPr lang="pl-PL" sz="1100" i="1" baseline="0" dirty="0" smtClean="0"/>
                        <a:t>Rozwój wysokiej jakości usług społecznych. </a:t>
                      </a:r>
                      <a:r>
                        <a:rPr lang="pl-PL" sz="1100" i="0" baseline="0" dirty="0" smtClean="0"/>
                        <a:t>Celem projektu było </a:t>
                      </a: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zindywidualizowane wsparcie osób zagrożonych ubóstwem i wykluczeniem społecznym przebywających </a:t>
                      </a:r>
                      <a:b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pl-PL" sz="11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 MOW w dostępności do wysokiej jakości usług społecznych. W ramach projektu uczestnicy i uczestniczki otrzymali wsparcie w zakresie poradnictwa specjalistycznego oraz w zakresie usamodzielniania. Współpraca była realizowana bez angażowania środków rzeczowo - finansowych.</a:t>
                      </a:r>
                      <a:endParaRPr lang="pl-PL" sz="1100" i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8571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Fundacja „Fabryka inicjatyw społeczno-ekonomicznych”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l-PL" sz="12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080702"/>
              </p:ext>
            </p:extLst>
          </p:nvPr>
        </p:nvGraphicFramePr>
        <p:xfrm>
          <a:off x="325656" y="105038"/>
          <a:ext cx="11601621" cy="6509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275"/>
                <a:gridCol w="3176954"/>
                <a:gridCol w="5166392"/>
              </a:tblGrid>
              <a:tr h="783415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0" dirty="0" smtClean="0"/>
                        <a:t>Współpraca Szkół Ponadgimnazjalnych z terenu powiatu skarżyskiego </a:t>
                      </a:r>
                    </a:p>
                    <a:p>
                      <a:pPr algn="ctr"/>
                      <a:r>
                        <a:rPr lang="pl-PL" sz="1600" b="0" dirty="0" smtClean="0"/>
                        <a:t>z organizacjami pozarządowymi w 2018 r. 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91707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szkoły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stowarzyszenia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zadania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255093">
                <a:tc rowSpan="6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Zespół Szkół Ekonomicznych im. Mikołaja Kopernika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w Skarżysku-Kamiennej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 smtClean="0"/>
                    </a:p>
                    <a:p>
                      <a:pPr algn="ctr"/>
                      <a:r>
                        <a:rPr lang="pl-PL" sz="1200" b="1" dirty="0" smtClean="0"/>
                        <a:t>Fundacja „Daj Szansę”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100" dirty="0" smtClean="0"/>
                        <a:t>Współpraca w zakresie pomocy stypendialnej dla</a:t>
                      </a:r>
                      <a:r>
                        <a:rPr lang="pl-PL" sz="1100" baseline="0" dirty="0" smtClean="0"/>
                        <a:t> wyróżniających się w nauce uczniów placówki.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3094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pl-PL" sz="1200" b="1" dirty="0" smtClean="0"/>
                        <a:t>Polski Czerwony Krzyż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buFontTx/>
                        <a:buNone/>
                      </a:pPr>
                      <a:r>
                        <a:rPr lang="pl-PL" sz="1100" dirty="0" smtClean="0"/>
                        <a:t>Współpraca w zakresie pomocy najuboższym</a:t>
                      </a:r>
                      <a:r>
                        <a:rPr lang="pl-PL" sz="1100" baseline="0" dirty="0" smtClean="0"/>
                        <a:t> uczniom, udziale uczniów w kwestach ulicznych i zbiórkach żywności oraz udziale młodzieży w akcjach „Młoda krew ratuje życie”.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Federacja Polskich Banków</a:t>
                      </a:r>
                      <a:r>
                        <a:rPr lang="pl-PL" sz="1200" b="1" baseline="0" dirty="0" smtClean="0"/>
                        <a:t> Żywności</a:t>
                      </a:r>
                      <a:endParaRPr lang="pl-PL" sz="1200" b="1" dirty="0" smtClean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100" dirty="0" smtClean="0"/>
                        <a:t>Udział młodzieży w zbiórce żywności w ramach akcji </a:t>
                      </a:r>
                      <a:br>
                        <a:rPr lang="pl-PL" sz="1100" dirty="0" smtClean="0"/>
                      </a:br>
                      <a:r>
                        <a:rPr lang="pl-PL" sz="1100" dirty="0" smtClean="0"/>
                        <a:t>„Paczka dla Bohatera”.</a:t>
                      </a: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99752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Stowarzyszenie Dyrektorów i Nauczycieli Twórczych i Aktywnych Szkół Zawodowych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i="0" dirty="0" smtClean="0"/>
                        <a:t>Udział młodzieży szkolnej w konkursach</a:t>
                      </a:r>
                      <a:r>
                        <a:rPr lang="pl-PL" sz="1100" i="0" baseline="0" dirty="0" smtClean="0"/>
                        <a:t> matematycznych </a:t>
                      </a:r>
                      <a:br>
                        <a:rPr lang="pl-PL" sz="1100" i="0" baseline="0" dirty="0" smtClean="0"/>
                      </a:br>
                      <a:r>
                        <a:rPr lang="pl-PL" sz="1100" i="0" baseline="0" dirty="0" smtClean="0"/>
                        <a:t>i handlowo-menadżerskich.</a:t>
                      </a:r>
                      <a:endParaRPr lang="pl-PL" sz="1100" i="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200" b="1" dirty="0" smtClean="0"/>
                        <a:t>Fundacja Avalon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Zaangażowanie się młodzież szkolnej w zbiórkę na rzecz </a:t>
                      </a:r>
                      <a:br>
                        <a:rPr lang="pl-PL" sz="1100" dirty="0" smtClean="0"/>
                      </a:br>
                      <a:r>
                        <a:rPr lang="pl-PL" sz="1100" dirty="0" smtClean="0"/>
                        <a:t>Kacpra i Kai Pisarek.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1302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200" b="1" dirty="0" smtClean="0"/>
                        <a:t>Fundacja Rozwoju Systemu Edukacji Narodowej</a:t>
                      </a:r>
                      <a:r>
                        <a:rPr lang="pl-PL" sz="1200" b="1" baseline="0" dirty="0" smtClean="0"/>
                        <a:t> Agencja Programu Erasmus+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Udział młodzieży szkolnej w praktykach zagranicznych </a:t>
                      </a:r>
                      <a:br>
                        <a:rPr lang="pl-PL" sz="1100" dirty="0" smtClean="0"/>
                      </a:br>
                      <a:r>
                        <a:rPr lang="pl-PL" sz="1100" dirty="0" smtClean="0"/>
                        <a:t>w Niemczech, Hiszpanii</a:t>
                      </a:r>
                      <a:r>
                        <a:rPr lang="pl-PL" sz="1100" baseline="0" dirty="0" smtClean="0"/>
                        <a:t> i Portugalii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30258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Zespół Szkół Samochodowo-Usługowych w Skarżysku-Kamiennej</a:t>
                      </a:r>
                      <a:endParaRPr lang="pl-PL" sz="16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l-PL" sz="1200" b="1" dirty="0" smtClean="0"/>
                    </a:p>
                    <a:p>
                      <a:pPr algn="ctr"/>
                      <a:r>
                        <a:rPr lang="pl-PL" sz="1200" b="1" dirty="0" smtClean="0"/>
                        <a:t>Polski Czerwony Krzyż</a:t>
                      </a:r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dirty="0" smtClean="0"/>
                        <a:t>Zaangażowanie się młodzieży szkolnej w kwesty uliczne i zbiórkę żywności dla osób potrzebujących (pomoc dla 4 najuboższych rodzin ze szkoły) oraz ogólnopolskie</a:t>
                      </a:r>
                      <a:r>
                        <a:rPr lang="pl-PL" sz="1100" baseline="0" dirty="0" smtClean="0"/>
                        <a:t> akcji </a:t>
                      </a:r>
                      <a:br>
                        <a:rPr lang="pl-PL" sz="1100" baseline="0" dirty="0" smtClean="0"/>
                      </a:br>
                      <a:r>
                        <a:rPr lang="pl-PL" sz="1100" baseline="0" dirty="0" smtClean="0"/>
                        <a:t>„Młoda krew ratuje życie”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200" b="1" dirty="0" smtClean="0"/>
                        <a:t>Stowarzyszenie WIOSNA</a:t>
                      </a:r>
                    </a:p>
                    <a:p>
                      <a:pPr algn="ctr"/>
                      <a:endParaRPr lang="pl-PL" sz="12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10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Udział 3 uczniów jako wolontariuszy w akcji „Szlachetna paczka”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0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Towarzystwo „Nasz dom”</a:t>
                      </a:r>
                    </a:p>
                    <a:p>
                      <a:endParaRPr lang="pl-PL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Udział w akcji „Góra grosza”, podczas której zebrano 76,00 zł </a:t>
                      </a:r>
                      <a:br>
                        <a:rPr kumimoji="0" lang="pl-PL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pl-PL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 pomoc dzieciom wychowującym się w domach dziecka i rodzinach zastępczych.</a:t>
                      </a:r>
                    </a:p>
                    <a:p>
                      <a:endParaRPr lang="pl-PL" sz="16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690023"/>
              </p:ext>
            </p:extLst>
          </p:nvPr>
        </p:nvGraphicFramePr>
        <p:xfrm>
          <a:off x="306035" y="1044170"/>
          <a:ext cx="11601621" cy="3808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8275"/>
                <a:gridCol w="3176954"/>
                <a:gridCol w="5166392"/>
              </a:tblGrid>
              <a:tr h="805412">
                <a:tc gridSpan="3">
                  <a:txBody>
                    <a:bodyPr/>
                    <a:lstStyle/>
                    <a:p>
                      <a:pPr algn="ctr"/>
                      <a:r>
                        <a:rPr lang="pl-PL" sz="1600" b="0" dirty="0" smtClean="0"/>
                        <a:t>Współpraca Szkół Ponadgimnazjalnych z terenu powiatu skarżyskiego </a:t>
                      </a:r>
                    </a:p>
                    <a:p>
                      <a:pPr algn="ctr"/>
                      <a:r>
                        <a:rPr lang="pl-PL" sz="1600" b="0" dirty="0" smtClean="0"/>
                        <a:t>z organizacjami pozarządowymi w 2018 r. 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l-PL" dirty="0"/>
                    </a:p>
                  </a:txBody>
                  <a:tcPr/>
                </a:tc>
              </a:tr>
              <a:tr h="351143"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szkoły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stowarzyszenia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600" dirty="0" smtClean="0"/>
                        <a:t>Nazwa zadania </a:t>
                      </a:r>
                      <a:endParaRPr lang="pl-PL" sz="1600" dirty="0"/>
                    </a:p>
                  </a:txBody>
                  <a:tcPr anchor="ctr">
                    <a:solidFill>
                      <a:srgbClr val="0070C0"/>
                    </a:solidFill>
                  </a:tcPr>
                </a:tc>
              </a:tr>
              <a:tr h="924766">
                <a:tc rowSpan="4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pl-PL" sz="1600" b="1" dirty="0" smtClean="0"/>
                        <a:t>Zespół Szkół Transportowo-Mechatronicznych </a:t>
                      </a:r>
                      <a:br>
                        <a:rPr lang="pl-PL" sz="1600" b="1" dirty="0" smtClean="0"/>
                      </a:br>
                      <a:r>
                        <a:rPr lang="pl-PL" sz="1600" b="1" dirty="0" smtClean="0"/>
                        <a:t>w Skarżysku-Kamiennej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 smtClean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Polski Czerwony Krzyż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pl-PL" sz="1100" dirty="0" smtClean="0"/>
                        <a:t> zbiórka żywności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100" dirty="0" smtClean="0"/>
                        <a:t> Młoda</a:t>
                      </a:r>
                      <a:r>
                        <a:rPr lang="pl-PL" sz="1100" baseline="0" dirty="0" smtClean="0"/>
                        <a:t> Krew Ratuje Życie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100" baseline="0" dirty="0" smtClean="0"/>
                        <a:t> Olimpiada Promocji Zdrowego Stylu Życia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pl-PL" sz="1100" baseline="0" dirty="0" smtClean="0"/>
                        <a:t> udział w Marszu Różowej Wstążeczki</a:t>
                      </a:r>
                      <a:endParaRPr lang="pl-PL" sz="1100" dirty="0" smtClean="0"/>
                    </a:p>
                    <a:p>
                      <a:pPr algn="l">
                        <a:buFontTx/>
                        <a:buNone/>
                      </a:pP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26463">
                <a:tc vMerge="1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pl-PL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Towarzystwo „Nasz Dom”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Tx/>
                        <a:buNone/>
                      </a:pPr>
                      <a:r>
                        <a:rPr lang="pl-PL" sz="1100" dirty="0" smtClean="0"/>
                        <a:t>Akcja  „Góra Grosza” </a:t>
                      </a:r>
                    </a:p>
                    <a:p>
                      <a:pPr algn="l">
                        <a:buFontTx/>
                        <a:buNone/>
                      </a:pP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54685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l-PL" sz="1400" b="1" dirty="0" smtClean="0"/>
                    </a:p>
                    <a:p>
                      <a:pPr algn="ctr"/>
                      <a:r>
                        <a:rPr lang="pl-PL" sz="1400" b="1" dirty="0" smtClean="0"/>
                        <a:t>Fundacja DKMS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 smtClean="0"/>
                        <a:t> Kampania informacyjna o dawcach szpiku</a:t>
                      </a:r>
                      <a:r>
                        <a:rPr lang="pl-PL" sz="1100" baseline="0" dirty="0" smtClean="0"/>
                        <a:t> kostnego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389767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b="1" dirty="0" smtClean="0"/>
                        <a:t>Bank</a:t>
                      </a:r>
                      <a:r>
                        <a:rPr lang="pl-PL" sz="1400" b="1" baseline="0" dirty="0" smtClean="0"/>
                        <a:t> żywności</a:t>
                      </a:r>
                      <a:endParaRPr lang="pl-PL" sz="1400" b="1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100" dirty="0" smtClean="0"/>
                        <a:t>Zbiórka żywności</a:t>
                      </a:r>
                      <a:endParaRPr lang="pl-PL" sz="1100" dirty="0"/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4907" y="1902246"/>
            <a:ext cx="11714205" cy="4506096"/>
          </a:xfrm>
        </p:spPr>
        <p:txBody>
          <a:bodyPr>
            <a:normAutofit/>
          </a:bodyPr>
          <a:lstStyle/>
          <a:p>
            <a:pPr lvl="0" algn="ctr">
              <a:lnSpc>
                <a:spcPct val="150000"/>
              </a:lnSpc>
              <a:spcBef>
                <a:spcPts val="0"/>
              </a:spcBef>
            </a:pPr>
            <a:r>
              <a:rPr lang="pl-PL" b="1" cap="none" dirty="0" smtClean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Wybrane wydarzenia oraz projekty </a:t>
            </a:r>
            <a:br>
              <a:rPr lang="pl-PL" b="1" cap="none" dirty="0" smtClean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b="1" cap="none" dirty="0" smtClean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zrealizowane przy udziale środków finansowych </a:t>
            </a:r>
            <a:br>
              <a:rPr lang="pl-PL" b="1" cap="none" dirty="0" smtClean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pl-PL" b="1" cap="none" dirty="0" smtClean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Powiatu Skarżyskiego w 2018 roku.</a:t>
            </a:r>
            <a:r>
              <a:rPr lang="pl-PL" sz="2400" b="1" cap="none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pl-PL" sz="2400" b="1" cap="none" dirty="0">
                <a:ln>
                  <a:noFill/>
                </a:ln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215" y="529648"/>
            <a:ext cx="3979587" cy="188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4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2580970" y="205766"/>
            <a:ext cx="6441989" cy="523220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</a:rPr>
              <a:t>Powiatowy Marszobieg Jesienny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61898" y="728986"/>
            <a:ext cx="1128013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500" dirty="0" smtClean="0"/>
              <a:t>	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października odbył 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się Powiatowy Marszobieg Jesienny, którego organizatorem było Starostwo Powiatowe w </a:t>
            </a:r>
            <a:r>
              <a:rPr lang="pl-PL" sz="1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 Stowarzyszenie „Aktywne Kobiety”. Impreza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była 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zorganizowana w ramach projektu „BEZA czyli Bezpieczeństwo – Edukacja – Zdrowie - Aktywność od Juniora do Seniora” realizowanego przy udziale środków Świętokrzyskiego Urzędu Wojewódzkiego w Kielcach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pl-PL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Start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marszobiegu rozpoczął się w miejscowości Podłazie w gminie Łączna. Stąd ponad 250 osób ze Skarżyska-Kamiennej, Suchedniowa, Bliżyna, Łącznej, a także spoza powiatu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skarżyskiego,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wyruszyło w 6-kilometrową trasę na metę, która mieściła się w Szkole Wrażliwości w </a:t>
            </a:r>
            <a:r>
              <a:rPr lang="pl-PL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Kapkazach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(gmina Bodzentyn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 Podczas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imprezy prowadzone było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m.in. szkolenie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udzielenia pierwszej pomocy,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którym kierowali członkowie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Strzeleckiej Grupy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Poszukiwawczo-Ratowniczej.</a:t>
            </a:r>
            <a:endParaRPr lang="pl-PL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124" y="3587962"/>
            <a:ext cx="4383560" cy="2922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9" r="6365"/>
          <a:stretch/>
        </p:blipFill>
        <p:spPr>
          <a:xfrm>
            <a:off x="1037968" y="3587962"/>
            <a:ext cx="4631083" cy="2928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3529788" y="205766"/>
            <a:ext cx="4786942" cy="523220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002060"/>
                </a:solidFill>
              </a:rPr>
              <a:t>Marsz Różowej Wstążeczki</a:t>
            </a:r>
            <a:endParaRPr lang="pl-PL" sz="2800" b="1" dirty="0">
              <a:solidFill>
                <a:srgbClr val="00206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161898" y="881386"/>
            <a:ext cx="11280134" cy="2610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500" dirty="0" smtClean="0"/>
              <a:t>	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 września, już po raz dziewiąty, odbył się Marsz Różowej Wstążeczki. Honorowy patronat nad akcją objął m.in. Starosta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Skarżyski.</a:t>
            </a: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pl-PL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Uczestnicy </a:t>
            </a:r>
            <a:r>
              <a:rPr lang="pl-PL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wyruszyli ze skarżyskich Plant by ulicą Tysiąclecia przemaszerować do Miejskiego Centrum Kultury, gdzie odbył się  piknik profilaktyczny. Powiat Skarżyski reprezentował Artur Berus - Wicestarosta Skarżyski i Katarzyna Bilska - Członek Zarządu Powiatu Skarżyskiego. Spotkanie rozpoczęło się od występu Studium Instrumentów Etnicznych. W ramach pikniku przygotowano występy artystyczne i konkursy z nagrodami. Kobiety w wieku 50-69 lat mogły bezpłatnie wykonać badanie mammograficzne, a w wieku 25-59 lat badania cytologiczne w podstawionym cytomammobusie.</a:t>
            </a:r>
            <a:endParaRPr lang="pl-PL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721315" y="3453063"/>
            <a:ext cx="658127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82" y="3581064"/>
            <a:ext cx="4333102" cy="2890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17" y="3581064"/>
            <a:ext cx="4341341" cy="2896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22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9930" y="210932"/>
            <a:ext cx="9792929" cy="5232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Skarżyski Maraton Pieszy "Nad Kamienną"</a:t>
            </a:r>
          </a:p>
        </p:txBody>
      </p:sp>
      <p:sp>
        <p:nvSpPr>
          <p:cNvPr id="10" name="pole tekstowe 9"/>
          <p:cNvSpPr txBox="1"/>
          <p:nvPr/>
        </p:nvSpPr>
        <p:spPr>
          <a:xfrm>
            <a:off x="339930" y="985653"/>
            <a:ext cx="774138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dniach 19-20 maja, odbył się II Skarżyski Maraton Pieszy „Nad Kamienną”. W tegorocznym maratonie wzięło udział 129 piechurów z całej Polski.</a:t>
            </a:r>
          </a:p>
          <a:p>
            <a:pPr algn="just">
              <a:lnSpc>
                <a:spcPct val="150000"/>
              </a:lnSpc>
            </a:pP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Głównym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celem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maratonu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było uczczenie 100 rocznicy Odzyskania Niepodległości przez Polskę, 65-lecia powstania Oddziału Miejskiego PTTK w </a:t>
            </a:r>
            <a:r>
              <a:rPr lang="pl-PL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20-lecia Województwa Świętokrzyskiego i Powiatu Skarżyskiego oraz poznanie walorów turystycznych województwa świętokrzyskiego. Organizatorem maratonu był Oddział Miejski PTTK w </a:t>
            </a:r>
            <a:r>
              <a:rPr lang="pl-PL" sz="15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 Komisja Turystyki Pieszej i Górskiej przy OM PTTK w Skarżysku przy współpracy z Urzędem Marszałkowskim Województwa Świętokrzyskiego w Kielcach, Urzędem Miasta w </a:t>
            </a:r>
            <a:r>
              <a:rPr lang="pl-PL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 Starostwem Powiatowym w </a:t>
            </a:r>
            <a:r>
              <a:rPr lang="pl-PL" sz="15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87" y="4291448"/>
            <a:ext cx="3518929" cy="23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5199" r="2634" b="762"/>
          <a:stretch/>
        </p:blipFill>
        <p:spPr>
          <a:xfrm>
            <a:off x="8472914" y="734152"/>
            <a:ext cx="3455475" cy="479873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433" y="4292363"/>
            <a:ext cx="3517557" cy="234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101536" y="670363"/>
            <a:ext cx="95970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FORMY WSPÓŁPRACY </a:t>
            </a:r>
            <a:endParaRPr lang="pl-PL" sz="4800" b="1" dirty="0" smtClean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Powiatu </a:t>
            </a:r>
            <a:r>
              <a:rPr lang="pl-PL" sz="2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Skarżyskiego z organizacjami pozarządowymi w </a:t>
            </a:r>
            <a:r>
              <a:rPr lang="pl-PL" sz="2400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2018 </a:t>
            </a:r>
            <a:r>
              <a:rPr lang="pl-PL" sz="24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r. </a:t>
            </a:r>
          </a:p>
        </p:txBody>
      </p:sp>
      <p:sp>
        <p:nvSpPr>
          <p:cNvPr id="38" name="pole tekstowe 37"/>
          <p:cNvSpPr txBox="1"/>
          <p:nvPr/>
        </p:nvSpPr>
        <p:spPr>
          <a:xfrm>
            <a:off x="1571626" y="4214812"/>
            <a:ext cx="3171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FINANSOWE</a:t>
            </a:r>
            <a:r>
              <a:rPr lang="pl-PL" sz="3600" b="1" dirty="0" smtClean="0">
                <a:solidFill>
                  <a:schemeClr val="bg1"/>
                </a:solidFill>
              </a:rPr>
              <a:t> </a:t>
            </a:r>
            <a:endParaRPr lang="pl-PL" sz="3600" b="1" dirty="0">
              <a:solidFill>
                <a:schemeClr val="bg1"/>
              </a:solidFill>
            </a:endParaRPr>
          </a:p>
        </p:txBody>
      </p:sp>
      <p:sp>
        <p:nvSpPr>
          <p:cNvPr id="39" name="pole tekstowe 38"/>
          <p:cNvSpPr txBox="1"/>
          <p:nvPr/>
        </p:nvSpPr>
        <p:spPr>
          <a:xfrm>
            <a:off x="5900738" y="4229100"/>
            <a:ext cx="48863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POZAFINANSOWE</a:t>
            </a:r>
            <a:endParaRPr lang="pl-PL" sz="3600" b="1" dirty="0">
              <a:solidFill>
                <a:schemeClr val="bg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10" name="Strzałka w dół 9"/>
          <p:cNvSpPr/>
          <p:nvPr/>
        </p:nvSpPr>
        <p:spPr>
          <a:xfrm>
            <a:off x="7548949" y="2669059"/>
            <a:ext cx="565321" cy="1154069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 w dół 6"/>
          <p:cNvSpPr/>
          <p:nvPr/>
        </p:nvSpPr>
        <p:spPr>
          <a:xfrm>
            <a:off x="2874877" y="2669058"/>
            <a:ext cx="565321" cy="1154069"/>
          </a:xfrm>
          <a:prstGeom prst="down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665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988541" y="205766"/>
            <a:ext cx="9314048" cy="523220"/>
          </a:xfrm>
          <a:prstGeom prst="rect">
            <a:avLst/>
          </a:prstGeom>
          <a:noFill/>
          <a:effectLst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rgbClr val="002060"/>
                </a:solidFill>
              </a:rPr>
              <a:t>Ambulans Fundacji </a:t>
            </a:r>
            <a:r>
              <a:rPr lang="pl-PL" sz="2800" b="1" dirty="0" err="1">
                <a:solidFill>
                  <a:srgbClr val="002060"/>
                </a:solidFill>
              </a:rPr>
              <a:t>Mc</a:t>
            </a:r>
            <a:r>
              <a:rPr lang="pl-PL" sz="2800" b="1" dirty="0">
                <a:solidFill>
                  <a:srgbClr val="002060"/>
                </a:solidFill>
              </a:rPr>
              <a:t> Donalda przed Starostwem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161898" y="881386"/>
            <a:ext cx="112801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500" dirty="0" smtClean="0"/>
              <a:t>	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Od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 do 21 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kwietnia przy Starostwie Powiatowym w </a:t>
            </a:r>
            <a:r>
              <a:rPr lang="pl-PL" sz="15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Skarżysku-Kamiennej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stacjonował 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ambulans Fundacji Ronalda McDonalda, w którym wykonywane </a:t>
            </a:r>
            <a:r>
              <a:rPr lang="pl-PL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były ultrasonograficzne </a:t>
            </a:r>
            <a:r>
              <a:rPr lang="pl-PL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badania przesiewowe małych dzieci. </a:t>
            </a:r>
            <a:endParaRPr lang="pl-PL" sz="15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terenu powiatu skarżyskiego w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akcji „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NIE nowotworom u dzieci” przebadanych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zostało 226 dzieci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wieku od 9 miesięcy do 6 lat.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Wkład finansowy </a:t>
            </a:r>
            <a:r>
              <a:rPr lang="pl-PL" sz="150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Powiatu Skarżyskiego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przeprowadzenie akcji </a:t>
            </a:r>
            <a:r>
              <a:rPr lang="pl-PL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wyniósł </a:t>
            </a:r>
            <a:r>
              <a:rPr lang="pl-PL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15.525 zł</a:t>
            </a:r>
            <a:endParaRPr lang="pl-PL" sz="16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3721315" y="3453063"/>
            <a:ext cx="6581274" cy="417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pl-PL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457" y="2774725"/>
            <a:ext cx="5175578" cy="3453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85" y="2774725"/>
            <a:ext cx="5175580" cy="3453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351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1838238" y="2979703"/>
            <a:ext cx="8662614" cy="970450"/>
          </a:xfrm>
        </p:spPr>
        <p:txBody>
          <a:bodyPr>
            <a:noAutofit/>
          </a:bodyPr>
          <a:lstStyle/>
          <a:p>
            <a:pPr algn="ctr"/>
            <a:r>
              <a:rPr lang="pl-PL" sz="6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Dziękuję za uwagę </a:t>
            </a:r>
            <a:endParaRPr lang="pl-PL" sz="60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2083424" y="5516250"/>
            <a:ext cx="76400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Wydział Edukacji, Promocji, Kultury, Sportu i Turystyki </a:t>
            </a:r>
            <a:b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Starostwie Powiatowym w Skarżysku – Kamiennej </a:t>
            </a:r>
            <a:endParaRPr lang="pl-PL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96" y="372733"/>
            <a:ext cx="3979587" cy="18840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520528" y="256660"/>
            <a:ext cx="1122997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POZAFINANSOWE  FORMY  WSPÓŁPRACY</a:t>
            </a:r>
            <a:endParaRPr lang="pl-PL" sz="4000" b="1" dirty="0">
              <a:solidFill>
                <a:sysClr val="windowText" lastClr="000000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328613" y="1022211"/>
            <a:ext cx="11344275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4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wzajemne informowanie się o planowanych kierunkach działalności i współdziałania,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konsultowanie </a:t>
            </a:r>
            <a:r>
              <a:rPr lang="pl-PL" sz="2000" dirty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projektów aktów normatywnych z </a:t>
            </a: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organizacjami pozarządowymi oraz podmiotami   wymienionymi w art. 3. ust. 3 ustawy o działalności pożytku publicznego i o wolontariacie,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nieodpłatne udostępnianie lokali stanowiących własność Powiatu na organizowane przez podmioty     przedsięwzięcia o charakterze okazjonalnym,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pomoc w nawiązywaniu kontaktów w skali lokalnej i krajowej,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zawieranie umów partnerskich w sprawie realizacji wspólnych przedsięwzięć,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współpraca i udzielanie pomocy w zakresie pozyskiwania środków finansowych z innych źródeł,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 promocja działalności organizacji pozarządowych i podmiotów wymienionych w art. 3. ust. 3 ustawy </a:t>
            </a:r>
            <a:b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o  działalności pożytku publicznego i o wolontariacie poprzez zamieszczanie na stronach internetowych Powiatu, na wniosek organizacji lub podmiotu, informacji dotyczących realizowanych przez te organizacje </a:t>
            </a:r>
            <a:b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</a:br>
            <a:r>
              <a:rPr lang="pl-PL" sz="2000" dirty="0" smtClean="0">
                <a:solidFill>
                  <a:sysClr val="windowText" lastClr="00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i podmioty inicjatyw.</a:t>
            </a:r>
          </a:p>
        </p:txBody>
      </p:sp>
    </p:spTree>
    <p:extLst>
      <p:ext uri="{BB962C8B-B14F-4D97-AF65-F5344CB8AC3E}">
        <p14:creationId xmlns:p14="http://schemas.microsoft.com/office/powerpoint/2010/main" val="234051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5800" y="442914"/>
            <a:ext cx="11115674" cy="1508124"/>
          </a:xfrm>
          <a:effectLst/>
        </p:spPr>
        <p:txBody>
          <a:bodyPr>
            <a:normAutofit/>
          </a:bodyPr>
          <a:lstStyle/>
          <a:p>
            <a:r>
              <a:rPr lang="pl-PL" sz="4000" b="1" spc="300" dirty="0" smtClean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FINANSOWE  FORMY  WSPÓŁPRACY</a:t>
            </a:r>
            <a:r>
              <a:rPr lang="pl-PL" sz="2800" spc="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pl-PL" sz="2800" spc="3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771525" y="1571625"/>
            <a:ext cx="10843826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16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pl-PL" sz="16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Organizacje pozarządowe mogły ubiegać się o dofinansowanie w 2018 roku w następujących formach: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 zadania z zakresu sportu, kultury, rekreacji i turystyki osób niepełnosprawnych z Państwowego Funduszu Rehabilitacji Osób Niepełnosprawnych, gdzie koordynatorem jest Powiatowe Centrum Pomocy Rodzinie w Skarżysku – Kamiennej,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a zadania realizowane w trybie otwartego 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konkursu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ofert na zadania własne Powiatu Skarżyskiego w zakresie kultury,  </a:t>
            </a:r>
            <a:b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w zakresie kultury fizycznej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oraz w zakresie promocji i ochrony zdrowia,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zadania realizowane 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w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trybie pozakonkursowym tzw. „małych grantów” w zakresie kultury, kultury fizycznej oraz ochrony i promocji zdrowia,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 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realizację zadań z zakresu nieodpłatnej pomocy prawnej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 podstawie  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zlecania  realizacji  zadań  publicznych  organizacjom  pozarządowym  w  trybie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otwartego </a:t>
            </a:r>
            <a:r>
              <a:rPr lang="pl-PL" sz="16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konkursu </a:t>
            </a: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ofert, 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pl-PL" sz="16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 pokrycie kosztów działania warsztatów terapii zajęciowej z terenu powiatu skarżyskiego. </a:t>
            </a:r>
          </a:p>
          <a:p>
            <a:pPr>
              <a:lnSpc>
                <a:spcPct val="150000"/>
              </a:lnSpc>
            </a:pPr>
            <a:endParaRPr lang="pl-PL" sz="1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7726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41336" y="286807"/>
            <a:ext cx="11231563" cy="1507067"/>
          </a:xfrm>
          <a:effectLst/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KWOTY PRZEZNACZONE NA WSPÓŁPRACĘ FINANSOWĄ </a:t>
            </a:r>
            <a:b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pl-PL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 ODNIESIENIU DO POPRZEDNICH LAT</a:t>
            </a:r>
            <a:endParaRPr lang="pl-PL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Symbol zastępczy zawartości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4766841"/>
              </p:ext>
            </p:extLst>
          </p:nvPr>
        </p:nvGraphicFramePr>
        <p:xfrm>
          <a:off x="1331813" y="2138003"/>
          <a:ext cx="9650608" cy="40875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0933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2"/>
          <p:cNvSpPr>
            <a:spLocks noGrp="1"/>
          </p:cNvSpPr>
          <p:nvPr>
            <p:ph type="title"/>
          </p:nvPr>
        </p:nvSpPr>
        <p:spPr>
          <a:xfrm>
            <a:off x="531243" y="96253"/>
            <a:ext cx="11045825" cy="1178557"/>
          </a:xfrm>
          <a:effectLst/>
        </p:spPr>
        <p:txBody>
          <a:bodyPr>
            <a:noAutofit/>
          </a:bodyPr>
          <a:lstStyle/>
          <a:p>
            <a:pPr algn="ctr"/>
            <a:r>
              <a:rPr lang="pl-PL" sz="2800" b="1" cap="none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roku  2018  na  współpracę  finansową  powiatu skarżyskiego  </a:t>
            </a:r>
            <a:br>
              <a:rPr lang="pl-PL" sz="2800" b="1" cap="none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800" b="1" cap="none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  organizacjami  pozarządowymi zadysponowano następujące środki : </a:t>
            </a:r>
            <a:endParaRPr lang="pl-PL" sz="2800" b="1" cap="none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6642284"/>
              </p:ext>
            </p:extLst>
          </p:nvPr>
        </p:nvGraphicFramePr>
        <p:xfrm>
          <a:off x="618156" y="1371062"/>
          <a:ext cx="10872000" cy="429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17272"/>
                <a:gridCol w="545472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Finansowa forma współpracy</a:t>
                      </a:r>
                      <a:endParaRPr lang="pl-PL" sz="2400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dirty="0" smtClean="0"/>
                        <a:t>Kwota zadysponowana w 2018 r.</a:t>
                      </a:r>
                      <a:endParaRPr lang="pl-PL" sz="2400" dirty="0"/>
                    </a:p>
                  </a:txBody>
                  <a:tcPr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spc="5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zadań realizowanych w trybie otwartego konkursu ofert w zakresie kultury,</a:t>
                      </a:r>
                      <a:r>
                        <a:rPr lang="pl-PL" sz="1600" b="0" spc="50" baseline="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spc="5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kultury fizycznej oraz ochrony i promocji zdrowia</a:t>
                      </a:r>
                      <a:endParaRPr lang="pl-PL" sz="1600" b="0" dirty="0" smtClean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34.871,70 zł 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0" spc="5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 Państwowego Funduszu Rehabilitacji Osób Niepełnosprawnych</a:t>
                      </a: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7.703,06 zł </a:t>
                      </a:r>
                      <a:endParaRPr lang="pl-PL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0" spc="5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Dofinansowanie zadań realizowanych w trybie pozakonkursowym tzw. „małych grantów” w zakresie kultury,</a:t>
                      </a:r>
                      <a:r>
                        <a:rPr lang="pl-PL" sz="1600" b="0" spc="50" baseline="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pl-PL" sz="1600" b="0" spc="5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kultury fizycznej oraz</a:t>
                      </a:r>
                      <a:r>
                        <a:rPr lang="pl-PL" sz="1600" b="0" spc="50" baseline="0" dirty="0" smtClean="0">
                          <a:ln w="0"/>
                          <a:effectLst>
                            <a:innerShdw blurRad="63500" dist="50800" dir="13500000">
                              <a:srgbClr val="000000">
                                <a:alpha val="50000"/>
                              </a:srgbClr>
                            </a:inn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ochrony i promocji zdrowia</a:t>
                      </a:r>
                      <a:endParaRPr lang="pl-PL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000" b="1" dirty="0" smtClean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5.299,00 zł </a:t>
                      </a:r>
                      <a:endParaRPr lang="pl-PL" sz="2000" dirty="0" smtClean="0">
                        <a:solidFill>
                          <a:sysClr val="windowText" lastClr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600" b="0" dirty="0" smtClean="0">
                          <a:latin typeface="Times New Roman" pitchFamily="18" charset="0"/>
                          <a:cs typeface="Times New Roman" pitchFamily="18" charset="0"/>
                        </a:rPr>
                        <a:t>Dofinansowanie realizacji zadań z zakresu nieodpłatnej pomocy prawnej</a:t>
                      </a:r>
                      <a:endParaRPr lang="pl-PL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60.725,28  zł </a:t>
                      </a:r>
                      <a:endParaRPr lang="pl-PL" sz="20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l-PL" sz="16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Dofinansowanie kosztów działania warsztatów terapii zajęciowej z terenu powiatu skarżyskiego</a:t>
                      </a:r>
                      <a:endParaRPr lang="pl-PL" sz="1600" b="0" dirty="0"/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165.960,00 zł</a:t>
                      </a:r>
                      <a:endParaRPr lang="pl-PL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1800" b="1" spc="3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</a:t>
                      </a:r>
                      <a:endParaRPr lang="pl-PL" sz="1800" b="1" spc="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400" b="1" baseline="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274.559,04 zł</a:t>
                      </a:r>
                      <a:endParaRPr lang="pl-PL" sz="2400" b="1" dirty="0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716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0" y="266938"/>
            <a:ext cx="118157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 roku 2018 ze środków PFRON udzielono dofinansowania ujętym w poniższej tabeli organizacjom pozarządowym:</a:t>
            </a:r>
            <a:endParaRPr lang="pl-PL" altLang="pl-PL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948953"/>
              </p:ext>
            </p:extLst>
          </p:nvPr>
        </p:nvGraphicFramePr>
        <p:xfrm>
          <a:off x="973394" y="1276554"/>
          <a:ext cx="10264878" cy="3412648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550606"/>
                <a:gridCol w="6386481"/>
                <a:gridCol w="3327791"/>
              </a:tblGrid>
              <a:tr h="5315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Lp.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Dane wnioskodawcy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Kwota dofinansowania </a:t>
                      </a:r>
                      <a:r>
                        <a:rPr lang="pl-PL" sz="1200" b="1" dirty="0" smtClean="0">
                          <a:solidFill>
                            <a:schemeClr val="tx1"/>
                          </a:solidFill>
                          <a:effectLst/>
                        </a:rPr>
                        <a:t> z </a:t>
                      </a:r>
                      <a:r>
                        <a:rPr lang="pl-PL" sz="1200" b="1" dirty="0">
                          <a:solidFill>
                            <a:schemeClr val="tx1"/>
                          </a:solidFill>
                          <a:effectLst/>
                        </a:rPr>
                        <a:t>PFRON</a:t>
                      </a:r>
                      <a:endParaRPr lang="pl-PL" sz="1200" b="1" dirty="0">
                        <a:solidFill>
                          <a:schemeClr val="tx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7087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Klub Seniora „Złota Przystań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”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2.500,00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8689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Polski Związek 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Niewidomych Koło </a:t>
                      </a: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terenowe 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Skarżysko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1.703,06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pl-PL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zmniejszona kwota </a:t>
                      </a:r>
                      <a:br>
                        <a:rPr lang="pl-PL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pl-PL" sz="14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z uwagi na niższy całkowity koszt zadania)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Skarżyski Klub 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Amazonek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3.500,00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44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pl-PL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Polski Związek Emerytów 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Rencistów </a:t>
                      </a:r>
                      <a:r>
                        <a:rPr lang="pl-PL" sz="1600" b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Inwalidów Zarząd </a:t>
                      </a:r>
                      <a:r>
                        <a:rPr lang="pl-PL" sz="16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Rejonowy</a:t>
                      </a:r>
                      <a:endParaRPr lang="pl-PL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l-PL" sz="1400" b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REZYGNACJA</a:t>
                      </a:r>
                      <a:endParaRPr lang="pl-PL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43447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pl-PL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OGÓŁEM:</a:t>
                      </a:r>
                      <a:endParaRPr lang="pl-PL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0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7.703,06 zł</a:t>
                      </a:r>
                      <a:endParaRPr lang="pl-PL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7600" marR="27600" marT="0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5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538814" y="247042"/>
            <a:ext cx="11287125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Dofinansowanie </a:t>
            </a:r>
            <a:r>
              <a:rPr lang="pl-PL" sz="2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zadań realizowanych </a:t>
            </a:r>
            <a:r>
              <a:rPr lang="pl-PL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przez organizacje pozarządowe, przyznane przez </a:t>
            </a:r>
            <a:br>
              <a:rPr lang="pl-PL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powiat skarżyski w </a:t>
            </a:r>
            <a:r>
              <a:rPr lang="pl-PL" sz="2000" b="1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trybie otwartego konkursu </a:t>
            </a:r>
            <a:r>
              <a:rPr lang="pl-PL" sz="2000" b="1" dirty="0" smtClean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ofert oraz w trybie pozakonkursowym w 2018 roku.</a:t>
            </a:r>
            <a:endParaRPr lang="pl-PL" sz="2000" b="1" dirty="0">
              <a:ln w="0"/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Puszka 9"/>
          <p:cNvSpPr/>
          <p:nvPr/>
        </p:nvSpPr>
        <p:spPr>
          <a:xfrm>
            <a:off x="2781655" y="4107962"/>
            <a:ext cx="1923794" cy="1866466"/>
          </a:xfrm>
          <a:prstGeom prst="can">
            <a:avLst/>
          </a:prstGeom>
          <a:solidFill>
            <a:srgbClr val="0070C0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19.664,00 zł</a:t>
            </a:r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Puszka 11"/>
          <p:cNvSpPr/>
          <p:nvPr/>
        </p:nvSpPr>
        <p:spPr>
          <a:xfrm>
            <a:off x="5181061" y="4737137"/>
            <a:ext cx="1765279" cy="1237291"/>
          </a:xfrm>
          <a:prstGeom prst="can">
            <a:avLst/>
          </a:prstGeom>
          <a:solidFill>
            <a:srgbClr val="FFC000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11.607</a:t>
            </a:r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,70</a:t>
            </a:r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sz="24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764039" y="6066760"/>
            <a:ext cx="1959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W zakresie </a:t>
            </a:r>
          </a:p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KULTURY FIZYCZNEJ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869580" y="6224572"/>
            <a:ext cx="238823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KULTURY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Puszka 13"/>
          <p:cNvSpPr/>
          <p:nvPr/>
        </p:nvSpPr>
        <p:spPr>
          <a:xfrm>
            <a:off x="7426961" y="5313907"/>
            <a:ext cx="1661343" cy="660521"/>
          </a:xfrm>
          <a:prstGeom prst="can">
            <a:avLst/>
          </a:prstGeom>
          <a:solidFill>
            <a:srgbClr val="00B050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5.299</a:t>
            </a:r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,00</a:t>
            </a:r>
            <a:r>
              <a:rPr lang="pl-PL" sz="2400" b="1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zł</a:t>
            </a:r>
            <a:endParaRPr lang="pl-PL" sz="24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pole tekstowe 17"/>
          <p:cNvSpPr txBox="1"/>
          <p:nvPr/>
        </p:nvSpPr>
        <p:spPr>
          <a:xfrm>
            <a:off x="7082497" y="6224572"/>
            <a:ext cx="23502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„MAŁE GRANTY”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Puszka 10"/>
          <p:cNvSpPr/>
          <p:nvPr/>
        </p:nvSpPr>
        <p:spPr>
          <a:xfrm>
            <a:off x="9568925" y="5573636"/>
            <a:ext cx="1661343" cy="400792"/>
          </a:xfrm>
          <a:prstGeom prst="can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3.600,00 zł</a:t>
            </a:r>
          </a:p>
        </p:txBody>
      </p:sp>
      <p:sp>
        <p:nvSpPr>
          <p:cNvPr id="2" name="Prostokąt 1"/>
          <p:cNvSpPr/>
          <p:nvPr/>
        </p:nvSpPr>
        <p:spPr>
          <a:xfrm>
            <a:off x="9568925" y="6066760"/>
            <a:ext cx="19045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zakresie </a:t>
            </a:r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OCHRONY            I PROMOCJI ZDROWIA 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310547" y="5974428"/>
            <a:ext cx="1959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pl-PL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zakresie NIEODPŁATNEJ POMOCY PRAWNEJ</a:t>
            </a:r>
            <a:endParaRPr lang="pl-PL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uszka 16"/>
          <p:cNvSpPr/>
          <p:nvPr/>
        </p:nvSpPr>
        <p:spPr>
          <a:xfrm>
            <a:off x="382249" y="1247316"/>
            <a:ext cx="1923794" cy="4727112"/>
          </a:xfrm>
          <a:prstGeom prst="can">
            <a:avLst/>
          </a:prstGeom>
          <a:solidFill>
            <a:srgbClr val="C00000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60.725,28 zł</a:t>
            </a:r>
            <a:endParaRPr lang="pl-PL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7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ycinek">
  <a:themeElements>
    <a:clrScheme name="Wycinek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Wycinek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ycinek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5645</TotalTime>
  <Words>2134</Words>
  <Application>Microsoft Office PowerPoint</Application>
  <PresentationFormat>Panoramiczny</PresentationFormat>
  <Paragraphs>413</Paragraphs>
  <Slides>31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9" baseType="lpstr">
      <vt:lpstr>Arial</vt:lpstr>
      <vt:lpstr>Calibri</vt:lpstr>
      <vt:lpstr>Century Gothic</vt:lpstr>
      <vt:lpstr>Lucida Sans Unicode</vt:lpstr>
      <vt:lpstr>Tahoma</vt:lpstr>
      <vt:lpstr>Times New Roman</vt:lpstr>
      <vt:lpstr>Wingdings 3</vt:lpstr>
      <vt:lpstr>Wycinek</vt:lpstr>
      <vt:lpstr> Sprawozdanie z realizacji  Programu Współpracy Powiatu Skarżyskiego  z Organizacjami Pozarządowymi oraz podmiotami prowadzącymi działalność pożytku publicznego  za rok 2018</vt:lpstr>
      <vt:lpstr>Prezentacja programu PowerPoint</vt:lpstr>
      <vt:lpstr>Prezentacja programu PowerPoint</vt:lpstr>
      <vt:lpstr>Prezentacja programu PowerPoint</vt:lpstr>
      <vt:lpstr>FINANSOWE  FORMY  WSPÓŁPRACY </vt:lpstr>
      <vt:lpstr>KWOTY PRZEZNACZONE NA WSPÓŁPRACĘ FINANSOWĄ  W ODNIESIENIU DO POPRZEDNICH LAT</vt:lpstr>
      <vt:lpstr>W roku  2018  na  współpracę  finansową  powiatu skarżyskiego   z  organizacjami  pozarządowymi zadysponowano następujące środki :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ZADANIA REALIZOWANE PRZEZ JEDNOSTKI POWIATOWE WE WSPÓŁPRACY  Z ORGANIZACJAMI POZARZĄDOWYMI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Wybrane wydarzenia oraz projekty  zrealizowane przy udziale środków finansowych  Powiatu Skarżyskiego w 2018 roku. 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Sprawozdanie z realizacji  Programu Współpracy Powiatu Skarżyskiego  z Organizacjami Pozarządowymi oraz podmiotami prowadzącymi działalność pożytku publicznego  za rok 2016</dc:title>
  <dc:creator>Łukasz Wisowaty</dc:creator>
  <cp:lastModifiedBy>Łukasz Wisowaty</cp:lastModifiedBy>
  <cp:revision>493</cp:revision>
  <cp:lastPrinted>2017-04-27T09:50:35Z</cp:lastPrinted>
  <dcterms:created xsi:type="dcterms:W3CDTF">2017-04-14T07:14:21Z</dcterms:created>
  <dcterms:modified xsi:type="dcterms:W3CDTF">2019-04-23T07:36:23Z</dcterms:modified>
</cp:coreProperties>
</file>