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2.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6" r:id="rId1"/>
    <p:sldMasterId id="2147484375" r:id="rId2"/>
  </p:sldMasterIdLst>
  <p:notesMasterIdLst>
    <p:notesMasterId r:id="rId66"/>
  </p:notesMasterIdLst>
  <p:sldIdLst>
    <p:sldId id="256" r:id="rId3"/>
    <p:sldId id="260" r:id="rId4"/>
    <p:sldId id="397" r:id="rId5"/>
    <p:sldId id="261" r:id="rId6"/>
    <p:sldId id="422" r:id="rId7"/>
    <p:sldId id="316" r:id="rId8"/>
    <p:sldId id="399" r:id="rId9"/>
    <p:sldId id="423" r:id="rId10"/>
    <p:sldId id="317" r:id="rId11"/>
    <p:sldId id="353" r:id="rId12"/>
    <p:sldId id="328" r:id="rId13"/>
    <p:sldId id="427" r:id="rId14"/>
    <p:sldId id="428" r:id="rId15"/>
    <p:sldId id="266" r:id="rId16"/>
    <p:sldId id="354" r:id="rId17"/>
    <p:sldId id="267" r:id="rId18"/>
    <p:sldId id="318" r:id="rId19"/>
    <p:sldId id="355" r:id="rId20"/>
    <p:sldId id="356" r:id="rId21"/>
    <p:sldId id="401" r:id="rId22"/>
    <p:sldId id="321" r:id="rId23"/>
    <p:sldId id="359" r:id="rId24"/>
    <p:sldId id="333" r:id="rId25"/>
    <p:sldId id="334" r:id="rId26"/>
    <p:sldId id="360" r:id="rId27"/>
    <p:sldId id="361" r:id="rId28"/>
    <p:sldId id="430" r:id="rId29"/>
    <p:sldId id="362" r:id="rId30"/>
    <p:sldId id="403" r:id="rId31"/>
    <p:sldId id="404" r:id="rId32"/>
    <p:sldId id="432" r:id="rId33"/>
    <p:sldId id="365" r:id="rId34"/>
    <p:sldId id="433" r:id="rId35"/>
    <p:sldId id="434" r:id="rId36"/>
    <p:sldId id="367" r:id="rId37"/>
    <p:sldId id="368" r:id="rId38"/>
    <p:sldId id="370" r:id="rId39"/>
    <p:sldId id="371" r:id="rId40"/>
    <p:sldId id="437" r:id="rId41"/>
    <p:sldId id="440" r:id="rId42"/>
    <p:sldId id="442" r:id="rId43"/>
    <p:sldId id="443" r:id="rId44"/>
    <p:sldId id="446" r:id="rId45"/>
    <p:sldId id="448" r:id="rId46"/>
    <p:sldId id="449" r:id="rId47"/>
    <p:sldId id="450" r:id="rId48"/>
    <p:sldId id="451" r:id="rId49"/>
    <p:sldId id="452" r:id="rId50"/>
    <p:sldId id="453" r:id="rId51"/>
    <p:sldId id="454" r:id="rId52"/>
    <p:sldId id="455" r:id="rId53"/>
    <p:sldId id="456" r:id="rId54"/>
    <p:sldId id="457" r:id="rId55"/>
    <p:sldId id="458" r:id="rId56"/>
    <p:sldId id="460" r:id="rId57"/>
    <p:sldId id="461" r:id="rId58"/>
    <p:sldId id="462" r:id="rId59"/>
    <p:sldId id="463" r:id="rId60"/>
    <p:sldId id="464" r:id="rId61"/>
    <p:sldId id="465" r:id="rId62"/>
    <p:sldId id="467" r:id="rId63"/>
    <p:sldId id="468" r:id="rId64"/>
    <p:sldId id="352" r:id="rId65"/>
  </p:sldIdLst>
  <p:sldSz cx="13003213" cy="97520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85DDDE69-36E5-4998-8D68-71B5CD716B53}">
          <p14:sldIdLst>
            <p14:sldId id="256"/>
            <p14:sldId id="260"/>
            <p14:sldId id="397"/>
            <p14:sldId id="261"/>
            <p14:sldId id="422"/>
            <p14:sldId id="316"/>
            <p14:sldId id="399"/>
            <p14:sldId id="423"/>
            <p14:sldId id="317"/>
            <p14:sldId id="353"/>
            <p14:sldId id="328"/>
            <p14:sldId id="427"/>
            <p14:sldId id="428"/>
            <p14:sldId id="266"/>
            <p14:sldId id="354"/>
            <p14:sldId id="267"/>
            <p14:sldId id="318"/>
            <p14:sldId id="355"/>
            <p14:sldId id="356"/>
            <p14:sldId id="401"/>
            <p14:sldId id="321"/>
            <p14:sldId id="359"/>
            <p14:sldId id="333"/>
            <p14:sldId id="334"/>
            <p14:sldId id="360"/>
            <p14:sldId id="361"/>
            <p14:sldId id="430"/>
            <p14:sldId id="362"/>
            <p14:sldId id="403"/>
            <p14:sldId id="404"/>
            <p14:sldId id="432"/>
            <p14:sldId id="365"/>
            <p14:sldId id="433"/>
            <p14:sldId id="434"/>
            <p14:sldId id="367"/>
            <p14:sldId id="368"/>
            <p14:sldId id="370"/>
            <p14:sldId id="371"/>
            <p14:sldId id="437"/>
            <p14:sldId id="440"/>
            <p14:sldId id="442"/>
            <p14:sldId id="443"/>
            <p14:sldId id="446"/>
            <p14:sldId id="448"/>
            <p14:sldId id="449"/>
            <p14:sldId id="450"/>
            <p14:sldId id="451"/>
            <p14:sldId id="452"/>
            <p14:sldId id="453"/>
            <p14:sldId id="454"/>
            <p14:sldId id="455"/>
            <p14:sldId id="456"/>
            <p14:sldId id="457"/>
            <p14:sldId id="458"/>
            <p14:sldId id="460"/>
            <p14:sldId id="461"/>
            <p14:sldId id="462"/>
            <p14:sldId id="463"/>
            <p14:sldId id="464"/>
            <p14:sldId id="465"/>
            <p14:sldId id="467"/>
            <p14:sldId id="468"/>
          </p14:sldIdLst>
        </p14:section>
        <p14:section name="Sekcja bez tytułu" id="{2ECB9545-8117-4013-8013-6147C7344DDD}">
          <p14:sldIdLst>
            <p14:sldId id="35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981010"/>
    <a:srgbClr val="ACC709"/>
    <a:srgbClr val="0066FF"/>
    <a:srgbClr val="FFFF00"/>
    <a:srgbClr val="800080"/>
    <a:srgbClr val="00FF00"/>
    <a:srgbClr val="FF99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B9631B5-78F2-41C9-869B-9F39066F8104}" styleName="Styl pośredni 3 — Ak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4" autoAdjust="0"/>
    <p:restoredTop sz="94660"/>
  </p:normalViewPr>
  <p:slideViewPr>
    <p:cSldViewPr>
      <p:cViewPr>
        <p:scale>
          <a:sx n="83" d="100"/>
          <a:sy n="83" d="100"/>
        </p:scale>
        <p:origin x="-1548"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Override" Target="../theme/themeOverrid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pPr>
        <a:ln w="6350"/>
      </c:spPr>
    </c:sideWall>
    <c:backWall>
      <c:thickness val="0"/>
      <c:spPr>
        <a:ln w="6350"/>
      </c:spPr>
    </c:backWall>
    <c:plotArea>
      <c:layout/>
      <c:bar3DChart>
        <c:barDir val="col"/>
        <c:grouping val="stacked"/>
        <c:varyColors val="0"/>
        <c:ser>
          <c:idx val="0"/>
          <c:order val="0"/>
          <c:tx>
            <c:strRef>
              <c:f>Arkusz1!$B$1</c:f>
              <c:strCache>
                <c:ptCount val="1"/>
                <c:pt idx="0">
                  <c:v>zapadalność na wzw typu B</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Arkusz1!$A$2:$A$13</c:f>
              <c:strCache>
                <c:ptCount val="12"/>
                <c:pt idx="1">
                  <c:v>2008rok</c:v>
                </c:pt>
                <c:pt idx="2">
                  <c:v>2009rok</c:v>
                </c:pt>
                <c:pt idx="3">
                  <c:v>2010rok</c:v>
                </c:pt>
                <c:pt idx="4">
                  <c:v>2011rok</c:v>
                </c:pt>
                <c:pt idx="5">
                  <c:v>2012 rok</c:v>
                </c:pt>
                <c:pt idx="6">
                  <c:v>2013 rok</c:v>
                </c:pt>
                <c:pt idx="7">
                  <c:v>2014 rok</c:v>
                </c:pt>
                <c:pt idx="8">
                  <c:v>2015 rok</c:v>
                </c:pt>
                <c:pt idx="9">
                  <c:v>2016rok</c:v>
                </c:pt>
                <c:pt idx="10">
                  <c:v>2017 rok</c:v>
                </c:pt>
                <c:pt idx="11">
                  <c:v>2018 rok</c:v>
                </c:pt>
              </c:strCache>
            </c:strRef>
          </c:cat>
          <c:val>
            <c:numRef>
              <c:f>Arkusz1!$B$2:$B$13</c:f>
              <c:numCache>
                <c:formatCode>General</c:formatCode>
                <c:ptCount val="12"/>
                <c:pt idx="1">
                  <c:v>5</c:v>
                </c:pt>
                <c:pt idx="2">
                  <c:v>10.119999999999999</c:v>
                </c:pt>
                <c:pt idx="3">
                  <c:v>7.69</c:v>
                </c:pt>
                <c:pt idx="4">
                  <c:v>5.13</c:v>
                </c:pt>
                <c:pt idx="5">
                  <c:v>10.11</c:v>
                </c:pt>
                <c:pt idx="6">
                  <c:v>0</c:v>
                </c:pt>
                <c:pt idx="7">
                  <c:v>0</c:v>
                </c:pt>
                <c:pt idx="8">
                  <c:v>5.15</c:v>
                </c:pt>
                <c:pt idx="9">
                  <c:v>1.3</c:v>
                </c:pt>
                <c:pt idx="10">
                  <c:v>0</c:v>
                </c:pt>
                <c:pt idx="11">
                  <c:v>1.32</c:v>
                </c:pt>
              </c:numCache>
            </c:numRef>
          </c:val>
          <c:extLst xmlns:c16r2="http://schemas.microsoft.com/office/drawing/2015/06/chart">
            <c:ext xmlns:c16="http://schemas.microsoft.com/office/drawing/2014/chart" uri="{C3380CC4-5D6E-409C-BE32-E72D297353CC}">
              <c16:uniqueId val="{00000000-79A9-4897-B69A-AD45FED8A93D}"/>
            </c:ext>
          </c:extLst>
        </c:ser>
        <c:dLbls>
          <c:showLegendKey val="0"/>
          <c:showVal val="1"/>
          <c:showCatName val="0"/>
          <c:showSerName val="0"/>
          <c:showPercent val="0"/>
          <c:showBubbleSize val="0"/>
        </c:dLbls>
        <c:gapWidth val="75"/>
        <c:shape val="box"/>
        <c:axId val="140022912"/>
        <c:axId val="140988416"/>
        <c:axId val="0"/>
      </c:bar3DChart>
      <c:catAx>
        <c:axId val="140022912"/>
        <c:scaling>
          <c:orientation val="minMax"/>
        </c:scaling>
        <c:delete val="0"/>
        <c:axPos val="b"/>
        <c:numFmt formatCode="General" sourceLinked="1"/>
        <c:majorTickMark val="none"/>
        <c:minorTickMark val="none"/>
        <c:tickLblPos val="nextTo"/>
        <c:txPr>
          <a:bodyPr/>
          <a:lstStyle/>
          <a:p>
            <a:pPr>
              <a:defRPr b="1"/>
            </a:pPr>
            <a:endParaRPr lang="pl-PL"/>
          </a:p>
        </c:txPr>
        <c:crossAx val="140988416"/>
        <c:crosses val="autoZero"/>
        <c:auto val="1"/>
        <c:lblAlgn val="ctr"/>
        <c:lblOffset val="100"/>
        <c:noMultiLvlLbl val="0"/>
      </c:catAx>
      <c:valAx>
        <c:axId val="140988416"/>
        <c:scaling>
          <c:orientation val="minMax"/>
        </c:scaling>
        <c:delete val="0"/>
        <c:axPos val="l"/>
        <c:numFmt formatCode="General" sourceLinked="1"/>
        <c:majorTickMark val="none"/>
        <c:minorTickMark val="none"/>
        <c:tickLblPos val="nextTo"/>
        <c:crossAx val="140022912"/>
        <c:crosses val="autoZero"/>
        <c:crossBetween val="between"/>
      </c:valAx>
      <c:spPr>
        <a:noFill/>
        <a:ln w="25401">
          <a:noFill/>
        </a:ln>
      </c:spPr>
    </c:plotArea>
    <c:legend>
      <c:legendPos val="b"/>
      <c:layout/>
      <c:overlay val="0"/>
      <c:txPr>
        <a:bodyPr/>
        <a:lstStyle/>
        <a:p>
          <a:pPr>
            <a:defRPr b="1"/>
          </a:pPr>
          <a:endParaRPr lang="pl-PL"/>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title>
      <c:tx>
        <c:rich>
          <a:bodyPr/>
          <a:lstStyle/>
          <a:p>
            <a:pPr>
              <a:defRPr/>
            </a:pPr>
            <a:r>
              <a:rPr lang="pl-PL" sz="1400"/>
              <a:t>wskaźnik</a:t>
            </a:r>
            <a:r>
              <a:rPr lang="pl-PL" sz="1400" baseline="0"/>
              <a:t> zapadalności na płonicę</a:t>
            </a:r>
            <a:endParaRPr lang="en-US" sz="1400"/>
          </a:p>
        </c:rich>
      </c:tx>
      <c:layout/>
      <c:overlay val="0"/>
      <c:spPr>
        <a:noFill/>
        <a:ln w="25401">
          <a:noFill/>
        </a:ln>
      </c:spPr>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Seria 1</c:v>
                </c:pt>
              </c:strCache>
            </c:strRef>
          </c:tx>
          <c:invertIfNegative val="0"/>
          <c:dLbls>
            <c:spPr>
              <a:noFill/>
              <a:ln w="25401">
                <a:noFill/>
              </a:ln>
            </c:spPr>
            <c:txPr>
              <a:bodyPr wrap="square" lIns="38100" tIns="19050" rIns="38100" bIns="19050" anchor="ctr">
                <a:spAutoFit/>
              </a:bodyPr>
              <a:lstStyle/>
              <a:p>
                <a:pPr>
                  <a:defRPr sz="1800"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Arkusz1!$A$2:$A$9</c:f>
              <c:strCache>
                <c:ptCount val="8"/>
                <c:pt idx="0">
                  <c:v>2011 rok</c:v>
                </c:pt>
                <c:pt idx="1">
                  <c:v>2012 rok</c:v>
                </c:pt>
                <c:pt idx="2">
                  <c:v>2013 rok</c:v>
                </c:pt>
                <c:pt idx="3">
                  <c:v>2014 rok</c:v>
                </c:pt>
                <c:pt idx="4">
                  <c:v>2015rok</c:v>
                </c:pt>
                <c:pt idx="5">
                  <c:v>2016 rok</c:v>
                </c:pt>
                <c:pt idx="6">
                  <c:v>2017rok</c:v>
                </c:pt>
                <c:pt idx="7">
                  <c:v>2018 rok</c:v>
                </c:pt>
              </c:strCache>
            </c:strRef>
          </c:cat>
          <c:val>
            <c:numRef>
              <c:f>Arkusz1!$B$2:$B$9</c:f>
              <c:numCache>
                <c:formatCode>General</c:formatCode>
                <c:ptCount val="8"/>
                <c:pt idx="0">
                  <c:v>24.02</c:v>
                </c:pt>
                <c:pt idx="1">
                  <c:v>94.83</c:v>
                </c:pt>
                <c:pt idx="2">
                  <c:v>47.05</c:v>
                </c:pt>
                <c:pt idx="3">
                  <c:v>34.58</c:v>
                </c:pt>
                <c:pt idx="4">
                  <c:v>87.57</c:v>
                </c:pt>
                <c:pt idx="5">
                  <c:v>112.17</c:v>
                </c:pt>
                <c:pt idx="6">
                  <c:v>34.18</c:v>
                </c:pt>
                <c:pt idx="7">
                  <c:v>42.54</c:v>
                </c:pt>
              </c:numCache>
            </c:numRef>
          </c:val>
          <c:extLst xmlns:c16r2="http://schemas.microsoft.com/office/drawing/2015/06/chart">
            <c:ext xmlns:c16="http://schemas.microsoft.com/office/drawing/2014/chart" uri="{C3380CC4-5D6E-409C-BE32-E72D297353CC}">
              <c16:uniqueId val="{00000000-B6F7-42EB-A1D7-C2201B7EB9B3}"/>
            </c:ext>
          </c:extLst>
        </c:ser>
        <c:dLbls>
          <c:showLegendKey val="0"/>
          <c:showVal val="1"/>
          <c:showCatName val="0"/>
          <c:showSerName val="0"/>
          <c:showPercent val="0"/>
          <c:showBubbleSize val="0"/>
        </c:dLbls>
        <c:gapWidth val="95"/>
        <c:gapDepth val="95"/>
        <c:shape val="box"/>
        <c:axId val="165891456"/>
        <c:axId val="165910784"/>
        <c:axId val="0"/>
      </c:bar3DChart>
      <c:catAx>
        <c:axId val="165891456"/>
        <c:scaling>
          <c:orientation val="minMax"/>
        </c:scaling>
        <c:delete val="0"/>
        <c:axPos val="b"/>
        <c:numFmt formatCode="General" sourceLinked="1"/>
        <c:majorTickMark val="none"/>
        <c:minorTickMark val="none"/>
        <c:tickLblPos val="nextTo"/>
        <c:txPr>
          <a:bodyPr/>
          <a:lstStyle/>
          <a:p>
            <a:pPr>
              <a:defRPr sz="1600" b="1"/>
            </a:pPr>
            <a:endParaRPr lang="pl-PL"/>
          </a:p>
        </c:txPr>
        <c:crossAx val="165910784"/>
        <c:crosses val="autoZero"/>
        <c:auto val="1"/>
        <c:lblAlgn val="ctr"/>
        <c:lblOffset val="100"/>
        <c:noMultiLvlLbl val="0"/>
      </c:catAx>
      <c:valAx>
        <c:axId val="165910784"/>
        <c:scaling>
          <c:orientation val="minMax"/>
        </c:scaling>
        <c:delete val="1"/>
        <c:axPos val="l"/>
        <c:numFmt formatCode="General" sourceLinked="1"/>
        <c:majorTickMark val="out"/>
        <c:minorTickMark val="none"/>
        <c:tickLblPos val="nextTo"/>
        <c:crossAx val="165891456"/>
        <c:crosses val="autoZero"/>
        <c:crossBetween val="between"/>
      </c:valAx>
      <c:spPr>
        <a:noFill/>
        <a:ln w="25401">
          <a:noFill/>
        </a:ln>
      </c:spPr>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508452101905013E-2"/>
          <c:y val="6.3372672456019824E-2"/>
          <c:w val="0.56896206730434995"/>
          <c:h val="0.89751626677687735"/>
        </c:manualLayout>
      </c:layout>
      <c:pieChart>
        <c:varyColors val="1"/>
        <c:ser>
          <c:idx val="0"/>
          <c:order val="0"/>
          <c:tx>
            <c:strRef>
              <c:f>Arkusz1!$B$1</c:f>
              <c:strCache>
                <c:ptCount val="1"/>
                <c:pt idx="0">
                  <c:v>obiekty świadczące usługi z zakresu ochrony zdrowia</c:v>
                </c:pt>
              </c:strCache>
            </c:strRef>
          </c:tx>
          <c:explosion val="4"/>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EC2-4450-AEC4-611E847B0656}"/>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EC2-4450-AEC4-611E847B0656}"/>
              </c:ext>
            </c:extLst>
          </c:dPt>
          <c:dPt>
            <c:idx val="2"/>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EC2-4450-AEC4-611E847B0656}"/>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EC2-4450-AEC4-611E847B0656}"/>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EC2-4450-AEC4-611E847B0656}"/>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EC2-4450-AEC4-611E847B0656}"/>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DEC2-4450-AEC4-611E847B0656}"/>
              </c:ext>
            </c:extLst>
          </c:dPt>
          <c:dPt>
            <c:idx val="7"/>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DEC2-4450-AEC4-611E847B0656}"/>
              </c:ext>
            </c:extLst>
          </c:dPt>
          <c:dPt>
            <c:idx val="8"/>
            <c:bubble3D val="0"/>
            <c:spPr>
              <a:solidFill>
                <a:srgbClr val="FFDE7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DEC2-4450-AEC4-611E847B0656}"/>
              </c:ext>
            </c:extLst>
          </c:dPt>
          <c:dLbls>
            <c:dLbl>
              <c:idx val="0"/>
              <c:layout>
                <c:manualLayout>
                  <c:x val="1.5638667688347044E-2"/>
                  <c:y val="3.291251196593528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C2-4450-AEC4-611E847B0656}"/>
                </c:ext>
              </c:extLst>
            </c:dLbl>
            <c:dLbl>
              <c:idx val="1"/>
              <c:layout>
                <c:manualLayout>
                  <c:x val="3.6702172735941625E-2"/>
                  <c:y val="3.7645395216803552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EC2-4450-AEC4-611E847B0656}"/>
                </c:ext>
              </c:extLst>
            </c:dLbl>
            <c:dLbl>
              <c:idx val="3"/>
              <c:layout>
                <c:manualLayout>
                  <c:x val="-7.3757235539847815E-3"/>
                  <c:y val="-2.870818211789441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EC2-4450-AEC4-611E847B0656}"/>
                </c:ext>
              </c:extLst>
            </c:dLbl>
            <c:dLbl>
              <c:idx val="4"/>
              <c:layout>
                <c:manualLayout>
                  <c:x val="-4.4729797355822207E-2"/>
                  <c:y val="1.0300700809910111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EC2-4450-AEC4-611E847B0656}"/>
                </c:ext>
              </c:extLst>
            </c:dLbl>
            <c:dLbl>
              <c:idx val="5"/>
              <c:layout>
                <c:manualLayout>
                  <c:x val="-9.3878927306965301E-2"/>
                  <c:y val="1.1063607800664399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EC2-4450-AEC4-611E847B0656}"/>
                </c:ext>
              </c:extLst>
            </c:dLbl>
            <c:dLbl>
              <c:idx val="6"/>
              <c:layout>
                <c:manualLayout>
                  <c:x val="-4.5855727193498098E-2"/>
                  <c:y val="-6.6079767605978796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EC2-4450-AEC4-611E847B0656}"/>
                </c:ext>
              </c:extLst>
            </c:dLbl>
            <c:dLbl>
              <c:idx val="7"/>
              <c:layout>
                <c:manualLayout>
                  <c:x val="1.3549694075710798E-2"/>
                  <c:y val="-2.5735996049089795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EC2-4450-AEC4-611E847B0656}"/>
                </c:ext>
              </c:extLst>
            </c:dLbl>
            <c:dLbl>
              <c:idx val="8"/>
              <c:layout>
                <c:manualLayout>
                  <c:x val="6.9164134023294632E-2"/>
                  <c:y val="5.4703688354744819E-3"/>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EC2-4450-AEC4-611E847B065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pl-PL"/>
              </a:p>
            </c:txPr>
            <c:dLblPos val="ctr"/>
            <c:showLegendKey val="0"/>
            <c:showVal val="1"/>
            <c:showCatName val="0"/>
            <c:showSerName val="0"/>
            <c:showPercent val="0"/>
            <c:showBubbleSize val="0"/>
            <c:showLeaderLines val="1"/>
            <c:leaderLines>
              <c:spPr>
                <a:ln w="9517">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Arkusz1!$A$2:$A$10</c:f>
              <c:strCache>
                <c:ptCount val="9"/>
                <c:pt idx="0">
                  <c:v>Niepubliczne zoz oraz spółki lekarskie</c:v>
                </c:pt>
                <c:pt idx="1">
                  <c:v>Publiczne zoz</c:v>
                </c:pt>
                <c:pt idx="2">
                  <c:v>Indywidualna specjalistyczna praktyka lekarska</c:v>
                </c:pt>
                <c:pt idx="3">
                  <c:v>Grupowa praktyka stomatologiczna</c:v>
                </c:pt>
                <c:pt idx="4">
                  <c:v>Indywidualna praktyka stomatologiczna</c:v>
                </c:pt>
                <c:pt idx="5">
                  <c:v>Laboratoria diagnostyczne i punkty pobrań</c:v>
                </c:pt>
                <c:pt idx="6">
                  <c:v>Inne obiekty </c:v>
                </c:pt>
                <c:pt idx="7">
                  <c:v>zakłady opiekuńczo-pielęgnacyjne i lecznicze</c:v>
                </c:pt>
                <c:pt idx="8">
                  <c:v>zakłady rehabilitacji leczniczej</c:v>
                </c:pt>
              </c:strCache>
            </c:strRef>
          </c:cat>
          <c:val>
            <c:numRef>
              <c:f>Arkusz1!$B$2:$B$10</c:f>
              <c:numCache>
                <c:formatCode>General</c:formatCode>
                <c:ptCount val="9"/>
                <c:pt idx="0">
                  <c:v>11.4</c:v>
                </c:pt>
                <c:pt idx="1">
                  <c:v>2.4</c:v>
                </c:pt>
                <c:pt idx="2">
                  <c:v>64.8</c:v>
                </c:pt>
                <c:pt idx="3">
                  <c:v>0.5</c:v>
                </c:pt>
                <c:pt idx="4">
                  <c:v>13.8</c:v>
                </c:pt>
                <c:pt idx="5">
                  <c:v>1.9</c:v>
                </c:pt>
                <c:pt idx="6">
                  <c:v>2.9</c:v>
                </c:pt>
                <c:pt idx="7">
                  <c:v>1.4</c:v>
                </c:pt>
                <c:pt idx="8">
                  <c:v>0.9</c:v>
                </c:pt>
              </c:numCache>
            </c:numRef>
          </c:val>
          <c:extLst xmlns:c16r2="http://schemas.microsoft.com/office/drawing/2015/06/chart">
            <c:ext xmlns:c16="http://schemas.microsoft.com/office/drawing/2014/chart" uri="{C3380CC4-5D6E-409C-BE32-E72D297353CC}">
              <c16:uniqueId val="{00000012-DEC2-4450-AEC4-611E847B0656}"/>
            </c:ext>
          </c:extLst>
        </c:ser>
        <c:dLbls>
          <c:showLegendKey val="0"/>
          <c:showVal val="0"/>
          <c:showCatName val="0"/>
          <c:showSerName val="0"/>
          <c:showPercent val="0"/>
          <c:showBubbleSize val="0"/>
          <c:showLeaderLines val="1"/>
        </c:dLbls>
        <c:firstSliceAng val="0"/>
      </c:pieChart>
      <c:spPr>
        <a:noFill/>
        <a:ln w="25394">
          <a:noFill/>
        </a:ln>
      </c:spPr>
    </c:plotArea>
    <c:legend>
      <c:legendPos val="r"/>
      <c:layout>
        <c:manualLayout>
          <c:xMode val="edge"/>
          <c:yMode val="edge"/>
          <c:x val="0.62937936999310651"/>
          <c:y val="0.10544649248389405"/>
          <c:w val="0.36176114201059284"/>
          <c:h val="0.78910612025769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pl-PL"/>
        </a:p>
      </c:txPr>
    </c:legend>
    <c:plotVisOnly val="1"/>
    <c:dispBlanksAs val="gap"/>
    <c:showDLblsOverMax val="0"/>
  </c:chart>
  <c:spPr>
    <a:noFill/>
    <a:ln w="9517" cap="flat" cmpd="sng" algn="ctr">
      <a:solidFill>
        <a:schemeClr val="dk1">
          <a:lumMod val="25000"/>
          <a:lumOff val="75000"/>
        </a:schemeClr>
      </a:solidFill>
      <a:round/>
    </a:ln>
    <a:effectLst/>
  </c:spPr>
  <c:txPr>
    <a:bodyPr/>
    <a:lstStyle/>
    <a:p>
      <a:pPr>
        <a:defRPr/>
      </a:pPr>
      <a:endParaRPr lang="pl-P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6.2504791043504704E-2"/>
          <c:y val="6.7642086191924897E-2"/>
          <c:w val="0.85680851113814838"/>
          <c:h val="0.83861303760496475"/>
        </c:manualLayout>
      </c:layout>
      <c:bar3DChart>
        <c:barDir val="col"/>
        <c:grouping val="clustered"/>
        <c:varyColors val="0"/>
        <c:ser>
          <c:idx val="0"/>
          <c:order val="0"/>
          <c:tx>
            <c:strRef>
              <c:f>Arkusz1!$B$30</c:f>
              <c:strCache>
                <c:ptCount val="1"/>
                <c:pt idx="0">
                  <c:v>2017</c:v>
                </c:pt>
              </c:strCache>
            </c:strRef>
          </c:tx>
          <c:spPr>
            <a:solidFill>
              <a:srgbClr val="5B9BD5"/>
            </a:solidFill>
            <a:ln w="25449">
              <a:noFill/>
            </a:ln>
          </c:spPr>
          <c:invertIfNegative val="0"/>
          <c:dLbls>
            <c:spPr>
              <a:noFill/>
              <a:ln w="25449">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Arkusz1!$A$31:$A$34</c:f>
              <c:strCache>
                <c:ptCount val="4"/>
                <c:pt idx="0">
                  <c:v>zakłady fryzjerskie</c:v>
                </c:pt>
                <c:pt idx="1">
                  <c:v>zakłady kosmetyczne</c:v>
                </c:pt>
                <c:pt idx="2">
                  <c:v>zakłady odnowy biologicznej</c:v>
                </c:pt>
                <c:pt idx="3">
                  <c:v>zakłady świadczące więcej niż 1 z usług</c:v>
                </c:pt>
              </c:strCache>
            </c:strRef>
          </c:cat>
          <c:val>
            <c:numRef>
              <c:f>Arkusz1!$B$31:$B$34</c:f>
              <c:numCache>
                <c:formatCode>General</c:formatCode>
                <c:ptCount val="4"/>
                <c:pt idx="0">
                  <c:v>67</c:v>
                </c:pt>
                <c:pt idx="1">
                  <c:v>30</c:v>
                </c:pt>
                <c:pt idx="2">
                  <c:v>9</c:v>
                </c:pt>
                <c:pt idx="3">
                  <c:v>7</c:v>
                </c:pt>
              </c:numCache>
            </c:numRef>
          </c:val>
          <c:extLst xmlns:c16r2="http://schemas.microsoft.com/office/drawing/2015/06/chart">
            <c:ext xmlns:c16="http://schemas.microsoft.com/office/drawing/2014/chart" uri="{C3380CC4-5D6E-409C-BE32-E72D297353CC}">
              <c16:uniqueId val="{00000000-1EEF-4534-9529-0D5E3D2A5670}"/>
            </c:ext>
          </c:extLst>
        </c:ser>
        <c:ser>
          <c:idx val="1"/>
          <c:order val="1"/>
          <c:tx>
            <c:strRef>
              <c:f>Arkusz1!$C$30</c:f>
              <c:strCache>
                <c:ptCount val="1"/>
                <c:pt idx="0">
                  <c:v>2018</c:v>
                </c:pt>
              </c:strCache>
            </c:strRef>
          </c:tx>
          <c:spPr>
            <a:solidFill>
              <a:srgbClr val="ED7D31"/>
            </a:solidFill>
            <a:ln w="25449">
              <a:noFill/>
            </a:ln>
          </c:spPr>
          <c:invertIfNegative val="0"/>
          <c:dLbls>
            <c:spPr>
              <a:noFill/>
              <a:ln w="25449">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Arkusz1!$A$31:$A$34</c:f>
              <c:strCache>
                <c:ptCount val="4"/>
                <c:pt idx="0">
                  <c:v>zakłady fryzjerskie</c:v>
                </c:pt>
                <c:pt idx="1">
                  <c:v>zakłady kosmetyczne</c:v>
                </c:pt>
                <c:pt idx="2">
                  <c:v>zakłady odnowy biologicznej</c:v>
                </c:pt>
                <c:pt idx="3">
                  <c:v>zakłady świadczące więcej niż 1 z usług</c:v>
                </c:pt>
              </c:strCache>
            </c:strRef>
          </c:cat>
          <c:val>
            <c:numRef>
              <c:f>Arkusz1!$C$31:$C$34</c:f>
              <c:numCache>
                <c:formatCode>General</c:formatCode>
                <c:ptCount val="4"/>
                <c:pt idx="0">
                  <c:v>67</c:v>
                </c:pt>
                <c:pt idx="1">
                  <c:v>37</c:v>
                </c:pt>
                <c:pt idx="2">
                  <c:v>5</c:v>
                </c:pt>
                <c:pt idx="3">
                  <c:v>6</c:v>
                </c:pt>
              </c:numCache>
            </c:numRef>
          </c:val>
          <c:extLst xmlns:c16r2="http://schemas.microsoft.com/office/drawing/2015/06/chart">
            <c:ext xmlns:c16="http://schemas.microsoft.com/office/drawing/2014/chart" uri="{C3380CC4-5D6E-409C-BE32-E72D297353CC}">
              <c16:uniqueId val="{00000001-1EEF-4534-9529-0D5E3D2A5670}"/>
            </c:ext>
          </c:extLst>
        </c:ser>
        <c:dLbls>
          <c:showLegendKey val="0"/>
          <c:showVal val="0"/>
          <c:showCatName val="0"/>
          <c:showSerName val="0"/>
          <c:showPercent val="0"/>
          <c:showBubbleSize val="0"/>
        </c:dLbls>
        <c:gapWidth val="150"/>
        <c:shape val="box"/>
        <c:axId val="180236672"/>
        <c:axId val="180238208"/>
        <c:axId val="0"/>
      </c:bar3DChart>
      <c:catAx>
        <c:axId val="180236672"/>
        <c:scaling>
          <c:orientation val="minMax"/>
        </c:scaling>
        <c:delete val="0"/>
        <c:axPos val="b"/>
        <c:numFmt formatCode="General" sourceLinked="1"/>
        <c:majorTickMark val="none"/>
        <c:minorTickMark val="none"/>
        <c:tickLblPos val="nextTo"/>
        <c:spPr>
          <a:ln w="6362">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pl-PL"/>
          </a:p>
        </c:txPr>
        <c:crossAx val="180238208"/>
        <c:crosses val="autoZero"/>
        <c:auto val="1"/>
        <c:lblAlgn val="ctr"/>
        <c:lblOffset val="100"/>
        <c:noMultiLvlLbl val="0"/>
      </c:catAx>
      <c:valAx>
        <c:axId val="180238208"/>
        <c:scaling>
          <c:orientation val="minMax"/>
        </c:scaling>
        <c:delete val="0"/>
        <c:axPos val="l"/>
        <c:majorGridlines>
          <c:spPr>
            <a:ln w="9543" cap="flat" cmpd="sng" algn="ctr">
              <a:solidFill>
                <a:schemeClr val="tx1">
                  <a:lumMod val="15000"/>
                  <a:lumOff val="85000"/>
                </a:schemeClr>
              </a:solidFill>
              <a:round/>
            </a:ln>
            <a:effectLst/>
          </c:spPr>
        </c:majorGridlines>
        <c:numFmt formatCode="General" sourceLinked="1"/>
        <c:majorTickMark val="none"/>
        <c:minorTickMark val="none"/>
        <c:tickLblPos val="nextTo"/>
        <c:spPr>
          <a:ln w="6362">
            <a:noFill/>
          </a:ln>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l-PL"/>
          </a:p>
        </c:txPr>
        <c:crossAx val="180236672"/>
        <c:crosses val="autoZero"/>
        <c:crossBetween val="between"/>
      </c:valAx>
      <c:spPr>
        <a:noFill/>
        <a:ln w="25449">
          <a:noFill/>
        </a:ln>
      </c:spPr>
    </c:plotArea>
    <c:legend>
      <c:legendPos val="r"/>
      <c:layout>
        <c:manualLayout>
          <c:xMode val="edge"/>
          <c:yMode val="edge"/>
          <c:x val="0.89628179304062838"/>
          <c:y val="0.43202417879583233"/>
          <c:w val="8.8062578939707703E-2"/>
          <c:h val="0.13595164240833535"/>
        </c:manualLayout>
      </c:layout>
      <c:overlay val="0"/>
      <c:spPr>
        <a:noFill/>
        <a:ln w="25449">
          <a:noFill/>
        </a:ln>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bg1"/>
    </a:solidFill>
    <a:ln w="9543" cap="flat" cmpd="sng" algn="ctr">
      <a:solidFill>
        <a:schemeClr val="tx1">
          <a:lumMod val="15000"/>
          <a:lumOff val="85000"/>
        </a:schemeClr>
      </a:solidFill>
      <a:round/>
    </a:ln>
    <a:effectLst/>
  </c:spPr>
  <c:txPr>
    <a:bodyPr/>
    <a:lstStyle/>
    <a:p>
      <a:pPr>
        <a:defRPr/>
      </a:pPr>
      <a:endParaRPr lang="pl-P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9"/>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8965517241379309E-2"/>
          <c:y val="7.9497907949790794E-2"/>
          <c:w val="0.59310344827586203"/>
          <c:h val="0.7531380753138075"/>
        </c:manualLayout>
      </c:layout>
      <c:bar3DChart>
        <c:barDir val="col"/>
        <c:grouping val="clustered"/>
        <c:varyColors val="0"/>
        <c:ser>
          <c:idx val="0"/>
          <c:order val="0"/>
          <c:tx>
            <c:strRef>
              <c:f>Sheet1!$A$2</c:f>
              <c:strCache>
                <c:ptCount val="1"/>
                <c:pt idx="0">
                  <c:v>Obrót</c:v>
                </c:pt>
              </c:strCache>
            </c:strRef>
          </c:tx>
          <c:spPr>
            <a:solidFill>
              <a:srgbClr val="9999FF"/>
            </a:solidFill>
            <a:ln w="11220">
              <a:solidFill>
                <a:srgbClr val="000000"/>
              </a:solidFill>
              <a:prstDash val="solid"/>
            </a:ln>
          </c:spPr>
          <c:invertIfNegative val="0"/>
          <c:cat>
            <c:numRef>
              <c:f>Sheet1!$B$1:$E$1</c:f>
              <c:numCache>
                <c:formatCode>General</c:formatCode>
                <c:ptCount val="4"/>
                <c:pt idx="0">
                  <c:v>2016</c:v>
                </c:pt>
                <c:pt idx="1">
                  <c:v>2017</c:v>
                </c:pt>
                <c:pt idx="2">
                  <c:v>2018</c:v>
                </c:pt>
              </c:numCache>
            </c:numRef>
          </c:cat>
          <c:val>
            <c:numRef>
              <c:f>Sheet1!$B$2:$E$2</c:f>
              <c:numCache>
                <c:formatCode>General</c:formatCode>
                <c:ptCount val="4"/>
                <c:pt idx="0">
                  <c:v>11</c:v>
                </c:pt>
                <c:pt idx="1">
                  <c:v>13</c:v>
                </c:pt>
                <c:pt idx="2">
                  <c:v>24</c:v>
                </c:pt>
              </c:numCache>
            </c:numRef>
          </c:val>
          <c:extLst xmlns:c16r2="http://schemas.microsoft.com/office/drawing/2015/06/chart">
            <c:ext xmlns:c16="http://schemas.microsoft.com/office/drawing/2014/chart" uri="{C3380CC4-5D6E-409C-BE32-E72D297353CC}">
              <c16:uniqueId val="{00000000-EA18-4E3A-A1CA-AD950DC25554}"/>
            </c:ext>
          </c:extLst>
        </c:ser>
        <c:ser>
          <c:idx val="1"/>
          <c:order val="1"/>
          <c:tx>
            <c:strRef>
              <c:f>Sheet1!$A$3</c:f>
              <c:strCache>
                <c:ptCount val="1"/>
                <c:pt idx="0">
                  <c:v>Żywienie zbiorowe</c:v>
                </c:pt>
              </c:strCache>
            </c:strRef>
          </c:tx>
          <c:spPr>
            <a:solidFill>
              <a:srgbClr val="993366"/>
            </a:solidFill>
            <a:ln w="11220">
              <a:solidFill>
                <a:srgbClr val="000000"/>
              </a:solidFill>
              <a:prstDash val="solid"/>
            </a:ln>
          </c:spPr>
          <c:invertIfNegative val="0"/>
          <c:cat>
            <c:numRef>
              <c:f>Sheet1!$B$1:$E$1</c:f>
              <c:numCache>
                <c:formatCode>General</c:formatCode>
                <c:ptCount val="4"/>
                <c:pt idx="0">
                  <c:v>2016</c:v>
                </c:pt>
                <c:pt idx="1">
                  <c:v>2017</c:v>
                </c:pt>
                <c:pt idx="2">
                  <c:v>2018</c:v>
                </c:pt>
              </c:numCache>
            </c:numRef>
          </c:cat>
          <c:val>
            <c:numRef>
              <c:f>Sheet1!$B$3:$E$3</c:f>
              <c:numCache>
                <c:formatCode>General</c:formatCode>
                <c:ptCount val="4"/>
                <c:pt idx="0">
                  <c:v>8</c:v>
                </c:pt>
                <c:pt idx="1">
                  <c:v>8</c:v>
                </c:pt>
                <c:pt idx="2">
                  <c:v>24</c:v>
                </c:pt>
              </c:numCache>
            </c:numRef>
          </c:val>
          <c:extLst xmlns:c16r2="http://schemas.microsoft.com/office/drawing/2015/06/chart">
            <c:ext xmlns:c16="http://schemas.microsoft.com/office/drawing/2014/chart" uri="{C3380CC4-5D6E-409C-BE32-E72D297353CC}">
              <c16:uniqueId val="{00000001-EA18-4E3A-A1CA-AD950DC25554}"/>
            </c:ext>
          </c:extLst>
        </c:ser>
        <c:ser>
          <c:idx val="2"/>
          <c:order val="2"/>
          <c:tx>
            <c:strRef>
              <c:f>Sheet1!$A$4</c:f>
              <c:strCache>
                <c:ptCount val="1"/>
                <c:pt idx="0">
                  <c:v>Produkcja</c:v>
                </c:pt>
              </c:strCache>
            </c:strRef>
          </c:tx>
          <c:spPr>
            <a:solidFill>
              <a:srgbClr val="FFFFCC"/>
            </a:solidFill>
            <a:ln w="11220">
              <a:solidFill>
                <a:srgbClr val="000000"/>
              </a:solidFill>
              <a:prstDash val="solid"/>
            </a:ln>
          </c:spPr>
          <c:invertIfNegative val="0"/>
          <c:cat>
            <c:numRef>
              <c:f>Sheet1!$B$1:$E$1</c:f>
              <c:numCache>
                <c:formatCode>General</c:formatCode>
                <c:ptCount val="4"/>
                <c:pt idx="0">
                  <c:v>2016</c:v>
                </c:pt>
                <c:pt idx="1">
                  <c:v>2017</c:v>
                </c:pt>
                <c:pt idx="2">
                  <c:v>2018</c:v>
                </c:pt>
              </c:numCache>
            </c:numRef>
          </c:cat>
          <c:val>
            <c:numRef>
              <c:f>Sheet1!$B$4:$E$4</c:f>
              <c:numCache>
                <c:formatCode>General</c:formatCode>
                <c:ptCount val="4"/>
                <c:pt idx="0">
                  <c:v>4</c:v>
                </c:pt>
                <c:pt idx="1">
                  <c:v>0</c:v>
                </c:pt>
                <c:pt idx="2">
                  <c:v>4</c:v>
                </c:pt>
              </c:numCache>
            </c:numRef>
          </c:val>
          <c:extLst xmlns:c16r2="http://schemas.microsoft.com/office/drawing/2015/06/chart">
            <c:ext xmlns:c16="http://schemas.microsoft.com/office/drawing/2014/chart" uri="{C3380CC4-5D6E-409C-BE32-E72D297353CC}">
              <c16:uniqueId val="{00000002-EA18-4E3A-A1CA-AD950DC25554}"/>
            </c:ext>
          </c:extLst>
        </c:ser>
        <c:dLbls>
          <c:showLegendKey val="0"/>
          <c:showVal val="0"/>
          <c:showCatName val="0"/>
          <c:showSerName val="0"/>
          <c:showPercent val="0"/>
          <c:showBubbleSize val="0"/>
        </c:dLbls>
        <c:gapWidth val="150"/>
        <c:gapDepth val="0"/>
        <c:shape val="box"/>
        <c:axId val="181431680"/>
        <c:axId val="181433472"/>
        <c:axId val="0"/>
      </c:bar3DChart>
      <c:catAx>
        <c:axId val="181431680"/>
        <c:scaling>
          <c:orientation val="minMax"/>
        </c:scaling>
        <c:delete val="0"/>
        <c:axPos val="b"/>
        <c:numFmt formatCode="General" sourceLinked="1"/>
        <c:majorTickMark val="out"/>
        <c:minorTickMark val="none"/>
        <c:tickLblPos val="low"/>
        <c:spPr>
          <a:ln w="2805">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pl-PL"/>
          </a:p>
        </c:txPr>
        <c:crossAx val="181433472"/>
        <c:crosses val="autoZero"/>
        <c:auto val="1"/>
        <c:lblAlgn val="ctr"/>
        <c:lblOffset val="100"/>
        <c:tickLblSkip val="1"/>
        <c:tickMarkSkip val="1"/>
        <c:noMultiLvlLbl val="0"/>
      </c:catAx>
      <c:valAx>
        <c:axId val="181433472"/>
        <c:scaling>
          <c:orientation val="minMax"/>
        </c:scaling>
        <c:delete val="0"/>
        <c:axPos val="l"/>
        <c:majorGridlines>
          <c:spPr>
            <a:ln w="2805">
              <a:solidFill>
                <a:srgbClr val="000000"/>
              </a:solidFill>
              <a:prstDash val="solid"/>
            </a:ln>
          </c:spPr>
        </c:majorGridlines>
        <c:numFmt formatCode="General" sourceLinked="1"/>
        <c:majorTickMark val="out"/>
        <c:minorTickMark val="none"/>
        <c:tickLblPos val="nextTo"/>
        <c:spPr>
          <a:ln w="2805">
            <a:solidFill>
              <a:srgbClr val="000000"/>
            </a:solidFill>
            <a:prstDash val="solid"/>
          </a:ln>
        </c:spPr>
        <c:txPr>
          <a:bodyPr rot="0" vert="horz"/>
          <a:lstStyle/>
          <a:p>
            <a:pPr>
              <a:defRPr sz="1600" b="1" i="0" u="none" strike="noStrike" baseline="0">
                <a:solidFill>
                  <a:srgbClr val="000000"/>
                </a:solidFill>
                <a:latin typeface="Calibri"/>
                <a:ea typeface="Calibri"/>
                <a:cs typeface="Calibri"/>
              </a:defRPr>
            </a:pPr>
            <a:endParaRPr lang="pl-PL"/>
          </a:p>
        </c:txPr>
        <c:crossAx val="181431680"/>
        <c:crosses val="autoZero"/>
        <c:crossBetween val="between"/>
      </c:valAx>
      <c:spPr>
        <a:noFill/>
        <a:ln w="22440">
          <a:noFill/>
        </a:ln>
      </c:spPr>
    </c:plotArea>
    <c:legend>
      <c:legendPos val="r"/>
      <c:layout>
        <c:manualLayout>
          <c:xMode val="edge"/>
          <c:yMode val="edge"/>
          <c:x val="0.68735632183908046"/>
          <c:y val="0.35983263598326359"/>
          <c:w val="0.30344827586206896"/>
          <c:h val="0.28033472803347281"/>
        </c:manualLayout>
      </c:layout>
      <c:overlay val="0"/>
      <c:spPr>
        <a:noFill/>
        <a:ln w="2805">
          <a:solidFill>
            <a:srgbClr val="000000"/>
          </a:solidFill>
          <a:prstDash val="solid"/>
        </a:ln>
      </c:spPr>
      <c:txPr>
        <a:bodyPr/>
        <a:lstStyle/>
        <a:p>
          <a:pPr>
            <a:defRPr sz="1400" b="1" i="0" u="none" strike="noStrike" baseline="0">
              <a:solidFill>
                <a:srgbClr val="000000"/>
              </a:solidFill>
              <a:latin typeface="Calibri"/>
              <a:ea typeface="Calibri"/>
              <a:cs typeface="Calibri"/>
            </a:defRPr>
          </a:pPr>
          <a:endParaRPr lang="pl-PL"/>
        </a:p>
      </c:txPr>
    </c:legend>
    <c:plotVisOnly val="1"/>
    <c:dispBlanksAs val="gap"/>
    <c:showDLblsOverMax val="0"/>
  </c:chart>
  <c:spPr>
    <a:noFill/>
    <a:ln>
      <a:noFill/>
    </a:ln>
  </c:spPr>
  <c:txPr>
    <a:bodyPr/>
    <a:lstStyle/>
    <a:p>
      <a:pPr>
        <a:defRPr sz="928" b="1" i="0" u="none" strike="noStrike" baseline="0">
          <a:solidFill>
            <a:srgbClr val="000000"/>
          </a:solidFill>
          <a:latin typeface="Calibri"/>
          <a:ea typeface="Calibri"/>
          <a:cs typeface="Calibri"/>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zapadalność na wzw typu C</c:v>
                </c:pt>
              </c:strCache>
            </c:strRef>
          </c:tx>
          <c:spPr>
            <a:ln w="6350">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Arkusz1!$A$2:$A$12</c:f>
              <c:strCache>
                <c:ptCount val="11"/>
                <c:pt idx="0">
                  <c:v>2008rok</c:v>
                </c:pt>
                <c:pt idx="1">
                  <c:v>2009rok</c:v>
                </c:pt>
                <c:pt idx="2">
                  <c:v>2010rok</c:v>
                </c:pt>
                <c:pt idx="3">
                  <c:v>2011rok</c:v>
                </c:pt>
                <c:pt idx="4">
                  <c:v>2012rok</c:v>
                </c:pt>
                <c:pt idx="5">
                  <c:v>2013rok</c:v>
                </c:pt>
                <c:pt idx="6">
                  <c:v>2014rok</c:v>
                </c:pt>
                <c:pt idx="7">
                  <c:v>2015rok</c:v>
                </c:pt>
                <c:pt idx="8">
                  <c:v>2016rok</c:v>
                </c:pt>
                <c:pt idx="9">
                  <c:v>2017rok</c:v>
                </c:pt>
                <c:pt idx="10">
                  <c:v>2018rok</c:v>
                </c:pt>
              </c:strCache>
            </c:strRef>
          </c:cat>
          <c:val>
            <c:numRef>
              <c:f>Arkusz1!$B$2:$B$12</c:f>
              <c:numCache>
                <c:formatCode>General</c:formatCode>
                <c:ptCount val="11"/>
                <c:pt idx="0">
                  <c:v>13</c:v>
                </c:pt>
                <c:pt idx="1">
                  <c:v>15.18</c:v>
                </c:pt>
                <c:pt idx="2">
                  <c:v>6.4</c:v>
                </c:pt>
                <c:pt idx="3">
                  <c:v>10.26</c:v>
                </c:pt>
                <c:pt idx="4">
                  <c:v>5.05</c:v>
                </c:pt>
                <c:pt idx="5">
                  <c:v>3.81</c:v>
                </c:pt>
                <c:pt idx="6">
                  <c:v>12.8</c:v>
                </c:pt>
                <c:pt idx="7">
                  <c:v>5.15</c:v>
                </c:pt>
                <c:pt idx="8">
                  <c:v>6.52</c:v>
                </c:pt>
                <c:pt idx="9">
                  <c:v>1.31</c:v>
                </c:pt>
                <c:pt idx="10">
                  <c:v>2.65</c:v>
                </c:pt>
              </c:numCache>
            </c:numRef>
          </c:val>
          <c:extLst xmlns:c16r2="http://schemas.microsoft.com/office/drawing/2015/06/chart">
            <c:ext xmlns:c16="http://schemas.microsoft.com/office/drawing/2014/chart" uri="{C3380CC4-5D6E-409C-BE32-E72D297353CC}">
              <c16:uniqueId val="{00000000-7B39-4761-AB4B-739A9183A835}"/>
            </c:ext>
          </c:extLst>
        </c:ser>
        <c:dLbls>
          <c:showLegendKey val="0"/>
          <c:showVal val="1"/>
          <c:showCatName val="0"/>
          <c:showSerName val="0"/>
          <c:showPercent val="0"/>
          <c:showBubbleSize val="0"/>
        </c:dLbls>
        <c:gapWidth val="75"/>
        <c:shape val="box"/>
        <c:axId val="141436800"/>
        <c:axId val="141443840"/>
        <c:axId val="0"/>
      </c:bar3DChart>
      <c:catAx>
        <c:axId val="141436800"/>
        <c:scaling>
          <c:orientation val="minMax"/>
        </c:scaling>
        <c:delete val="0"/>
        <c:axPos val="b"/>
        <c:numFmt formatCode="General" sourceLinked="1"/>
        <c:majorTickMark val="none"/>
        <c:minorTickMark val="none"/>
        <c:tickLblPos val="nextTo"/>
        <c:txPr>
          <a:bodyPr/>
          <a:lstStyle/>
          <a:p>
            <a:pPr>
              <a:defRPr b="1"/>
            </a:pPr>
            <a:endParaRPr lang="pl-PL"/>
          </a:p>
        </c:txPr>
        <c:crossAx val="141443840"/>
        <c:crosses val="autoZero"/>
        <c:auto val="1"/>
        <c:lblAlgn val="ctr"/>
        <c:lblOffset val="100"/>
        <c:noMultiLvlLbl val="0"/>
      </c:catAx>
      <c:valAx>
        <c:axId val="141443840"/>
        <c:scaling>
          <c:orientation val="minMax"/>
        </c:scaling>
        <c:delete val="0"/>
        <c:axPos val="l"/>
        <c:numFmt formatCode="General" sourceLinked="1"/>
        <c:majorTickMark val="none"/>
        <c:minorTickMark val="none"/>
        <c:tickLblPos val="nextTo"/>
        <c:crossAx val="141436800"/>
        <c:crosses val="autoZero"/>
        <c:crossBetween val="between"/>
      </c:valAx>
      <c:spPr>
        <a:noFill/>
        <a:ln w="25398">
          <a:noFill/>
        </a:ln>
      </c:spPr>
    </c:plotArea>
    <c:legend>
      <c:legendPos val="b"/>
      <c:layout/>
      <c:overlay val="0"/>
      <c:txPr>
        <a:bodyPr/>
        <a:lstStyle/>
        <a:p>
          <a:pPr>
            <a:defRPr b="1"/>
          </a:pPr>
          <a:endParaRPr lang="pl-PL"/>
        </a:p>
      </c:txPr>
    </c:legend>
    <c:plotVisOnly val="1"/>
    <c:dispBlanksAs val="gap"/>
    <c:showDLblsOverMax val="0"/>
  </c:chart>
  <c:spPr>
    <a:ln w="6350">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sz="1401"/>
            </a:pPr>
            <a:r>
              <a:rPr lang="en-US" sz="1401"/>
              <a:t>wskaźnik zapadalności  zatru</a:t>
            </a:r>
            <a:r>
              <a:rPr lang="pl-PL" sz="1401"/>
              <a:t>ć</a:t>
            </a:r>
            <a:r>
              <a:rPr lang="en-US" sz="1401"/>
              <a:t>/zakaże</a:t>
            </a:r>
            <a:r>
              <a:rPr lang="pl-PL" sz="1401"/>
              <a:t>ń  pokarmowych</a:t>
            </a:r>
            <a:endParaRPr lang="en-US" sz="1400"/>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wskaźnik zapadalności na zatrucia/zakażenia pokarmowe</c:v>
                </c:pt>
              </c:strCache>
            </c:strRef>
          </c:tx>
          <c:spPr>
            <a:ln w="6350"/>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Arkusz1!$A$2:$A$13</c:f>
              <c:strCache>
                <c:ptCount val="12"/>
                <c:pt idx="0">
                  <c:v>2010rok</c:v>
                </c:pt>
                <c:pt idx="1">
                  <c:v>2008rok</c:v>
                </c:pt>
                <c:pt idx="2">
                  <c:v>2009rok</c:v>
                </c:pt>
                <c:pt idx="3">
                  <c:v>2010rok</c:v>
                </c:pt>
                <c:pt idx="4">
                  <c:v>2011rok</c:v>
                </c:pt>
                <c:pt idx="5">
                  <c:v>2012rok</c:v>
                </c:pt>
                <c:pt idx="6">
                  <c:v>2013 rok</c:v>
                </c:pt>
                <c:pt idx="7">
                  <c:v>2014 rok</c:v>
                </c:pt>
                <c:pt idx="8">
                  <c:v>2015 rok</c:v>
                </c:pt>
                <c:pt idx="9">
                  <c:v>2016 rok</c:v>
                </c:pt>
                <c:pt idx="10">
                  <c:v>2017 rok</c:v>
                </c:pt>
                <c:pt idx="11">
                  <c:v>2018rok</c:v>
                </c:pt>
              </c:strCache>
            </c:strRef>
          </c:cat>
          <c:val>
            <c:numRef>
              <c:f>Arkusz1!$B$2:$B$13</c:f>
              <c:numCache>
                <c:formatCode>General</c:formatCode>
                <c:ptCount val="12"/>
                <c:pt idx="0">
                  <c:v>10.07</c:v>
                </c:pt>
                <c:pt idx="1">
                  <c:v>12.61</c:v>
                </c:pt>
                <c:pt idx="2">
                  <c:v>29.11</c:v>
                </c:pt>
                <c:pt idx="3">
                  <c:v>17.899999999999999</c:v>
                </c:pt>
                <c:pt idx="4">
                  <c:v>10.27</c:v>
                </c:pt>
                <c:pt idx="5">
                  <c:v>10.11</c:v>
                </c:pt>
                <c:pt idx="6">
                  <c:v>10.17</c:v>
                </c:pt>
                <c:pt idx="7">
                  <c:v>26.89</c:v>
                </c:pt>
                <c:pt idx="8">
                  <c:v>10.3</c:v>
                </c:pt>
                <c:pt idx="9">
                  <c:v>16.95</c:v>
                </c:pt>
                <c:pt idx="10">
                  <c:v>21</c:v>
                </c:pt>
                <c:pt idx="11">
                  <c:v>22.6</c:v>
                </c:pt>
              </c:numCache>
            </c:numRef>
          </c:val>
          <c:extLst xmlns:c16r2="http://schemas.microsoft.com/office/drawing/2015/06/chart">
            <c:ext xmlns:c16="http://schemas.microsoft.com/office/drawing/2014/chart" uri="{C3380CC4-5D6E-409C-BE32-E72D297353CC}">
              <c16:uniqueId val="{00000000-4A0D-4280-8266-314766F0A7EA}"/>
            </c:ext>
          </c:extLst>
        </c:ser>
        <c:dLbls>
          <c:showLegendKey val="0"/>
          <c:showVal val="1"/>
          <c:showCatName val="0"/>
          <c:showSerName val="0"/>
          <c:showPercent val="0"/>
          <c:showBubbleSize val="0"/>
        </c:dLbls>
        <c:gapWidth val="95"/>
        <c:gapDepth val="95"/>
        <c:shape val="box"/>
        <c:axId val="141138944"/>
        <c:axId val="141162368"/>
        <c:axId val="0"/>
      </c:bar3DChart>
      <c:catAx>
        <c:axId val="141138944"/>
        <c:scaling>
          <c:orientation val="minMax"/>
        </c:scaling>
        <c:delete val="0"/>
        <c:axPos val="b"/>
        <c:numFmt formatCode="General" sourceLinked="1"/>
        <c:majorTickMark val="none"/>
        <c:minorTickMark val="none"/>
        <c:tickLblPos val="nextTo"/>
        <c:crossAx val="141162368"/>
        <c:crosses val="autoZero"/>
        <c:auto val="1"/>
        <c:lblAlgn val="ctr"/>
        <c:lblOffset val="100"/>
        <c:noMultiLvlLbl val="0"/>
      </c:catAx>
      <c:valAx>
        <c:axId val="141162368"/>
        <c:scaling>
          <c:orientation val="minMax"/>
        </c:scaling>
        <c:delete val="1"/>
        <c:axPos val="l"/>
        <c:numFmt formatCode="General" sourceLinked="1"/>
        <c:majorTickMark val="out"/>
        <c:minorTickMark val="none"/>
        <c:tickLblPos val="nextTo"/>
        <c:crossAx val="141138944"/>
        <c:crosses val="autoZero"/>
        <c:crossBetween val="between"/>
      </c:valAx>
      <c:spPr>
        <a:noFill/>
        <a:ln w="25411">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sz="1600"/>
            </a:pPr>
            <a:r>
              <a:rPr lang="pl-PL" sz="1600"/>
              <a:t>wirusowe i bakteryjne zakażenia jelitowe</a:t>
            </a:r>
            <a:endParaRPr lang="en-US" sz="1600"/>
          </a:p>
        </c:rich>
      </c:tx>
      <c:layout/>
      <c:overlay val="0"/>
    </c:title>
    <c:autoTitleDeleted val="0"/>
    <c:plotArea>
      <c:layout/>
      <c:barChart>
        <c:barDir val="col"/>
        <c:grouping val="clustered"/>
        <c:varyColors val="0"/>
        <c:ser>
          <c:idx val="0"/>
          <c:order val="0"/>
          <c:tx>
            <c:strRef>
              <c:f>Arkusz1!$B$1</c:f>
              <c:strCache>
                <c:ptCount val="1"/>
                <c:pt idx="0">
                  <c:v>Seria 1</c:v>
                </c:pt>
              </c:strCache>
            </c:strRef>
          </c:tx>
          <c:invertIfNegative val="0"/>
          <c:dLbls>
            <c:dLbl>
              <c:idx val="1"/>
              <c:layout>
                <c:manualLayout>
                  <c:x val="0"/>
                  <c:y val="-3.5502958579881658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AD-4320-B7A3-60A37284F068}"/>
                </c:ext>
              </c:extLst>
            </c:dLbl>
            <c:dLbl>
              <c:idx val="2"/>
              <c:layout>
                <c:manualLayout>
                  <c:x val="2.2988505747126449E-3"/>
                  <c:y val="-3.5502958579881658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AD-4320-B7A3-60A37284F068}"/>
                </c:ext>
              </c:extLst>
            </c:dLbl>
            <c:dLbl>
              <c:idx val="5"/>
              <c:layout>
                <c:manualLayout>
                  <c:x val="-2.2988505747126449E-3"/>
                  <c:y val="-4.3392504930966525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AD-4320-B7A3-60A37284F068}"/>
                </c:ext>
              </c:extLst>
            </c:dLbl>
            <c:dLbl>
              <c:idx val="9"/>
              <c:layout>
                <c:manualLayout>
                  <c:x val="0"/>
                  <c:y val="-4.7337278106508909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AD-4320-B7A3-60A37284F068}"/>
                </c:ext>
              </c:extLst>
            </c:dLbl>
            <c:dLbl>
              <c:idx val="11"/>
              <c:layout>
                <c:manualLayout>
                  <c:x val="0"/>
                  <c:y val="-3.9447731755424084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AD-4320-B7A3-60A37284F068}"/>
                </c:ext>
              </c:extLst>
            </c:dLbl>
            <c:dLbl>
              <c:idx val="12"/>
              <c:layout>
                <c:manualLayout>
                  <c:x val="0"/>
                  <c:y val="-3.5502958579881658E-2"/>
                </c:manualLayout>
              </c:layout>
              <c:spPr/>
              <c:txPr>
                <a:bodyPr/>
                <a:lstStyle/>
                <a:p>
                  <a:pPr>
                    <a:defRPr sz="1600" b="1"/>
                  </a:pPr>
                  <a:endParaRPr lang="pl-P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BAD-4320-B7A3-60A37284F068}"/>
                </c:ext>
              </c:extLst>
            </c:dLbl>
            <c:spPr>
              <a:noFill/>
              <a:ln>
                <a:noFill/>
              </a:ln>
              <a:effectLst/>
            </c:spPr>
            <c:txPr>
              <a:bodyPr/>
              <a:lstStyle/>
              <a:p>
                <a:pPr>
                  <a:defRPr sz="1600" b="1"/>
                </a:pPr>
                <a:endParaRPr lang="pl-P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Arkusz1!$A$2:$A$15</c:f>
              <c:strCache>
                <c:ptCount val="14"/>
                <c:pt idx="0">
                  <c:v>2013 rok zakażenia wirusowe</c:v>
                </c:pt>
                <c:pt idx="1">
                  <c:v>2014rok zakażenia wirusowe</c:v>
                </c:pt>
                <c:pt idx="2">
                  <c:v>2015 rok zakażenia wirusowe</c:v>
                </c:pt>
                <c:pt idx="3">
                  <c:v>2016 rok zakażenia wirusowe</c:v>
                </c:pt>
                <c:pt idx="4">
                  <c:v>2017 rok zakażenia wirusowe</c:v>
                </c:pt>
                <c:pt idx="5">
                  <c:v>2018rok zakażenia wirusowe</c:v>
                </c:pt>
                <c:pt idx="8">
                  <c:v>2013rok zakażenia bakteryjne</c:v>
                </c:pt>
                <c:pt idx="9">
                  <c:v>2014rok zakażenia bakteryjne</c:v>
                </c:pt>
                <c:pt idx="10">
                  <c:v>2015rok zakażenia bakteryjne</c:v>
                </c:pt>
                <c:pt idx="11">
                  <c:v>2016rok zakażenia bakteryjne</c:v>
                </c:pt>
                <c:pt idx="12">
                  <c:v>2017rok zakazenia bakteryjne</c:v>
                </c:pt>
                <c:pt idx="13">
                  <c:v>2018 rok zakażenia bakteryjne</c:v>
                </c:pt>
              </c:strCache>
            </c:strRef>
          </c:cat>
          <c:val>
            <c:numRef>
              <c:f>Arkusz1!$B$2:$B$15</c:f>
              <c:numCache>
                <c:formatCode>General</c:formatCode>
                <c:ptCount val="14"/>
                <c:pt idx="0">
                  <c:v>21.61</c:v>
                </c:pt>
                <c:pt idx="1">
                  <c:v>48.67</c:v>
                </c:pt>
                <c:pt idx="2">
                  <c:v>87.5</c:v>
                </c:pt>
                <c:pt idx="3">
                  <c:v>46.95</c:v>
                </c:pt>
                <c:pt idx="4">
                  <c:v>188</c:v>
                </c:pt>
                <c:pt idx="5">
                  <c:v>94.4</c:v>
                </c:pt>
                <c:pt idx="8">
                  <c:v>6.6</c:v>
                </c:pt>
                <c:pt idx="9">
                  <c:v>64.11</c:v>
                </c:pt>
                <c:pt idx="10">
                  <c:v>33.479999999999997</c:v>
                </c:pt>
                <c:pt idx="11">
                  <c:v>44.34</c:v>
                </c:pt>
                <c:pt idx="12">
                  <c:v>63.11</c:v>
                </c:pt>
                <c:pt idx="13">
                  <c:v>39.880000000000003</c:v>
                </c:pt>
              </c:numCache>
            </c:numRef>
          </c:val>
          <c:extLst xmlns:c16r2="http://schemas.microsoft.com/office/drawing/2015/06/chart">
            <c:ext xmlns:c16="http://schemas.microsoft.com/office/drawing/2014/chart" uri="{C3380CC4-5D6E-409C-BE32-E72D297353CC}">
              <c16:uniqueId val="{00000006-3BAD-4320-B7A3-60A37284F068}"/>
            </c:ext>
          </c:extLst>
        </c:ser>
        <c:dLbls>
          <c:showLegendKey val="0"/>
          <c:showVal val="0"/>
          <c:showCatName val="0"/>
          <c:showSerName val="0"/>
          <c:showPercent val="0"/>
          <c:showBubbleSize val="0"/>
        </c:dLbls>
        <c:gapWidth val="75"/>
        <c:overlap val="40"/>
        <c:axId val="141786496"/>
        <c:axId val="141792384"/>
      </c:barChart>
      <c:catAx>
        <c:axId val="141786496"/>
        <c:scaling>
          <c:orientation val="minMax"/>
        </c:scaling>
        <c:delete val="0"/>
        <c:axPos val="b"/>
        <c:numFmt formatCode="General" sourceLinked="1"/>
        <c:majorTickMark val="none"/>
        <c:minorTickMark val="none"/>
        <c:tickLblPos val="nextTo"/>
        <c:txPr>
          <a:bodyPr/>
          <a:lstStyle/>
          <a:p>
            <a:pPr>
              <a:defRPr sz="1200" b="1"/>
            </a:pPr>
            <a:endParaRPr lang="pl-PL"/>
          </a:p>
        </c:txPr>
        <c:crossAx val="141792384"/>
        <c:crosses val="autoZero"/>
        <c:auto val="1"/>
        <c:lblAlgn val="ctr"/>
        <c:lblOffset val="100"/>
        <c:noMultiLvlLbl val="0"/>
      </c:catAx>
      <c:valAx>
        <c:axId val="141792384"/>
        <c:scaling>
          <c:orientation val="minMax"/>
        </c:scaling>
        <c:delete val="0"/>
        <c:axPos val="l"/>
        <c:majorGridlines/>
        <c:numFmt formatCode="General" sourceLinked="1"/>
        <c:majorTickMark val="none"/>
        <c:minorTickMark val="none"/>
        <c:tickLblPos val="nextTo"/>
        <c:crossAx val="14178649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wskaźnik zapadalności na zapalenie opon mózgowo-rdzeniowych</c:v>
                </c:pt>
              </c:strCache>
            </c:strRef>
          </c:tx>
          <c:invertIfNegative val="0"/>
          <c:dLbls>
            <c:spPr>
              <a:noFill/>
              <a:ln>
                <a:noFill/>
              </a:ln>
              <a:effectLst/>
            </c:spPr>
            <c:txPr>
              <a:bodyPr/>
              <a:lstStyle/>
              <a:p>
                <a:pPr>
                  <a:defRPr sz="1600"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Arkusz1!$A$2:$A$10</c:f>
              <c:strCache>
                <c:ptCount val="9"/>
                <c:pt idx="0">
                  <c:v>rok 2010</c:v>
                </c:pt>
                <c:pt idx="1">
                  <c:v>rok 2011</c:v>
                </c:pt>
                <c:pt idx="2">
                  <c:v>rok 2012</c:v>
                </c:pt>
                <c:pt idx="3">
                  <c:v>rok 2013</c:v>
                </c:pt>
                <c:pt idx="4">
                  <c:v>rok 2014</c:v>
                </c:pt>
                <c:pt idx="5">
                  <c:v>rok 2015</c:v>
                </c:pt>
                <c:pt idx="6">
                  <c:v>rok 2016</c:v>
                </c:pt>
                <c:pt idx="7">
                  <c:v>rok 2017</c:v>
                </c:pt>
                <c:pt idx="8">
                  <c:v>rok 2018</c:v>
                </c:pt>
              </c:strCache>
            </c:strRef>
          </c:cat>
          <c:val>
            <c:numRef>
              <c:f>Arkusz1!$B$2:$B$10</c:f>
              <c:numCache>
                <c:formatCode>General</c:formatCode>
                <c:ptCount val="9"/>
                <c:pt idx="0">
                  <c:v>5.12</c:v>
                </c:pt>
                <c:pt idx="1">
                  <c:v>5.13</c:v>
                </c:pt>
                <c:pt idx="2">
                  <c:v>7.58</c:v>
                </c:pt>
                <c:pt idx="3">
                  <c:v>3.81</c:v>
                </c:pt>
                <c:pt idx="4">
                  <c:v>3.84</c:v>
                </c:pt>
                <c:pt idx="5">
                  <c:v>3.86</c:v>
                </c:pt>
                <c:pt idx="6">
                  <c:v>1.3</c:v>
                </c:pt>
                <c:pt idx="7">
                  <c:v>1.3</c:v>
                </c:pt>
                <c:pt idx="8">
                  <c:v>7.96</c:v>
                </c:pt>
              </c:numCache>
            </c:numRef>
          </c:val>
          <c:extLst xmlns:c16r2="http://schemas.microsoft.com/office/drawing/2015/06/chart">
            <c:ext xmlns:c16="http://schemas.microsoft.com/office/drawing/2014/chart" uri="{C3380CC4-5D6E-409C-BE32-E72D297353CC}">
              <c16:uniqueId val="{00000000-305D-4880-81C9-9E9E566E1E8E}"/>
            </c:ext>
          </c:extLst>
        </c:ser>
        <c:dLbls>
          <c:showLegendKey val="0"/>
          <c:showVal val="1"/>
          <c:showCatName val="0"/>
          <c:showSerName val="0"/>
          <c:showPercent val="0"/>
          <c:showBubbleSize val="0"/>
        </c:dLbls>
        <c:gapWidth val="75"/>
        <c:shape val="box"/>
        <c:axId val="141415936"/>
        <c:axId val="141418880"/>
        <c:axId val="0"/>
      </c:bar3DChart>
      <c:catAx>
        <c:axId val="141415936"/>
        <c:scaling>
          <c:orientation val="minMax"/>
        </c:scaling>
        <c:delete val="0"/>
        <c:axPos val="b"/>
        <c:numFmt formatCode="General" sourceLinked="1"/>
        <c:majorTickMark val="none"/>
        <c:minorTickMark val="none"/>
        <c:tickLblPos val="nextTo"/>
        <c:txPr>
          <a:bodyPr/>
          <a:lstStyle/>
          <a:p>
            <a:pPr>
              <a:defRPr sz="1800" b="1"/>
            </a:pPr>
            <a:endParaRPr lang="pl-PL"/>
          </a:p>
        </c:txPr>
        <c:crossAx val="141418880"/>
        <c:crosses val="autoZero"/>
        <c:auto val="1"/>
        <c:lblAlgn val="ctr"/>
        <c:lblOffset val="100"/>
        <c:noMultiLvlLbl val="0"/>
      </c:catAx>
      <c:valAx>
        <c:axId val="141418880"/>
        <c:scaling>
          <c:orientation val="minMax"/>
        </c:scaling>
        <c:delete val="0"/>
        <c:axPos val="l"/>
        <c:numFmt formatCode="General" sourceLinked="1"/>
        <c:majorTickMark val="none"/>
        <c:minorTickMark val="none"/>
        <c:tickLblPos val="nextTo"/>
        <c:txPr>
          <a:bodyPr/>
          <a:lstStyle/>
          <a:p>
            <a:pPr>
              <a:defRPr sz="1400"/>
            </a:pPr>
            <a:endParaRPr lang="pl-PL"/>
          </a:p>
        </c:txPr>
        <c:crossAx val="141415936"/>
        <c:crosses val="autoZero"/>
        <c:crossBetween val="between"/>
      </c:valAx>
      <c:spPr>
        <a:noFill/>
        <a:ln w="25401">
          <a:noFill/>
        </a:ln>
      </c:spPr>
    </c:plotArea>
    <c:legend>
      <c:legendPos val="b"/>
      <c:legendEntry>
        <c:idx val="0"/>
        <c:txPr>
          <a:bodyPr/>
          <a:lstStyle/>
          <a:p>
            <a:pPr>
              <a:defRPr sz="1600" b="1"/>
            </a:pPr>
            <a:endParaRPr lang="pl-PL"/>
          </a:p>
        </c:txPr>
      </c:legendEntry>
      <c:layout/>
      <c:overlay val="0"/>
      <c:txPr>
        <a:bodyPr/>
        <a:lstStyle/>
        <a:p>
          <a:pPr>
            <a:defRPr sz="1600"/>
          </a:pPr>
          <a:endParaRPr lang="pl-PL"/>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pPr>
        <a:blipFill>
          <a:blip xmlns:r="http://schemas.openxmlformats.org/officeDocument/2006/relationships" r:embed="rId2"/>
          <a:stretch>
            <a:fillRect/>
          </a:stretch>
        </a:blipFill>
      </c:spPr>
    </c:sideWall>
    <c:backWall>
      <c:thickness val="0"/>
      <c:spPr>
        <a:blipFill>
          <a:blip xmlns:r="http://schemas.openxmlformats.org/officeDocument/2006/relationships" r:embed="rId3"/>
          <a:stretch>
            <a:fillRect/>
          </a:stretch>
        </a:blipFill>
      </c:spPr>
      <c:pictureOptions>
        <c:pictureFormat val="stretch"/>
      </c:pictureOptions>
    </c:backWall>
    <c:plotArea>
      <c:layout/>
      <c:bar3DChart>
        <c:barDir val="col"/>
        <c:grouping val="stacked"/>
        <c:varyColors val="0"/>
        <c:ser>
          <c:idx val="0"/>
          <c:order val="0"/>
          <c:tx>
            <c:strRef>
              <c:f>Arkusz1!$B$1</c:f>
              <c:strCache>
                <c:ptCount val="1"/>
                <c:pt idx="0">
                  <c:v>wskaźnik zapadalności na boreliozę</c:v>
                </c:pt>
              </c:strCache>
            </c:strRef>
          </c:tx>
          <c:invertIfNegative val="0"/>
          <c:dLbls>
            <c:spPr>
              <a:noFill/>
              <a:ln w="25414">
                <a:noFill/>
              </a:ln>
            </c:spPr>
            <c:txPr>
              <a:bodyPr wrap="square" lIns="38100" tIns="19050" rIns="38100" bIns="19050" anchor="ctr">
                <a:spAutoFit/>
              </a:bodyPr>
              <a:lstStyle/>
              <a:p>
                <a:pPr>
                  <a:defRPr sz="1600"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Arkusz1!$A$2:$A$12</c:f>
              <c:strCache>
                <c:ptCount val="11"/>
                <c:pt idx="0">
                  <c:v>rok 2008</c:v>
                </c:pt>
                <c:pt idx="1">
                  <c:v>rok 2009</c:v>
                </c:pt>
                <c:pt idx="2">
                  <c:v>rok 2010</c:v>
                </c:pt>
                <c:pt idx="3">
                  <c:v>rok 2011</c:v>
                </c:pt>
                <c:pt idx="4">
                  <c:v>rok 2012</c:v>
                </c:pt>
                <c:pt idx="5">
                  <c:v>rok 2013</c:v>
                </c:pt>
                <c:pt idx="6">
                  <c:v>rok 2014</c:v>
                </c:pt>
                <c:pt idx="7">
                  <c:v>rok 2015</c:v>
                </c:pt>
                <c:pt idx="8">
                  <c:v>rok 2016</c:v>
                </c:pt>
                <c:pt idx="9">
                  <c:v>rok 2017</c:v>
                </c:pt>
                <c:pt idx="10">
                  <c:v>rok 2018</c:v>
                </c:pt>
              </c:strCache>
            </c:strRef>
          </c:cat>
          <c:val>
            <c:numRef>
              <c:f>Arkusz1!$B$2:$B$12</c:f>
              <c:numCache>
                <c:formatCode>General</c:formatCode>
                <c:ptCount val="11"/>
                <c:pt idx="0">
                  <c:v>22.7</c:v>
                </c:pt>
                <c:pt idx="1">
                  <c:v>27.84</c:v>
                </c:pt>
                <c:pt idx="2">
                  <c:v>42.3</c:v>
                </c:pt>
                <c:pt idx="3">
                  <c:v>21.92</c:v>
                </c:pt>
                <c:pt idx="4">
                  <c:v>3.79</c:v>
                </c:pt>
                <c:pt idx="5">
                  <c:v>11.44</c:v>
                </c:pt>
                <c:pt idx="6">
                  <c:v>57.63</c:v>
                </c:pt>
                <c:pt idx="7">
                  <c:v>57.95</c:v>
                </c:pt>
                <c:pt idx="8">
                  <c:v>87.39</c:v>
                </c:pt>
                <c:pt idx="9">
                  <c:v>90.72</c:v>
                </c:pt>
                <c:pt idx="10">
                  <c:v>97.06</c:v>
                </c:pt>
              </c:numCache>
            </c:numRef>
          </c:val>
          <c:extLst xmlns:c16r2="http://schemas.microsoft.com/office/drawing/2015/06/chart">
            <c:ext xmlns:c16="http://schemas.microsoft.com/office/drawing/2014/chart" uri="{C3380CC4-5D6E-409C-BE32-E72D297353CC}">
              <c16:uniqueId val="{00000000-2BC4-412A-9E22-E12C2D8A51BE}"/>
            </c:ext>
          </c:extLst>
        </c:ser>
        <c:dLbls>
          <c:showLegendKey val="0"/>
          <c:showVal val="1"/>
          <c:showCatName val="0"/>
          <c:showSerName val="0"/>
          <c:showPercent val="0"/>
          <c:showBubbleSize val="0"/>
        </c:dLbls>
        <c:gapWidth val="75"/>
        <c:shape val="box"/>
        <c:axId val="141595392"/>
        <c:axId val="141598080"/>
        <c:axId val="0"/>
      </c:bar3DChart>
      <c:catAx>
        <c:axId val="141595392"/>
        <c:scaling>
          <c:orientation val="minMax"/>
        </c:scaling>
        <c:delete val="0"/>
        <c:axPos val="b"/>
        <c:numFmt formatCode="General" sourceLinked="1"/>
        <c:majorTickMark val="none"/>
        <c:minorTickMark val="none"/>
        <c:tickLblPos val="nextTo"/>
        <c:txPr>
          <a:bodyPr/>
          <a:lstStyle/>
          <a:p>
            <a:pPr>
              <a:defRPr sz="1400" b="1"/>
            </a:pPr>
            <a:endParaRPr lang="pl-PL"/>
          </a:p>
        </c:txPr>
        <c:crossAx val="141598080"/>
        <c:crosses val="autoZero"/>
        <c:auto val="1"/>
        <c:lblAlgn val="ctr"/>
        <c:lblOffset val="100"/>
        <c:noMultiLvlLbl val="0"/>
      </c:catAx>
      <c:valAx>
        <c:axId val="141598080"/>
        <c:scaling>
          <c:orientation val="minMax"/>
        </c:scaling>
        <c:delete val="0"/>
        <c:axPos val="l"/>
        <c:numFmt formatCode="General" sourceLinked="1"/>
        <c:majorTickMark val="none"/>
        <c:minorTickMark val="none"/>
        <c:tickLblPos val="nextTo"/>
        <c:txPr>
          <a:bodyPr/>
          <a:lstStyle/>
          <a:p>
            <a:pPr>
              <a:defRPr sz="1200" b="1"/>
            </a:pPr>
            <a:endParaRPr lang="pl-PL"/>
          </a:p>
        </c:txPr>
        <c:crossAx val="141595392"/>
        <c:crosses val="autoZero"/>
        <c:crossBetween val="between"/>
      </c:valAx>
      <c:spPr>
        <a:noFill/>
        <a:ln w="25414">
          <a:noFill/>
        </a:ln>
      </c:spPr>
    </c:plotArea>
    <c:legend>
      <c:legendPos val="b"/>
      <c:layout/>
      <c:overlay val="0"/>
      <c:txPr>
        <a:bodyPr/>
        <a:lstStyle/>
        <a:p>
          <a:pPr>
            <a:defRPr sz="1200" b="1"/>
          </a:pPr>
          <a:endParaRPr lang="pl-PL"/>
        </a:p>
      </c:txPr>
    </c:legend>
    <c:plotVisOnly val="1"/>
    <c:dispBlanksAs val="gap"/>
    <c:showDLblsOverMax val="0"/>
  </c:chart>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layout/>
      <c:overlay val="0"/>
      <c:spPr>
        <a:noFill/>
        <a:ln w="25401">
          <a:noFill/>
        </a:ln>
      </c:spPr>
      <c:txPr>
        <a:bodyPr/>
        <a:lstStyle/>
        <a:p>
          <a:pPr>
            <a:defRPr sz="1600"/>
          </a:pPr>
          <a:endParaRPr lang="pl-PL"/>
        </a:p>
      </c:txPr>
    </c:title>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wskaźnik zapadalności na ospę wietrzną</c:v>
                </c:pt>
              </c:strCache>
            </c:strRef>
          </c:tx>
          <c:invertIfNegative val="0"/>
          <c:dLbls>
            <c:spPr>
              <a:noFill/>
              <a:ln w="25401">
                <a:noFill/>
              </a:ln>
            </c:spPr>
            <c:txPr>
              <a:bodyPr/>
              <a:lstStyle/>
              <a:p>
                <a:pPr>
                  <a:defRPr sz="1400"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Arkusz1!$A$2:$A$12</c:f>
              <c:strCache>
                <c:ptCount val="11"/>
                <c:pt idx="0">
                  <c:v>rok 2008</c:v>
                </c:pt>
                <c:pt idx="1">
                  <c:v>rok 2009</c:v>
                </c:pt>
                <c:pt idx="2">
                  <c:v>rok 2010</c:v>
                </c:pt>
                <c:pt idx="3">
                  <c:v>rok 2011</c:v>
                </c:pt>
                <c:pt idx="4">
                  <c:v>rok 2012</c:v>
                </c:pt>
                <c:pt idx="5">
                  <c:v>rok 2013</c:v>
                </c:pt>
                <c:pt idx="6">
                  <c:v>rok 2014</c:v>
                </c:pt>
                <c:pt idx="7">
                  <c:v>rok 2015</c:v>
                </c:pt>
                <c:pt idx="8">
                  <c:v>rok 2016</c:v>
                </c:pt>
                <c:pt idx="9">
                  <c:v>rok 2017</c:v>
                </c:pt>
                <c:pt idx="10">
                  <c:v>rok 2018</c:v>
                </c:pt>
              </c:strCache>
            </c:strRef>
          </c:cat>
          <c:val>
            <c:numRef>
              <c:f>Arkusz1!$B$2:$B$12</c:f>
              <c:numCache>
                <c:formatCode>General</c:formatCode>
                <c:ptCount val="11"/>
                <c:pt idx="0">
                  <c:v>548.72</c:v>
                </c:pt>
                <c:pt idx="1">
                  <c:v>338.46</c:v>
                </c:pt>
                <c:pt idx="2">
                  <c:v>517.95000000000005</c:v>
                </c:pt>
                <c:pt idx="3">
                  <c:v>565</c:v>
                </c:pt>
                <c:pt idx="4">
                  <c:v>404.62</c:v>
                </c:pt>
                <c:pt idx="5">
                  <c:v>359.88</c:v>
                </c:pt>
                <c:pt idx="6">
                  <c:v>488</c:v>
                </c:pt>
                <c:pt idx="7">
                  <c:v>637.5</c:v>
                </c:pt>
                <c:pt idx="8">
                  <c:v>116.09</c:v>
                </c:pt>
                <c:pt idx="9">
                  <c:v>383.95</c:v>
                </c:pt>
                <c:pt idx="10">
                  <c:v>252.63</c:v>
                </c:pt>
              </c:numCache>
            </c:numRef>
          </c:val>
          <c:extLst xmlns:c16r2="http://schemas.microsoft.com/office/drawing/2015/06/chart">
            <c:ext xmlns:c16="http://schemas.microsoft.com/office/drawing/2014/chart" uri="{C3380CC4-5D6E-409C-BE32-E72D297353CC}">
              <c16:uniqueId val="{00000000-7F1D-4420-9611-AAA6FB514F23}"/>
            </c:ext>
          </c:extLst>
        </c:ser>
        <c:dLbls>
          <c:showLegendKey val="0"/>
          <c:showVal val="1"/>
          <c:showCatName val="0"/>
          <c:showSerName val="0"/>
          <c:showPercent val="0"/>
          <c:showBubbleSize val="0"/>
        </c:dLbls>
        <c:gapWidth val="95"/>
        <c:gapDepth val="95"/>
        <c:shape val="box"/>
        <c:axId val="142173696"/>
        <c:axId val="142176640"/>
        <c:axId val="0"/>
      </c:bar3DChart>
      <c:catAx>
        <c:axId val="142173696"/>
        <c:scaling>
          <c:orientation val="minMax"/>
        </c:scaling>
        <c:delete val="0"/>
        <c:axPos val="b"/>
        <c:numFmt formatCode="General" sourceLinked="1"/>
        <c:majorTickMark val="none"/>
        <c:minorTickMark val="none"/>
        <c:tickLblPos val="nextTo"/>
        <c:txPr>
          <a:bodyPr/>
          <a:lstStyle/>
          <a:p>
            <a:pPr>
              <a:defRPr sz="1400" b="1"/>
            </a:pPr>
            <a:endParaRPr lang="pl-PL"/>
          </a:p>
        </c:txPr>
        <c:crossAx val="142176640"/>
        <c:crosses val="autoZero"/>
        <c:auto val="1"/>
        <c:lblAlgn val="ctr"/>
        <c:lblOffset val="100"/>
        <c:noMultiLvlLbl val="0"/>
      </c:catAx>
      <c:valAx>
        <c:axId val="142176640"/>
        <c:scaling>
          <c:orientation val="minMax"/>
        </c:scaling>
        <c:delete val="1"/>
        <c:axPos val="l"/>
        <c:numFmt formatCode="General" sourceLinked="1"/>
        <c:majorTickMark val="out"/>
        <c:minorTickMark val="none"/>
        <c:tickLblPos val="nextTo"/>
        <c:crossAx val="142173696"/>
        <c:crosses val="autoZero"/>
        <c:crossBetween val="between"/>
      </c:valAx>
      <c:spPr>
        <a:noFill/>
        <a:ln w="25401">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wskaźnik zapadalności na różyczkę</c:v>
                </c:pt>
              </c:strCache>
            </c:strRef>
          </c:tx>
          <c:invertIfNegative val="0"/>
          <c:dLbls>
            <c:spPr>
              <a:noFill/>
              <a:ln w="25401">
                <a:noFill/>
              </a:ln>
            </c:spPr>
            <c:txPr>
              <a:bodyPr/>
              <a:lstStyle/>
              <a:p>
                <a:pPr>
                  <a:defRPr sz="1800" b="1"/>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Arkusz1!$A$2:$A$10</c:f>
              <c:strCache>
                <c:ptCount val="9"/>
                <c:pt idx="0">
                  <c:v>rok 2010</c:v>
                </c:pt>
                <c:pt idx="1">
                  <c:v>rok 2011</c:v>
                </c:pt>
                <c:pt idx="2">
                  <c:v>rok 2012</c:v>
                </c:pt>
                <c:pt idx="3">
                  <c:v>rok 2013</c:v>
                </c:pt>
                <c:pt idx="4">
                  <c:v>rok 2014</c:v>
                </c:pt>
                <c:pt idx="5">
                  <c:v>rok 2015</c:v>
                </c:pt>
                <c:pt idx="6">
                  <c:v>rok 2016</c:v>
                </c:pt>
                <c:pt idx="7">
                  <c:v>rok 2017</c:v>
                </c:pt>
                <c:pt idx="8">
                  <c:v>rok 2018</c:v>
                </c:pt>
              </c:strCache>
            </c:strRef>
          </c:cat>
          <c:val>
            <c:numRef>
              <c:f>Arkusz1!$B$2:$B$10</c:f>
              <c:numCache>
                <c:formatCode>General</c:formatCode>
                <c:ptCount val="9"/>
                <c:pt idx="0">
                  <c:v>8.9700000000000006</c:v>
                </c:pt>
                <c:pt idx="1">
                  <c:v>1.28</c:v>
                </c:pt>
                <c:pt idx="2">
                  <c:v>3.79</c:v>
                </c:pt>
                <c:pt idx="3">
                  <c:v>30.52</c:v>
                </c:pt>
                <c:pt idx="4">
                  <c:v>1.28</c:v>
                </c:pt>
                <c:pt idx="5">
                  <c:v>3.86</c:v>
                </c:pt>
                <c:pt idx="6">
                  <c:v>2.6</c:v>
                </c:pt>
                <c:pt idx="7">
                  <c:v>1.31</c:v>
                </c:pt>
                <c:pt idx="8">
                  <c:v>0</c:v>
                </c:pt>
              </c:numCache>
            </c:numRef>
          </c:val>
          <c:extLst xmlns:c16r2="http://schemas.microsoft.com/office/drawing/2015/06/chart">
            <c:ext xmlns:c16="http://schemas.microsoft.com/office/drawing/2014/chart" uri="{C3380CC4-5D6E-409C-BE32-E72D297353CC}">
              <c16:uniqueId val="{00000000-D805-42A3-9260-30D8CDCD6184}"/>
            </c:ext>
          </c:extLst>
        </c:ser>
        <c:dLbls>
          <c:showLegendKey val="0"/>
          <c:showVal val="1"/>
          <c:showCatName val="0"/>
          <c:showSerName val="0"/>
          <c:showPercent val="0"/>
          <c:showBubbleSize val="0"/>
        </c:dLbls>
        <c:gapWidth val="75"/>
        <c:shape val="box"/>
        <c:axId val="166093952"/>
        <c:axId val="166096896"/>
        <c:axId val="0"/>
      </c:bar3DChart>
      <c:catAx>
        <c:axId val="166093952"/>
        <c:scaling>
          <c:orientation val="minMax"/>
        </c:scaling>
        <c:delete val="0"/>
        <c:axPos val="b"/>
        <c:numFmt formatCode="General" sourceLinked="1"/>
        <c:majorTickMark val="none"/>
        <c:minorTickMark val="none"/>
        <c:tickLblPos val="nextTo"/>
        <c:txPr>
          <a:bodyPr/>
          <a:lstStyle/>
          <a:p>
            <a:pPr>
              <a:defRPr sz="1600" b="1"/>
            </a:pPr>
            <a:endParaRPr lang="pl-PL"/>
          </a:p>
        </c:txPr>
        <c:crossAx val="166096896"/>
        <c:crosses val="autoZero"/>
        <c:auto val="1"/>
        <c:lblAlgn val="ctr"/>
        <c:lblOffset val="100"/>
        <c:noMultiLvlLbl val="0"/>
      </c:catAx>
      <c:valAx>
        <c:axId val="166096896"/>
        <c:scaling>
          <c:orientation val="minMax"/>
        </c:scaling>
        <c:delete val="0"/>
        <c:axPos val="l"/>
        <c:numFmt formatCode="General" sourceLinked="1"/>
        <c:majorTickMark val="none"/>
        <c:minorTickMark val="none"/>
        <c:tickLblPos val="nextTo"/>
        <c:txPr>
          <a:bodyPr/>
          <a:lstStyle/>
          <a:p>
            <a:pPr>
              <a:defRPr sz="1600"/>
            </a:pPr>
            <a:endParaRPr lang="pl-PL"/>
          </a:p>
        </c:txPr>
        <c:crossAx val="166093952"/>
        <c:crosses val="autoZero"/>
        <c:crossBetween val="between"/>
      </c:valAx>
      <c:spPr>
        <a:noFill/>
        <a:ln w="25401">
          <a:noFill/>
        </a:ln>
      </c:spPr>
    </c:plotArea>
    <c:legend>
      <c:legendPos val="b"/>
      <c:layout/>
      <c:overlay val="0"/>
      <c:txPr>
        <a:bodyPr/>
        <a:lstStyle/>
        <a:p>
          <a:pPr>
            <a:defRPr sz="1600" b="1"/>
          </a:pPr>
          <a:endParaRPr lang="pl-PL"/>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Arkusz1!$B$1</c:f>
              <c:strCache>
                <c:ptCount val="1"/>
                <c:pt idx="0">
                  <c:v>wskaźnik zapadalności na świnkę</c:v>
                </c:pt>
              </c:strCache>
            </c:strRef>
          </c:tx>
          <c:invertIfNegative val="0"/>
          <c:dLbls>
            <c:spPr>
              <a:noFill/>
              <a:ln w="25401">
                <a:noFill/>
              </a:ln>
            </c:spPr>
            <c:txPr>
              <a:bodyPr wrap="square" lIns="38100" tIns="19050" rIns="38100" bIns="19050" anchor="ctr">
                <a:spAutoFit/>
              </a:bodyPr>
              <a:lstStyle/>
              <a:p>
                <a:pPr>
                  <a:defRPr sz="2000"/>
                </a:pPr>
                <a:endParaRPr lang="pl-P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Arkusz1!$A$2:$A$12</c:f>
              <c:strCache>
                <c:ptCount val="11"/>
                <c:pt idx="0">
                  <c:v>rok 2008</c:v>
                </c:pt>
                <c:pt idx="1">
                  <c:v>rok 2009</c:v>
                </c:pt>
                <c:pt idx="2">
                  <c:v>rok 2010</c:v>
                </c:pt>
                <c:pt idx="3">
                  <c:v>rok 2011</c:v>
                </c:pt>
                <c:pt idx="4">
                  <c:v>rok 2012</c:v>
                </c:pt>
                <c:pt idx="5">
                  <c:v>rok 2013</c:v>
                </c:pt>
                <c:pt idx="6">
                  <c:v>rok 2014</c:v>
                </c:pt>
                <c:pt idx="7">
                  <c:v>rok 2015</c:v>
                </c:pt>
                <c:pt idx="8">
                  <c:v>rok 2016</c:v>
                </c:pt>
                <c:pt idx="9">
                  <c:v>rok 2017</c:v>
                </c:pt>
                <c:pt idx="10">
                  <c:v>rok 2018</c:v>
                </c:pt>
              </c:strCache>
            </c:strRef>
          </c:cat>
          <c:val>
            <c:numRef>
              <c:f>Arkusz1!$B$2:$B$12</c:f>
              <c:numCache>
                <c:formatCode>General</c:formatCode>
                <c:ptCount val="11"/>
                <c:pt idx="0">
                  <c:v>12.8</c:v>
                </c:pt>
                <c:pt idx="1">
                  <c:v>1.28</c:v>
                </c:pt>
                <c:pt idx="2">
                  <c:v>6.41</c:v>
                </c:pt>
                <c:pt idx="3">
                  <c:v>2.56</c:v>
                </c:pt>
                <c:pt idx="4">
                  <c:v>3.79</c:v>
                </c:pt>
                <c:pt idx="5">
                  <c:v>5.08</c:v>
                </c:pt>
                <c:pt idx="6">
                  <c:v>3.84</c:v>
                </c:pt>
                <c:pt idx="7">
                  <c:v>2.57</c:v>
                </c:pt>
                <c:pt idx="8">
                  <c:v>6.52</c:v>
                </c:pt>
                <c:pt idx="9">
                  <c:v>6.57</c:v>
                </c:pt>
                <c:pt idx="10">
                  <c:v>2.65</c:v>
                </c:pt>
              </c:numCache>
            </c:numRef>
          </c:val>
          <c:extLst xmlns:c16r2="http://schemas.microsoft.com/office/drawing/2015/06/chart">
            <c:ext xmlns:c16="http://schemas.microsoft.com/office/drawing/2014/chart" uri="{C3380CC4-5D6E-409C-BE32-E72D297353CC}">
              <c16:uniqueId val="{00000000-F5B7-4222-BE9E-B510F0FFAA8A}"/>
            </c:ext>
          </c:extLst>
        </c:ser>
        <c:dLbls>
          <c:showLegendKey val="0"/>
          <c:showVal val="1"/>
          <c:showCatName val="0"/>
          <c:showSerName val="0"/>
          <c:showPercent val="0"/>
          <c:showBubbleSize val="0"/>
        </c:dLbls>
        <c:gapWidth val="75"/>
        <c:shape val="box"/>
        <c:axId val="165799424"/>
        <c:axId val="165802368"/>
        <c:axId val="0"/>
      </c:bar3DChart>
      <c:catAx>
        <c:axId val="165799424"/>
        <c:scaling>
          <c:orientation val="minMax"/>
        </c:scaling>
        <c:delete val="0"/>
        <c:axPos val="b"/>
        <c:numFmt formatCode="General" sourceLinked="1"/>
        <c:majorTickMark val="none"/>
        <c:minorTickMark val="none"/>
        <c:tickLblPos val="nextTo"/>
        <c:txPr>
          <a:bodyPr/>
          <a:lstStyle/>
          <a:p>
            <a:pPr>
              <a:defRPr sz="1400" b="1"/>
            </a:pPr>
            <a:endParaRPr lang="pl-PL"/>
          </a:p>
        </c:txPr>
        <c:crossAx val="165802368"/>
        <c:crosses val="autoZero"/>
        <c:auto val="1"/>
        <c:lblAlgn val="ctr"/>
        <c:lblOffset val="100"/>
        <c:noMultiLvlLbl val="0"/>
      </c:catAx>
      <c:valAx>
        <c:axId val="165802368"/>
        <c:scaling>
          <c:orientation val="minMax"/>
        </c:scaling>
        <c:delete val="0"/>
        <c:axPos val="l"/>
        <c:numFmt formatCode="General" sourceLinked="1"/>
        <c:majorTickMark val="none"/>
        <c:minorTickMark val="none"/>
        <c:tickLblPos val="nextTo"/>
        <c:txPr>
          <a:bodyPr/>
          <a:lstStyle/>
          <a:p>
            <a:pPr>
              <a:defRPr sz="1600"/>
            </a:pPr>
            <a:endParaRPr lang="pl-PL"/>
          </a:p>
        </c:txPr>
        <c:crossAx val="165799424"/>
        <c:crosses val="autoZero"/>
        <c:crossBetween val="between"/>
      </c:valAx>
      <c:spPr>
        <a:noFill/>
        <a:ln w="25401">
          <a:noFill/>
        </a:ln>
      </c:spPr>
    </c:plotArea>
    <c:legend>
      <c:legendPos val="b"/>
      <c:legendEntry>
        <c:idx val="0"/>
        <c:txPr>
          <a:bodyPr/>
          <a:lstStyle/>
          <a:p>
            <a:pPr>
              <a:defRPr sz="1400" b="1"/>
            </a:pPr>
            <a:endParaRPr lang="pl-PL"/>
          </a:p>
        </c:txPr>
      </c:legendEntry>
      <c:layout/>
      <c:overlay val="0"/>
      <c:txPr>
        <a:bodyPr/>
        <a:lstStyle/>
        <a:p>
          <a:pPr>
            <a:defRPr sz="1400" b="1"/>
          </a:pPr>
          <a:endParaRPr lang="pl-PL"/>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AutoShape 1"/>
          <p:cNvSpPr>
            <a:spLocks noChangeArrowheads="1"/>
          </p:cNvSpPr>
          <p:nvPr/>
        </p:nvSpPr>
        <p:spPr bwMode="auto">
          <a:xfrm>
            <a:off x="0" y="0"/>
            <a:ext cx="6797675" cy="9926638"/>
          </a:xfrm>
          <a:prstGeom prst="roundRect">
            <a:avLst>
              <a:gd name="adj" fmla="val 23"/>
            </a:avLst>
          </a:prstGeom>
          <a:solidFill>
            <a:srgbClr val="FFFFFF"/>
          </a:solidFill>
          <a:ln w="9360">
            <a:noFill/>
            <a:miter lim="800000"/>
            <a:headEnd/>
            <a:tailEnd/>
          </a:ln>
          <a:effectLst/>
        </p:spPr>
        <p:txBody>
          <a:bodyPr wrap="none" anchor="ctr"/>
          <a:lstStyle/>
          <a:p>
            <a:pPr algn="ctr">
              <a:buClr>
                <a:srgbClr val="000000"/>
              </a:buClr>
              <a:buSzPct val="100000"/>
              <a:buFont typeface="Times New Roman" pitchFamily="16" charset="0"/>
              <a:buNone/>
              <a:defRPr/>
            </a:pPr>
            <a:endParaRPr lang="pl-PL">
              <a:latin typeface="Gill Sans" charset="0"/>
              <a:ea typeface="+mn-ea"/>
              <a:cs typeface="+mn-cs"/>
            </a:endParaRPr>
          </a:p>
        </p:txBody>
      </p:sp>
      <p:sp>
        <p:nvSpPr>
          <p:cNvPr id="15362" name="AutoShape 2"/>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pl-PL">
              <a:latin typeface="Gill Sans" charset="0"/>
              <a:ea typeface="+mn-ea"/>
              <a:cs typeface="+mn-cs"/>
            </a:endParaRPr>
          </a:p>
        </p:txBody>
      </p:sp>
      <p:sp>
        <p:nvSpPr>
          <p:cNvPr id="15363" name="AutoShape 3"/>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pl-PL">
              <a:latin typeface="Gill Sans" charset="0"/>
              <a:ea typeface="+mn-ea"/>
              <a:cs typeface="+mn-cs"/>
            </a:endParaRPr>
          </a:p>
        </p:txBody>
      </p:sp>
      <p:sp>
        <p:nvSpPr>
          <p:cNvPr id="15364" name="AutoShape 4"/>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algn="ctr">
              <a:buClr>
                <a:srgbClr val="000000"/>
              </a:buClr>
              <a:buSzPct val="100000"/>
              <a:buFont typeface="Times New Roman" pitchFamily="16" charset="0"/>
              <a:buNone/>
              <a:defRPr/>
            </a:pPr>
            <a:endParaRPr lang="pl-PL">
              <a:latin typeface="Gill Sans" charset="0"/>
              <a:ea typeface="+mn-ea"/>
              <a:cs typeface="+mn-cs"/>
            </a:endParaRPr>
          </a:p>
        </p:txBody>
      </p:sp>
      <p:sp>
        <p:nvSpPr>
          <p:cNvPr id="27654" name="Rectangle 5"/>
          <p:cNvSpPr>
            <a:spLocks noGrp="1" noRot="1" noChangeAspect="1" noChangeArrowheads="1"/>
          </p:cNvSpPr>
          <p:nvPr>
            <p:ph type="sldImg"/>
          </p:nvPr>
        </p:nvSpPr>
        <p:spPr bwMode="auto">
          <a:xfrm>
            <a:off x="-14887575" y="-12807950"/>
            <a:ext cx="18073688" cy="13554075"/>
          </a:xfrm>
          <a:prstGeom prst="rect">
            <a:avLst/>
          </a:prstGeom>
          <a:noFill/>
          <a:ln w="9525">
            <a:noFill/>
            <a:round/>
            <a:headEnd/>
            <a:tailEnd/>
          </a:ln>
        </p:spPr>
      </p:sp>
      <p:sp>
        <p:nvSpPr>
          <p:cNvPr id="15366" name="Rectangle 6"/>
          <p:cNvSpPr>
            <a:spLocks noGrp="1" noChangeArrowheads="1"/>
          </p:cNvSpPr>
          <p:nvPr>
            <p:ph type="body"/>
          </p:nvPr>
        </p:nvSpPr>
        <p:spPr bwMode="auto">
          <a:xfrm>
            <a:off x="679769" y="4715153"/>
            <a:ext cx="5430273" cy="445837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noProof="0"/>
          </a:p>
        </p:txBody>
      </p:sp>
    </p:spTree>
    <p:extLst>
      <p:ext uri="{BB962C8B-B14F-4D97-AF65-F5344CB8AC3E}">
        <p14:creationId xmlns:p14="http://schemas.microsoft.com/office/powerpoint/2010/main" val="200973277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29699"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051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176161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2563"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17443" name="Rectangle 2"/>
          <p:cNvSpPr>
            <a:spLocks noGrp="1" noChangeArrowheads="1"/>
          </p:cNvSpPr>
          <p:nvPr>
            <p:ph type="body" idx="1"/>
          </p:nvPr>
        </p:nvSpPr>
        <p:spPr>
          <a:xfrm>
            <a:off x="679768" y="4715154"/>
            <a:ext cx="5438140" cy="4466987"/>
          </a:xfrm>
          <a:noFill/>
          <a:ln/>
        </p:spPr>
        <p:txBody>
          <a:bodyPr wrap="none" anchor="ctr"/>
          <a:lstStyle/>
          <a:p>
            <a:endParaRPr lang="pl-PL"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205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17443" name="Rectangle 2"/>
          <p:cNvSpPr>
            <a:spLocks noGrp="1" noChangeArrowheads="1"/>
          </p:cNvSpPr>
          <p:nvPr>
            <p:ph type="body" idx="1"/>
          </p:nvPr>
        </p:nvSpPr>
        <p:spPr>
          <a:xfrm>
            <a:off x="679768" y="4715154"/>
            <a:ext cx="5438140" cy="4466987"/>
          </a:xfrm>
          <a:noFill/>
          <a:ln/>
        </p:spPr>
        <p:txBody>
          <a:bodyPr wrap="none" anchor="ctr"/>
          <a:lstStyle/>
          <a:p>
            <a:endParaRPr lang="pl-PL" sz="1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733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563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563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3078923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7683"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9731"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9731"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2202082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29731" name="Rectangle 2"/>
          <p:cNvSpPr>
            <a:spLocks noGrp="1" noChangeArrowheads="1"/>
          </p:cNvSpPr>
          <p:nvPr>
            <p:ph type="body" idx="1"/>
          </p:nvPr>
        </p:nvSpPr>
        <p:spPr>
          <a:xfrm>
            <a:off x="679768" y="4715154"/>
            <a:ext cx="5438140" cy="4466987"/>
          </a:xfrm>
          <a:noFill/>
          <a:ln/>
        </p:spPr>
        <p:txBody>
          <a:bodyPr wrap="none" anchor="ctr"/>
          <a:lstStyle/>
          <a:p>
            <a:endParaRPr lang="pl-PL" dirty="0">
              <a:latin typeface="Times New Roman" pitchFamily="18" charset="0"/>
            </a:endParaRPr>
          </a:p>
        </p:txBody>
      </p:sp>
    </p:spTree>
    <p:extLst>
      <p:ext uri="{BB962C8B-B14F-4D97-AF65-F5344CB8AC3E}">
        <p14:creationId xmlns:p14="http://schemas.microsoft.com/office/powerpoint/2010/main" val="2859894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379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35875" name="Rectangle 2"/>
          <p:cNvSpPr>
            <a:spLocks noGrp="1" noChangeArrowheads="1"/>
          </p:cNvSpPr>
          <p:nvPr>
            <p:ph type="body" idx="1"/>
          </p:nvPr>
        </p:nvSpPr>
        <p:spPr>
          <a:xfrm>
            <a:off x="679768" y="4715154"/>
            <a:ext cx="5438140" cy="4466987"/>
          </a:xfrm>
          <a:noFill/>
          <a:ln/>
        </p:spPr>
        <p:txBody>
          <a:bodyPr wrap="none" anchor="ctr"/>
          <a:lstStyle/>
          <a:p>
            <a:endParaRPr lang="pl-PL" dirty="0">
              <a:latin typeface="Times New Roman" pitchFamily="18" charset="0"/>
            </a:endParaRPr>
          </a:p>
        </p:txBody>
      </p:sp>
    </p:spTree>
    <p:extLst>
      <p:ext uri="{BB962C8B-B14F-4D97-AF65-F5344CB8AC3E}">
        <p14:creationId xmlns:p14="http://schemas.microsoft.com/office/powerpoint/2010/main" val="22433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35875" name="Rectangle 2"/>
          <p:cNvSpPr>
            <a:spLocks noGrp="1" noChangeArrowheads="1"/>
          </p:cNvSpPr>
          <p:nvPr>
            <p:ph type="body" idx="1"/>
          </p:nvPr>
        </p:nvSpPr>
        <p:spPr>
          <a:xfrm>
            <a:off x="679768" y="4715154"/>
            <a:ext cx="5438140" cy="4466987"/>
          </a:xfrm>
          <a:noFill/>
          <a:ln/>
        </p:spPr>
        <p:txBody>
          <a:bodyPr wrap="none" anchor="ctr"/>
          <a:lstStyle/>
          <a:p>
            <a:endParaRPr lang="pl-PL"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3587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253204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dirty="0">
                <a:solidFill>
                  <a:schemeClr val="tx1"/>
                </a:solidFill>
                <a:latin typeface="Arial" panose="020B0604020202020204" pitchFamily="34" charset="0"/>
                <a:cs typeface="Arial" panose="020B0604020202020204" pitchFamily="34" charset="0"/>
              </a:rPr>
              <a:t>Sytuacja epidemiologiczna  świnki od 2008 roku  bardzo dobra</a:t>
            </a:r>
            <a:endParaRPr lang="pl-PL" dirty="0"/>
          </a:p>
        </p:txBody>
      </p:sp>
    </p:spTree>
    <p:extLst>
      <p:ext uri="{BB962C8B-B14F-4D97-AF65-F5344CB8AC3E}">
        <p14:creationId xmlns:p14="http://schemas.microsoft.com/office/powerpoint/2010/main" val="4002219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85602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4371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284689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043831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8136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2615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3795"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3674062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114542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72184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2048010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547859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921732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558192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62055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492189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288346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24509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5843"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835226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763375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1598947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2280814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2791443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431445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931183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947633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817011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386444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5843"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526703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920155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Tree>
    <p:extLst>
      <p:ext uri="{BB962C8B-B14F-4D97-AF65-F5344CB8AC3E}">
        <p14:creationId xmlns:p14="http://schemas.microsoft.com/office/powerpoint/2010/main" val="401322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52259"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52259"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223820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2258"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52259" name="Rectangle 2"/>
          <p:cNvSpPr>
            <a:spLocks noGrp="1" noChangeArrowheads="1"/>
          </p:cNvSpPr>
          <p:nvPr>
            <p:ph type="body" idx="1"/>
          </p:nvPr>
        </p:nvSpPr>
        <p:spPr>
          <a:xfrm>
            <a:off x="679768" y="4715154"/>
            <a:ext cx="5438140" cy="4466987"/>
          </a:xfrm>
          <a:noFill/>
          <a:ln/>
        </p:spPr>
        <p:txBody>
          <a:bodyPr wrap="none" anchor="ctr"/>
          <a:lstStyle/>
          <a:p>
            <a:endParaRPr lang="pl-PL">
              <a:latin typeface="Times New Roman" pitchFamily="18" charset="0"/>
            </a:endParaRPr>
          </a:p>
        </p:txBody>
      </p:sp>
    </p:spTree>
    <p:extLst>
      <p:ext uri="{BB962C8B-B14F-4D97-AF65-F5344CB8AC3E}">
        <p14:creationId xmlns:p14="http://schemas.microsoft.com/office/powerpoint/2010/main" val="400721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ln>
        </p:spPr>
      </p:sp>
      <p:sp>
        <p:nvSpPr>
          <p:cNvPr id="317443" name="Rectangle 2"/>
          <p:cNvSpPr>
            <a:spLocks noGrp="1" noChangeArrowheads="1"/>
          </p:cNvSpPr>
          <p:nvPr>
            <p:ph type="body" idx="1"/>
          </p:nvPr>
        </p:nvSpPr>
        <p:spPr>
          <a:xfrm>
            <a:off x="679768" y="4715154"/>
            <a:ext cx="5438140" cy="4466987"/>
          </a:xfrm>
          <a:noFill/>
          <a:ln/>
        </p:spPr>
        <p:txBody>
          <a:bodyPr wrap="none" anchor="ctr"/>
          <a:lstStyle/>
          <a:p>
            <a:endParaRPr lang="pl-PL" sz="1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260063" y="260052"/>
            <a:ext cx="12483084" cy="923190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83834" y="1254731"/>
            <a:ext cx="10630127" cy="4160859"/>
          </a:xfrm>
        </p:spPr>
        <p:txBody>
          <a:bodyPr anchor="b">
            <a:normAutofit/>
          </a:bodyPr>
          <a:lstStyle>
            <a:lvl1pPr algn="ctr">
              <a:lnSpc>
                <a:spcPct val="85000"/>
              </a:lnSpc>
              <a:defRPr sz="8532"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823277" y="5502586"/>
            <a:ext cx="9351243" cy="1973958"/>
          </a:xfrm>
        </p:spPr>
        <p:txBody>
          <a:bodyPr>
            <a:normAutofit/>
          </a:bodyPr>
          <a:lstStyle>
            <a:lvl1pPr marL="0" indent="0" algn="ctr">
              <a:spcBef>
                <a:spcPts val="1422"/>
              </a:spcBef>
              <a:buNone/>
              <a:defRPr sz="2560">
                <a:solidFill>
                  <a:srgbClr val="FFFFFF"/>
                </a:solidFill>
              </a:defRPr>
            </a:lvl1pPr>
            <a:lvl2pPr marL="487604" indent="0" algn="ctr">
              <a:buNone/>
              <a:defRPr sz="2560"/>
            </a:lvl2pPr>
            <a:lvl3pPr marL="975208" indent="0" algn="ctr">
              <a:buNone/>
              <a:defRPr sz="2560"/>
            </a:lvl3pPr>
            <a:lvl4pPr marL="1462811" indent="0" algn="ctr">
              <a:buNone/>
              <a:defRPr sz="2133"/>
            </a:lvl4pPr>
            <a:lvl5pPr marL="1950415" indent="0" algn="ctr">
              <a:buNone/>
              <a:defRPr sz="2133"/>
            </a:lvl5pPr>
            <a:lvl6pPr marL="2438019" indent="0" algn="ctr">
              <a:buNone/>
              <a:defRPr sz="2133"/>
            </a:lvl6pPr>
            <a:lvl7pPr marL="2925623" indent="0" algn="ctr">
              <a:buNone/>
              <a:defRPr sz="2133"/>
            </a:lvl7pPr>
            <a:lvl8pPr marL="3413227" indent="0" algn="ctr">
              <a:buNone/>
              <a:defRPr sz="2133"/>
            </a:lvl8pPr>
            <a:lvl9pPr marL="3900830" indent="0" algn="ctr">
              <a:buNone/>
              <a:defRPr sz="2133"/>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2110314" y="5309429"/>
            <a:ext cx="877717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87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09665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5" y="1083557"/>
            <a:ext cx="2478737" cy="769325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19052" y="1083557"/>
            <a:ext cx="7923833" cy="769325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75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2039" y="-12041"/>
            <a:ext cx="13042058" cy="9776094"/>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762" y="3419225"/>
            <a:ext cx="8285878" cy="2341026"/>
          </a:xfrm>
        </p:spPr>
        <p:txBody>
          <a:bodyPr anchor="b">
            <a:noAutofit/>
          </a:bodyPr>
          <a:lstStyle>
            <a:lvl1pPr algn="r">
              <a:defRPr sz="7679">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607762" y="5760250"/>
            <a:ext cx="8285878" cy="1559780"/>
          </a:xfrm>
        </p:spPr>
        <p:txBody>
          <a:bodyPr anchor="t"/>
          <a:lstStyle>
            <a:lvl1pPr marL="0" indent="0" algn="r">
              <a:buNone/>
              <a:defRPr>
                <a:solidFill>
                  <a:schemeClr val="tx1">
                    <a:lumMod val="50000"/>
                    <a:lumOff val="50000"/>
                  </a:schemeClr>
                </a:solidFill>
              </a:defRPr>
            </a:lvl1pPr>
            <a:lvl2pPr marL="650138" indent="0" algn="ctr">
              <a:buNone/>
              <a:defRPr>
                <a:solidFill>
                  <a:schemeClr val="tx1">
                    <a:tint val="75000"/>
                  </a:schemeClr>
                </a:solidFill>
              </a:defRPr>
            </a:lvl2pPr>
            <a:lvl3pPr marL="1300277" indent="0" algn="ctr">
              <a:buNone/>
              <a:defRPr>
                <a:solidFill>
                  <a:schemeClr val="tx1">
                    <a:tint val="75000"/>
                  </a:schemeClr>
                </a:solidFill>
              </a:defRPr>
            </a:lvl3pPr>
            <a:lvl4pPr marL="1950415" indent="0" algn="ctr">
              <a:buNone/>
              <a:defRPr>
                <a:solidFill>
                  <a:schemeClr val="tx1">
                    <a:tint val="75000"/>
                  </a:schemeClr>
                </a:solidFill>
              </a:defRPr>
            </a:lvl4pPr>
            <a:lvl5pPr marL="2600554" indent="0" algn="ctr">
              <a:buNone/>
              <a:defRPr>
                <a:solidFill>
                  <a:schemeClr val="tx1">
                    <a:tint val="75000"/>
                  </a:schemeClr>
                </a:solidFill>
              </a:defRPr>
            </a:lvl5pPr>
            <a:lvl6pPr marL="3250692" indent="0" algn="ctr">
              <a:buNone/>
              <a:defRPr>
                <a:solidFill>
                  <a:schemeClr val="tx1">
                    <a:tint val="75000"/>
                  </a:schemeClr>
                </a:solidFill>
              </a:defRPr>
            </a:lvl6pPr>
            <a:lvl7pPr marL="3900830" indent="0" algn="ctr">
              <a:buNone/>
              <a:defRPr>
                <a:solidFill>
                  <a:schemeClr val="tx1">
                    <a:tint val="75000"/>
                  </a:schemeClr>
                </a:solidFill>
              </a:defRPr>
            </a:lvl7pPr>
            <a:lvl8pPr marL="4550969" indent="0" algn="ctr">
              <a:buNone/>
              <a:defRPr>
                <a:solidFill>
                  <a:schemeClr val="tx1">
                    <a:tint val="75000"/>
                  </a:schemeClr>
                </a:solidFill>
              </a:defRPr>
            </a:lvl8pPr>
            <a:lvl9pPr marL="5201107"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96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19"/>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822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66879" y="3840610"/>
            <a:ext cx="9026760" cy="2597381"/>
          </a:xfrm>
        </p:spPr>
        <p:txBody>
          <a:bodyPr anchor="b"/>
          <a:lstStyle>
            <a:lvl1pPr algn="l">
              <a:defRPr sz="5688" b="0" cap="none"/>
            </a:lvl1pPr>
          </a:lstStyle>
          <a:p>
            <a:r>
              <a:rPr lang="pl-PL"/>
              <a:t>Kliknij, aby edytować styl</a:t>
            </a:r>
            <a:endParaRPr lang="en-US" dirty="0"/>
          </a:p>
        </p:txBody>
      </p:sp>
      <p:sp>
        <p:nvSpPr>
          <p:cNvPr id="3" name="Text Placeholder 2"/>
          <p:cNvSpPr>
            <a:spLocks noGrp="1"/>
          </p:cNvSpPr>
          <p:nvPr>
            <p:ph type="body" idx="1"/>
          </p:nvPr>
        </p:nvSpPr>
        <p:spPr>
          <a:xfrm>
            <a:off x="866879" y="6437989"/>
            <a:ext cx="9026760" cy="1223481"/>
          </a:xfrm>
        </p:spPr>
        <p:txBody>
          <a:bodyPr anchor="t"/>
          <a:lstStyle>
            <a:lvl1pPr marL="0" indent="0" algn="l">
              <a:buNone/>
              <a:defRPr sz="2844">
                <a:solidFill>
                  <a:schemeClr val="tx1">
                    <a:lumMod val="50000"/>
                    <a:lumOff val="50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90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866881" y="866846"/>
            <a:ext cx="9026758" cy="1878165"/>
          </a:xfrm>
        </p:spPr>
        <p:txBody>
          <a:bodyPr/>
          <a:lstStyle/>
          <a:p>
            <a:r>
              <a:rPr lang="pl-PL"/>
              <a:t>Kliknij, aby edytować styl</a:t>
            </a:r>
            <a:endParaRPr lang="en-US" dirty="0"/>
          </a:p>
        </p:txBody>
      </p:sp>
      <p:sp>
        <p:nvSpPr>
          <p:cNvPr id="3" name="Content Placeholder 2"/>
          <p:cNvSpPr>
            <a:spLocks noGrp="1"/>
          </p:cNvSpPr>
          <p:nvPr>
            <p:ph sz="half" idx="1"/>
          </p:nvPr>
        </p:nvSpPr>
        <p:spPr>
          <a:xfrm>
            <a:off x="866882" y="3072338"/>
            <a:ext cx="4391441" cy="5518422"/>
          </a:xfrm>
        </p:spPr>
        <p:txBody>
          <a:bodyPr>
            <a:normAutofit/>
          </a:bodyPr>
          <a:lstStyle>
            <a:lvl1pPr>
              <a:defRPr sz="2560"/>
            </a:lvl1pPr>
            <a:lvl2pPr>
              <a:defRPr sz="2275"/>
            </a:lvl2pPr>
            <a:lvl3pPr>
              <a:defRPr sz="1991"/>
            </a:lvl3pPr>
            <a:lvl4pPr>
              <a:defRPr sz="1706"/>
            </a:lvl4pPr>
            <a:lvl5pPr>
              <a:defRPr sz="1706"/>
            </a:lvl5pPr>
            <a:lvl6pPr>
              <a:defRPr sz="1706"/>
            </a:lvl6pPr>
            <a:lvl7pPr>
              <a:defRPr sz="1706"/>
            </a:lvl7pPr>
            <a:lvl8pPr>
              <a:defRPr sz="1706"/>
            </a:lvl8pPr>
            <a:lvl9pPr>
              <a:defRPr sz="1706"/>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502196" y="3072340"/>
            <a:ext cx="4391443" cy="5518424"/>
          </a:xfrm>
        </p:spPr>
        <p:txBody>
          <a:bodyPr>
            <a:normAutofit/>
          </a:bodyPr>
          <a:lstStyle>
            <a:lvl1pPr>
              <a:defRPr sz="2560"/>
            </a:lvl1pPr>
            <a:lvl2pPr>
              <a:defRPr sz="2275"/>
            </a:lvl2pPr>
            <a:lvl3pPr>
              <a:defRPr sz="1991"/>
            </a:lvl3pPr>
            <a:lvl4pPr>
              <a:defRPr sz="1706"/>
            </a:lvl4pPr>
            <a:lvl5pPr>
              <a:defRPr sz="1706"/>
            </a:lvl5pPr>
            <a:lvl6pPr>
              <a:defRPr sz="1706"/>
            </a:lvl6pPr>
            <a:lvl7pPr>
              <a:defRPr sz="1706"/>
            </a:lvl7pPr>
            <a:lvl8pPr>
              <a:defRPr sz="1706"/>
            </a:lvl8pPr>
            <a:lvl9pPr>
              <a:defRPr sz="1706"/>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68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66880" y="866846"/>
            <a:ext cx="9026757" cy="1878165"/>
          </a:xfr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66879" y="3072898"/>
            <a:ext cx="4395086" cy="819439"/>
          </a:xfrm>
        </p:spPr>
        <p:txBody>
          <a:bodyPr anchor="b">
            <a:noAutofit/>
          </a:bodyPr>
          <a:lstStyle>
            <a:lvl1pPr marL="0" indent="0">
              <a:buNone/>
              <a:defRPr sz="3413" b="0"/>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pl-PL"/>
              <a:t>Kliknij, aby edytować style wzorca tekstu</a:t>
            </a:r>
          </a:p>
        </p:txBody>
      </p:sp>
      <p:sp>
        <p:nvSpPr>
          <p:cNvPr id="4" name="Content Placeholder 3"/>
          <p:cNvSpPr>
            <a:spLocks noGrp="1"/>
          </p:cNvSpPr>
          <p:nvPr>
            <p:ph sz="half" idx="2"/>
          </p:nvPr>
        </p:nvSpPr>
        <p:spPr>
          <a:xfrm>
            <a:off x="866879" y="3892339"/>
            <a:ext cx="4395086" cy="46984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498550" y="3072898"/>
            <a:ext cx="4395086" cy="819439"/>
          </a:xfrm>
        </p:spPr>
        <p:txBody>
          <a:bodyPr anchor="b">
            <a:noAutofit/>
          </a:bodyPr>
          <a:lstStyle>
            <a:lvl1pPr marL="0" indent="0">
              <a:buNone/>
              <a:defRPr sz="3413" b="0"/>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pl-PL"/>
              <a:t>Kliknij, aby edytować style wzorca tekstu</a:t>
            </a:r>
          </a:p>
        </p:txBody>
      </p:sp>
      <p:sp>
        <p:nvSpPr>
          <p:cNvPr id="6" name="Content Placeholder 5"/>
          <p:cNvSpPr>
            <a:spLocks noGrp="1"/>
          </p:cNvSpPr>
          <p:nvPr>
            <p:ph sz="quarter" idx="4"/>
          </p:nvPr>
        </p:nvSpPr>
        <p:spPr>
          <a:xfrm>
            <a:off x="5498550" y="3892339"/>
            <a:ext cx="4395086" cy="46984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4212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866880" y="866846"/>
            <a:ext cx="9026758" cy="1878165"/>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3055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86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879" y="2131001"/>
            <a:ext cx="3967775" cy="1817967"/>
          </a:xfrm>
        </p:spPr>
        <p:txBody>
          <a:bodyPr anchor="b">
            <a:normAutofit/>
          </a:bodyPr>
          <a:lstStyle>
            <a:lvl1pPr>
              <a:defRPr sz="2844"/>
            </a:lvl1pPr>
          </a:lstStyle>
          <a:p>
            <a:r>
              <a:rPr lang="pl-PL"/>
              <a:t>Kliknij, aby edytować styl</a:t>
            </a:r>
            <a:endParaRPr lang="en-US" dirty="0"/>
          </a:p>
        </p:txBody>
      </p:sp>
      <p:sp>
        <p:nvSpPr>
          <p:cNvPr id="3" name="Content Placeholder 2"/>
          <p:cNvSpPr>
            <a:spLocks noGrp="1"/>
          </p:cNvSpPr>
          <p:nvPr>
            <p:ph idx="1"/>
          </p:nvPr>
        </p:nvSpPr>
        <p:spPr>
          <a:xfrm>
            <a:off x="5078528" y="732219"/>
            <a:ext cx="4815109" cy="785854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66879" y="3948967"/>
            <a:ext cx="3967775" cy="3675063"/>
          </a:xfrm>
        </p:spPr>
        <p:txBody>
          <a:bodyPr>
            <a:normAutofit/>
          </a:bodyPr>
          <a:lstStyle>
            <a:lvl1pPr marL="0" indent="0">
              <a:buNone/>
              <a:defRPr sz="1991"/>
            </a:lvl1pPr>
            <a:lvl2pPr marL="487604" indent="0">
              <a:buNone/>
              <a:defRPr sz="1493"/>
            </a:lvl2pPr>
            <a:lvl3pPr marL="975208" indent="0">
              <a:buNone/>
              <a:defRPr sz="1280"/>
            </a:lvl3pPr>
            <a:lvl4pPr marL="1462811" indent="0">
              <a:buNone/>
              <a:defRPr sz="1067"/>
            </a:lvl4pPr>
            <a:lvl5pPr marL="1950415" indent="0">
              <a:buNone/>
              <a:defRPr sz="1067"/>
            </a:lvl5pPr>
            <a:lvl6pPr marL="2438019" indent="0">
              <a:buNone/>
              <a:defRPr sz="1067"/>
            </a:lvl6pPr>
            <a:lvl7pPr marL="2925623" indent="0">
              <a:buNone/>
              <a:defRPr sz="1067"/>
            </a:lvl7pPr>
            <a:lvl8pPr marL="3413227" indent="0">
              <a:buNone/>
              <a:defRPr sz="1067"/>
            </a:lvl8pPr>
            <a:lvl9pPr marL="3900830" indent="0">
              <a:buNone/>
              <a:defRPr sz="1067"/>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42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lvl1pPr>
              <a:spcBef>
                <a:spcPts val="1422"/>
              </a:spcBef>
              <a:defRPr/>
            </a:lvl1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168457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66880" y="6826409"/>
            <a:ext cx="9026758" cy="805896"/>
          </a:xfrm>
        </p:spPr>
        <p:txBody>
          <a:bodyPr anchor="b">
            <a:normAutofit/>
          </a:bodyPr>
          <a:lstStyle>
            <a:lvl1pPr algn="l">
              <a:defRPr sz="3413" b="0"/>
            </a:lvl1pPr>
          </a:lstStyle>
          <a:p>
            <a:r>
              <a:rPr lang="pl-PL"/>
              <a:t>Kliknij, aby edytować styl</a:t>
            </a:r>
            <a:endParaRPr lang="en-US" dirty="0"/>
          </a:p>
        </p:txBody>
      </p:sp>
      <p:sp>
        <p:nvSpPr>
          <p:cNvPr id="3" name="Picture Placeholder 2"/>
          <p:cNvSpPr>
            <a:spLocks noGrp="1" noChangeAspect="1"/>
          </p:cNvSpPr>
          <p:nvPr>
            <p:ph type="pic" idx="1"/>
          </p:nvPr>
        </p:nvSpPr>
        <p:spPr>
          <a:xfrm>
            <a:off x="866880" y="866845"/>
            <a:ext cx="9026758" cy="5468576"/>
          </a:xfrm>
        </p:spPr>
        <p:txBody>
          <a:bodyPr anchor="t">
            <a:normAutofit/>
          </a:bodyPr>
          <a:lstStyle>
            <a:lvl1pPr marL="0" indent="0" algn="ctr">
              <a:buNone/>
              <a:defRPr sz="2275"/>
            </a:lvl1pPr>
            <a:lvl2pPr marL="650138" indent="0">
              <a:buNone/>
              <a:defRPr sz="2275"/>
            </a:lvl2pPr>
            <a:lvl3pPr marL="1300277" indent="0">
              <a:buNone/>
              <a:defRPr sz="2275"/>
            </a:lvl3pPr>
            <a:lvl4pPr marL="1950415" indent="0">
              <a:buNone/>
              <a:defRPr sz="2275"/>
            </a:lvl4pPr>
            <a:lvl5pPr marL="2600554" indent="0">
              <a:buNone/>
              <a:defRPr sz="2275"/>
            </a:lvl5pPr>
            <a:lvl6pPr marL="3250692" indent="0">
              <a:buNone/>
              <a:defRPr sz="2275"/>
            </a:lvl6pPr>
            <a:lvl7pPr marL="3900830" indent="0">
              <a:buNone/>
              <a:defRPr sz="2275"/>
            </a:lvl7pPr>
            <a:lvl8pPr marL="4550969" indent="0">
              <a:buNone/>
              <a:defRPr sz="2275"/>
            </a:lvl8pPr>
            <a:lvl9pPr marL="5201107" indent="0">
              <a:buNone/>
              <a:defRPr sz="2275"/>
            </a:lvl9pPr>
          </a:lstStyle>
          <a:p>
            <a:r>
              <a:rPr lang="pl-PL"/>
              <a:t>Kliknij ikonę, aby dodać obraz</a:t>
            </a:r>
            <a:endParaRPr lang="en-US" dirty="0"/>
          </a:p>
        </p:txBody>
      </p:sp>
      <p:sp>
        <p:nvSpPr>
          <p:cNvPr id="4" name="Text Placeholder 3"/>
          <p:cNvSpPr>
            <a:spLocks noGrp="1"/>
          </p:cNvSpPr>
          <p:nvPr>
            <p:ph type="body" sz="half" idx="2"/>
          </p:nvPr>
        </p:nvSpPr>
        <p:spPr>
          <a:xfrm>
            <a:off x="866880" y="7632305"/>
            <a:ext cx="9026758" cy="958456"/>
          </a:xfrm>
        </p:spPr>
        <p:txBody>
          <a:bodyPr>
            <a:normAutofit/>
          </a:bodyPr>
          <a:lstStyle>
            <a:lvl1pPr marL="0" indent="0">
              <a:buNone/>
              <a:defRPr sz="1706"/>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71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66881" y="866846"/>
            <a:ext cx="9026758" cy="4839888"/>
          </a:xfrm>
        </p:spPr>
        <p:txBody>
          <a:bodyPr anchor="ctr">
            <a:normAutofit/>
          </a:bodyPr>
          <a:lstStyle>
            <a:lvl1pPr algn="l">
              <a:defRPr sz="6257" b="0" cap="none"/>
            </a:lvl1pPr>
          </a:lstStyle>
          <a:p>
            <a:r>
              <a:rPr lang="pl-PL"/>
              <a:t>Kliknij, aby edytować styl</a:t>
            </a:r>
            <a:endParaRPr lang="en-US" dirty="0"/>
          </a:p>
        </p:txBody>
      </p:sp>
      <p:sp>
        <p:nvSpPr>
          <p:cNvPr id="3" name="Text Placeholder 2"/>
          <p:cNvSpPr>
            <a:spLocks noGrp="1"/>
          </p:cNvSpPr>
          <p:nvPr>
            <p:ph type="body" idx="1"/>
          </p:nvPr>
        </p:nvSpPr>
        <p:spPr>
          <a:xfrm>
            <a:off x="866881" y="6356867"/>
            <a:ext cx="9026758" cy="2233894"/>
          </a:xfrm>
        </p:spPr>
        <p:txBody>
          <a:bodyPr anchor="ctr">
            <a:normAutofit/>
          </a:bodyPr>
          <a:lstStyle>
            <a:lvl1pPr marL="0" indent="0" algn="l">
              <a:buNone/>
              <a:defRPr sz="2560">
                <a:solidFill>
                  <a:schemeClr val="tx1">
                    <a:lumMod val="75000"/>
                    <a:lumOff val="2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194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01924" y="866846"/>
            <a:ext cx="8634938" cy="4298109"/>
          </a:xfrm>
        </p:spPr>
        <p:txBody>
          <a:bodyPr anchor="ctr">
            <a:normAutofit/>
          </a:bodyPr>
          <a:lstStyle>
            <a:lvl1pPr algn="l">
              <a:defRPr sz="6257" b="0" cap="none"/>
            </a:lvl1pPr>
          </a:lstStyle>
          <a:p>
            <a:r>
              <a:rPr lang="pl-PL"/>
              <a:t>Kliknij, aby edytować styl</a:t>
            </a:r>
            <a:endParaRPr lang="en-US" dirty="0"/>
          </a:p>
        </p:txBody>
      </p:sp>
      <p:sp>
        <p:nvSpPr>
          <p:cNvPr id="23" name="Text Placeholder 9"/>
          <p:cNvSpPr>
            <a:spLocks noGrp="1"/>
          </p:cNvSpPr>
          <p:nvPr>
            <p:ph type="body" sz="quarter" idx="13"/>
          </p:nvPr>
        </p:nvSpPr>
        <p:spPr>
          <a:xfrm>
            <a:off x="1565781" y="5164955"/>
            <a:ext cx="7707225" cy="541779"/>
          </a:xfrm>
        </p:spPr>
        <p:txBody>
          <a:bodyPr anchor="ctr">
            <a:noAutofit/>
          </a:bodyPr>
          <a:lstStyle>
            <a:lvl1pPr marL="0" indent="0">
              <a:buFontTx/>
              <a:buNone/>
              <a:defRPr sz="2275">
                <a:solidFill>
                  <a:schemeClr val="tx1">
                    <a:lumMod val="50000"/>
                    <a:lumOff val="50000"/>
                  </a:schemeClr>
                </a:solidFill>
              </a:defRPr>
            </a:lvl1pPr>
            <a:lvl2pPr marL="650138" indent="0">
              <a:buFontTx/>
              <a:buNone/>
              <a:defRPr/>
            </a:lvl2pPr>
            <a:lvl3pPr marL="1300277" indent="0">
              <a:buFontTx/>
              <a:buNone/>
              <a:defRPr/>
            </a:lvl3pPr>
            <a:lvl4pPr marL="1950415" indent="0">
              <a:buFontTx/>
              <a:buNone/>
              <a:defRPr/>
            </a:lvl4pPr>
            <a:lvl5pPr marL="2600554"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866879" y="6356867"/>
            <a:ext cx="9026760" cy="2233894"/>
          </a:xfrm>
        </p:spPr>
        <p:txBody>
          <a:bodyPr anchor="ctr">
            <a:normAutofit/>
          </a:bodyPr>
          <a:lstStyle>
            <a:lvl1pPr marL="0" indent="0" algn="l">
              <a:buNone/>
              <a:defRPr sz="2560">
                <a:solidFill>
                  <a:schemeClr val="tx1">
                    <a:lumMod val="75000"/>
                    <a:lumOff val="2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686439" y="1123910"/>
            <a:ext cx="650330" cy="831546"/>
          </a:xfrm>
          <a:prstGeom prst="rect">
            <a:avLst/>
          </a:prstGeom>
        </p:spPr>
        <p:txBody>
          <a:bodyPr vert="horz" lIns="130027" tIns="65013" rIns="130027" bIns="65013" rtlCol="0" anchor="ctr">
            <a:noAutofit/>
          </a:bodyPr>
          <a:lstStyle/>
          <a:p>
            <a:pPr lvl="0"/>
            <a:r>
              <a:rPr lang="en-US" sz="1137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5557" y="4104656"/>
            <a:ext cx="650330" cy="831546"/>
          </a:xfrm>
          <a:prstGeom prst="rect">
            <a:avLst/>
          </a:prstGeom>
        </p:spPr>
        <p:txBody>
          <a:bodyPr vert="horz" lIns="130027" tIns="65013" rIns="130027" bIns="65013" rtlCol="0" anchor="ctr">
            <a:noAutofit/>
          </a:bodyPr>
          <a:lstStyle/>
          <a:p>
            <a:pPr lvl="0"/>
            <a:r>
              <a:rPr lang="en-US" sz="1137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8104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66879" y="2747269"/>
            <a:ext cx="9026760" cy="3690720"/>
          </a:xfrm>
        </p:spPr>
        <p:txBody>
          <a:bodyPr anchor="b">
            <a:normAutofit/>
          </a:bodyPr>
          <a:lstStyle>
            <a:lvl1pPr algn="l">
              <a:defRPr sz="6257" b="0" cap="none"/>
            </a:lvl1pPr>
          </a:lstStyle>
          <a:p>
            <a:r>
              <a:rPr lang="pl-PL"/>
              <a:t>Kliknij, aby edytować styl</a:t>
            </a:r>
            <a:endParaRPr lang="en-US" dirty="0"/>
          </a:p>
        </p:txBody>
      </p:sp>
      <p:sp>
        <p:nvSpPr>
          <p:cNvPr id="3" name="Text Placeholder 2"/>
          <p:cNvSpPr>
            <a:spLocks noGrp="1"/>
          </p:cNvSpPr>
          <p:nvPr>
            <p:ph type="body" idx="1"/>
          </p:nvPr>
        </p:nvSpPr>
        <p:spPr>
          <a:xfrm>
            <a:off x="866879" y="6437989"/>
            <a:ext cx="9026760" cy="2152772"/>
          </a:xfrm>
        </p:spPr>
        <p:txBody>
          <a:bodyPr anchor="t">
            <a:normAutofit/>
          </a:bodyPr>
          <a:lstStyle>
            <a:lvl1pPr marL="0" indent="0" algn="l">
              <a:buNone/>
              <a:defRPr sz="2560">
                <a:solidFill>
                  <a:schemeClr val="tx1">
                    <a:lumMod val="75000"/>
                    <a:lumOff val="25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156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01924" y="866846"/>
            <a:ext cx="8634938" cy="4298109"/>
          </a:xfrm>
        </p:spPr>
        <p:txBody>
          <a:bodyPr anchor="ctr">
            <a:normAutofit/>
          </a:bodyPr>
          <a:lstStyle>
            <a:lvl1pPr algn="l">
              <a:defRPr sz="6257" b="0" cap="none"/>
            </a:lvl1pPr>
          </a:lstStyle>
          <a:p>
            <a:r>
              <a:rPr lang="pl-PL"/>
              <a:t>Kliknij, aby edytować styl</a:t>
            </a:r>
            <a:endParaRPr lang="en-US" dirty="0"/>
          </a:p>
        </p:txBody>
      </p:sp>
      <p:sp>
        <p:nvSpPr>
          <p:cNvPr id="23" name="Text Placeholder 9"/>
          <p:cNvSpPr>
            <a:spLocks noGrp="1"/>
          </p:cNvSpPr>
          <p:nvPr>
            <p:ph type="body" sz="quarter" idx="13"/>
          </p:nvPr>
        </p:nvSpPr>
        <p:spPr>
          <a:xfrm>
            <a:off x="866877" y="5706733"/>
            <a:ext cx="9026761" cy="731256"/>
          </a:xfrm>
        </p:spPr>
        <p:txBody>
          <a:bodyPr anchor="b">
            <a:noAutofit/>
          </a:bodyPr>
          <a:lstStyle>
            <a:lvl1pPr marL="0" indent="0">
              <a:buFontTx/>
              <a:buNone/>
              <a:defRPr sz="3413">
                <a:solidFill>
                  <a:schemeClr val="tx1">
                    <a:lumMod val="75000"/>
                    <a:lumOff val="25000"/>
                  </a:schemeClr>
                </a:solidFill>
              </a:defRPr>
            </a:lvl1pPr>
            <a:lvl2pPr marL="650138" indent="0">
              <a:buFontTx/>
              <a:buNone/>
              <a:defRPr/>
            </a:lvl2pPr>
            <a:lvl3pPr marL="1300277" indent="0">
              <a:buFontTx/>
              <a:buNone/>
              <a:defRPr/>
            </a:lvl3pPr>
            <a:lvl4pPr marL="1950415" indent="0">
              <a:buFontTx/>
              <a:buNone/>
              <a:defRPr/>
            </a:lvl4pPr>
            <a:lvl5pPr marL="2600554"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866879" y="6437989"/>
            <a:ext cx="9026760" cy="2152772"/>
          </a:xfrm>
        </p:spPr>
        <p:txBody>
          <a:bodyPr anchor="t">
            <a:normAutofit/>
          </a:bodyPr>
          <a:lstStyle>
            <a:lvl1pPr marL="0" indent="0" algn="l">
              <a:buNone/>
              <a:defRPr sz="2560">
                <a:solidFill>
                  <a:schemeClr val="tx1">
                    <a:lumMod val="50000"/>
                    <a:lumOff val="50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686439" y="1123910"/>
            <a:ext cx="650330" cy="831546"/>
          </a:xfrm>
          <a:prstGeom prst="rect">
            <a:avLst/>
          </a:prstGeom>
        </p:spPr>
        <p:txBody>
          <a:bodyPr vert="horz" lIns="130027" tIns="65013" rIns="130027" bIns="65013" rtlCol="0" anchor="ctr">
            <a:noAutofit/>
          </a:bodyPr>
          <a:lstStyle/>
          <a:p>
            <a:pPr lvl="0"/>
            <a:r>
              <a:rPr lang="en-US" sz="11376"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595557" y="4104656"/>
            <a:ext cx="650330" cy="831546"/>
          </a:xfrm>
          <a:prstGeom prst="rect">
            <a:avLst/>
          </a:prstGeom>
        </p:spPr>
        <p:txBody>
          <a:bodyPr vert="horz" lIns="130027" tIns="65013" rIns="130027" bIns="65013" rtlCol="0" anchor="ctr">
            <a:noAutofit/>
          </a:bodyPr>
          <a:lstStyle/>
          <a:p>
            <a:pPr lvl="0"/>
            <a:r>
              <a:rPr lang="en-US" sz="11376"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947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875766" y="866846"/>
            <a:ext cx="9017872" cy="4298109"/>
          </a:xfrm>
        </p:spPr>
        <p:txBody>
          <a:bodyPr anchor="ctr">
            <a:normAutofit/>
          </a:bodyPr>
          <a:lstStyle>
            <a:lvl1pPr algn="l">
              <a:defRPr sz="6257" b="0" cap="none"/>
            </a:lvl1pPr>
          </a:lstStyle>
          <a:p>
            <a:r>
              <a:rPr lang="pl-PL"/>
              <a:t>Kliknij, aby edytować styl</a:t>
            </a:r>
            <a:endParaRPr lang="en-US" dirty="0"/>
          </a:p>
        </p:txBody>
      </p:sp>
      <p:sp>
        <p:nvSpPr>
          <p:cNvPr id="23" name="Text Placeholder 9"/>
          <p:cNvSpPr>
            <a:spLocks noGrp="1"/>
          </p:cNvSpPr>
          <p:nvPr>
            <p:ph type="body" sz="quarter" idx="13"/>
          </p:nvPr>
        </p:nvSpPr>
        <p:spPr>
          <a:xfrm>
            <a:off x="866877" y="5706733"/>
            <a:ext cx="9026761" cy="731256"/>
          </a:xfrm>
        </p:spPr>
        <p:txBody>
          <a:bodyPr anchor="b">
            <a:noAutofit/>
          </a:bodyPr>
          <a:lstStyle>
            <a:lvl1pPr marL="0" indent="0">
              <a:buFontTx/>
              <a:buNone/>
              <a:defRPr sz="3413">
                <a:solidFill>
                  <a:schemeClr val="accent1"/>
                </a:solidFill>
              </a:defRPr>
            </a:lvl1pPr>
            <a:lvl2pPr marL="650138" indent="0">
              <a:buFontTx/>
              <a:buNone/>
              <a:defRPr/>
            </a:lvl2pPr>
            <a:lvl3pPr marL="1300277" indent="0">
              <a:buFontTx/>
              <a:buNone/>
              <a:defRPr/>
            </a:lvl3pPr>
            <a:lvl4pPr marL="1950415" indent="0">
              <a:buFontTx/>
              <a:buNone/>
              <a:defRPr/>
            </a:lvl4pPr>
            <a:lvl5pPr marL="2600554"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866879" y="6437989"/>
            <a:ext cx="9026760" cy="2152772"/>
          </a:xfrm>
        </p:spPr>
        <p:txBody>
          <a:bodyPr anchor="t">
            <a:normAutofit/>
          </a:bodyPr>
          <a:lstStyle>
            <a:lvl1pPr marL="0" indent="0" algn="l">
              <a:buNone/>
              <a:defRPr sz="2560">
                <a:solidFill>
                  <a:schemeClr val="tx1">
                    <a:lumMod val="50000"/>
                    <a:lumOff val="50000"/>
                  </a:schemeClr>
                </a:solidFill>
              </a:defRPr>
            </a:lvl1pPr>
            <a:lvl2pPr marL="650138" indent="0">
              <a:buNone/>
              <a:defRPr sz="2560">
                <a:solidFill>
                  <a:schemeClr val="tx1">
                    <a:tint val="75000"/>
                  </a:schemeClr>
                </a:solidFill>
              </a:defRPr>
            </a:lvl2pPr>
            <a:lvl3pPr marL="1300277" indent="0">
              <a:buNone/>
              <a:defRPr sz="2275">
                <a:solidFill>
                  <a:schemeClr val="tx1">
                    <a:tint val="75000"/>
                  </a:schemeClr>
                </a:solidFill>
              </a:defRPr>
            </a:lvl3pPr>
            <a:lvl4pPr marL="1950415" indent="0">
              <a:buNone/>
              <a:defRPr sz="1991">
                <a:solidFill>
                  <a:schemeClr val="tx1">
                    <a:tint val="75000"/>
                  </a:schemeClr>
                </a:solidFill>
              </a:defRPr>
            </a:lvl4pPr>
            <a:lvl5pPr marL="2600554" indent="0">
              <a:buNone/>
              <a:defRPr sz="1991">
                <a:solidFill>
                  <a:schemeClr val="tx1">
                    <a:tint val="75000"/>
                  </a:schemeClr>
                </a:solidFill>
              </a:defRPr>
            </a:lvl5pPr>
            <a:lvl6pPr marL="3250692" indent="0">
              <a:buNone/>
              <a:defRPr sz="1991">
                <a:solidFill>
                  <a:schemeClr val="tx1">
                    <a:tint val="75000"/>
                  </a:schemeClr>
                </a:solidFill>
              </a:defRPr>
            </a:lvl6pPr>
            <a:lvl7pPr marL="3900830" indent="0">
              <a:buNone/>
              <a:defRPr sz="1991">
                <a:solidFill>
                  <a:schemeClr val="tx1">
                    <a:tint val="75000"/>
                  </a:schemeClr>
                </a:solidFill>
              </a:defRPr>
            </a:lvl7pPr>
            <a:lvl8pPr marL="4550969" indent="0">
              <a:buNone/>
              <a:defRPr sz="1991">
                <a:solidFill>
                  <a:schemeClr val="tx1">
                    <a:tint val="75000"/>
                  </a:schemeClr>
                </a:solidFill>
              </a:defRPr>
            </a:lvl8pPr>
            <a:lvl9pPr marL="5201107" indent="0">
              <a:buNone/>
              <a:defRPr sz="1991">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1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518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0029" y="866846"/>
            <a:ext cx="1391918" cy="7467515"/>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866879" y="866846"/>
            <a:ext cx="7387580" cy="746751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196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1270000" y="1638300"/>
            <a:ext cx="10456863" cy="3294063"/>
          </a:xfrm>
        </p:spPr>
        <p:txBody>
          <a:bodyPr/>
          <a:lstStyle/>
          <a:p>
            <a:r>
              <a:rPr lang="pl-PL"/>
              <a:t>Kliknij, aby edytować styl</a:t>
            </a:r>
          </a:p>
        </p:txBody>
      </p:sp>
      <p:sp>
        <p:nvSpPr>
          <p:cNvPr id="3" name="Symbol zastępczy zawartości 2"/>
          <p:cNvSpPr>
            <a:spLocks noGrp="1"/>
          </p:cNvSpPr>
          <p:nvPr>
            <p:ph sz="quarter" idx="1"/>
          </p:nvPr>
        </p:nvSpPr>
        <p:spPr>
          <a:xfrm>
            <a:off x="1270000" y="5029200"/>
            <a:ext cx="5151438" cy="18938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1270000" y="7075488"/>
            <a:ext cx="5151438" cy="18938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half" idx="3"/>
          </p:nvPr>
        </p:nvSpPr>
        <p:spPr>
          <a:xfrm>
            <a:off x="6573838" y="5029200"/>
            <a:ext cx="5153025" cy="39401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25045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80041" y="1668813"/>
            <a:ext cx="10630127" cy="4160859"/>
          </a:xfrm>
        </p:spPr>
        <p:txBody>
          <a:bodyPr anchor="b">
            <a:noAutofit/>
          </a:bodyPr>
          <a:lstStyle>
            <a:lvl1pPr algn="ctr">
              <a:lnSpc>
                <a:spcPct val="85000"/>
              </a:lnSpc>
              <a:defRPr sz="8532" b="0" cap="all" baseline="0"/>
            </a:lvl1pPr>
          </a:lstStyle>
          <a:p>
            <a:r>
              <a:rPr lang="pl-PL"/>
              <a:t>Kliknij, aby edytować styl</a:t>
            </a:r>
            <a:endParaRPr lang="en-US" dirty="0"/>
          </a:p>
        </p:txBody>
      </p:sp>
      <p:sp>
        <p:nvSpPr>
          <p:cNvPr id="3" name="Text Placeholder 2"/>
          <p:cNvSpPr>
            <a:spLocks noGrp="1"/>
          </p:cNvSpPr>
          <p:nvPr>
            <p:ph type="body" idx="1"/>
          </p:nvPr>
        </p:nvSpPr>
        <p:spPr>
          <a:xfrm>
            <a:off x="1823701" y="5907689"/>
            <a:ext cx="9352561" cy="1939320"/>
          </a:xfrm>
        </p:spPr>
        <p:txBody>
          <a:bodyPr anchor="t">
            <a:normAutofit/>
          </a:bodyPr>
          <a:lstStyle>
            <a:lvl1pPr marL="0" indent="0" algn="ctr">
              <a:buNone/>
              <a:defRPr sz="2560">
                <a:solidFill>
                  <a:schemeClr val="accent1"/>
                </a:solidFill>
              </a:defRPr>
            </a:lvl1pPr>
            <a:lvl2pPr marL="487604" indent="0">
              <a:buNone/>
              <a:defRPr sz="1920">
                <a:solidFill>
                  <a:schemeClr val="tx1">
                    <a:tint val="75000"/>
                  </a:schemeClr>
                </a:solidFill>
              </a:defRPr>
            </a:lvl2pPr>
            <a:lvl3pPr marL="975208" indent="0">
              <a:buNone/>
              <a:defRPr sz="1706">
                <a:solidFill>
                  <a:schemeClr val="tx1">
                    <a:tint val="75000"/>
                  </a:schemeClr>
                </a:solidFill>
              </a:defRPr>
            </a:lvl3pPr>
            <a:lvl4pPr marL="1462811" indent="0">
              <a:buNone/>
              <a:defRPr sz="1493">
                <a:solidFill>
                  <a:schemeClr val="tx1">
                    <a:tint val="75000"/>
                  </a:schemeClr>
                </a:solidFill>
              </a:defRPr>
            </a:lvl4pPr>
            <a:lvl5pPr marL="1950415" indent="0">
              <a:buNone/>
              <a:defRPr sz="1493">
                <a:solidFill>
                  <a:schemeClr val="tx1">
                    <a:tint val="75000"/>
                  </a:schemeClr>
                </a:solidFill>
              </a:defRPr>
            </a:lvl5pPr>
            <a:lvl6pPr marL="2438019" indent="0">
              <a:buNone/>
              <a:defRPr sz="1493">
                <a:solidFill>
                  <a:schemeClr val="tx1">
                    <a:tint val="75000"/>
                  </a:schemeClr>
                </a:solidFill>
              </a:defRPr>
            </a:lvl6pPr>
            <a:lvl7pPr marL="2925623" indent="0">
              <a:buNone/>
              <a:defRPr sz="1493">
                <a:solidFill>
                  <a:schemeClr val="tx1">
                    <a:tint val="75000"/>
                  </a:schemeClr>
                </a:solidFill>
              </a:defRPr>
            </a:lvl7pPr>
            <a:lvl8pPr marL="3413227" indent="0">
              <a:buNone/>
              <a:defRPr sz="1493">
                <a:solidFill>
                  <a:schemeClr val="tx1">
                    <a:tint val="75000"/>
                  </a:schemeClr>
                </a:solidFill>
              </a:defRPr>
            </a:lvl8pPr>
            <a:lvl9pPr marL="3900830" indent="0">
              <a:buNone/>
              <a:defRPr sz="1493">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2113023" y="5716983"/>
            <a:ext cx="87771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0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19051" y="2925602"/>
            <a:ext cx="5071253" cy="5721181"/>
          </a:xfrm>
        </p:spPr>
        <p:txBody>
          <a:bodyPr/>
          <a:lstStyle>
            <a:lvl1pPr>
              <a:defRPr sz="2346"/>
            </a:lvl1pPr>
            <a:lvl2pPr>
              <a:defRPr sz="2133"/>
            </a:lvl2pPr>
            <a:lvl3pPr>
              <a:defRPr sz="1920"/>
            </a:lvl3pPr>
            <a:lvl4pPr>
              <a:defRPr sz="1706"/>
            </a:lvl4pPr>
            <a:lvl5pPr>
              <a:defRPr sz="1706"/>
            </a:lvl5pPr>
            <a:lvl6pPr>
              <a:defRPr sz="1706"/>
            </a:lvl6pPr>
            <a:lvl7pPr>
              <a:defRPr sz="1706"/>
            </a:lvl7pPr>
            <a:lvl8pPr>
              <a:defRPr sz="1706"/>
            </a:lvl8pPr>
            <a:lvl9pPr>
              <a:defRPr sz="1706"/>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84637" y="2925604"/>
            <a:ext cx="5071253" cy="5721181"/>
          </a:xfrm>
        </p:spPr>
        <p:txBody>
          <a:bodyPr/>
          <a:lstStyle>
            <a:lvl1pPr>
              <a:defRPr sz="2346"/>
            </a:lvl1pPr>
            <a:lvl2pPr>
              <a:defRPr sz="2133"/>
            </a:lvl2pPr>
            <a:lvl3pPr>
              <a:defRPr sz="1920"/>
            </a:lvl3pPr>
            <a:lvl4pPr>
              <a:defRPr sz="1706"/>
            </a:lvl4pPr>
            <a:lvl5pPr>
              <a:defRPr sz="1706"/>
            </a:lvl5pPr>
            <a:lvl6pPr>
              <a:defRPr sz="1706"/>
            </a:lvl6pPr>
            <a:lvl7pPr>
              <a:defRPr sz="1706"/>
            </a:lvl7pPr>
            <a:lvl8pPr>
              <a:defRPr sz="1706"/>
            </a:lvl8pPr>
            <a:lvl9pPr>
              <a:defRPr sz="1706"/>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055169"/>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219051" y="2846130"/>
            <a:ext cx="5071253" cy="1105228"/>
          </a:xfrm>
        </p:spPr>
        <p:txBody>
          <a:bodyPr anchor="ctr"/>
          <a:lstStyle>
            <a:lvl1pPr marL="0" indent="0">
              <a:spcBef>
                <a:spcPts val="0"/>
              </a:spcBef>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pl-PL"/>
              <a:t>Edytuj style wzorca tekstu</a:t>
            </a:r>
          </a:p>
        </p:txBody>
      </p:sp>
      <p:sp>
        <p:nvSpPr>
          <p:cNvPr id="4" name="Content Placeholder 3"/>
          <p:cNvSpPr>
            <a:spLocks noGrp="1"/>
          </p:cNvSpPr>
          <p:nvPr>
            <p:ph sz="half" idx="2"/>
          </p:nvPr>
        </p:nvSpPr>
        <p:spPr>
          <a:xfrm>
            <a:off x="1219051" y="3869924"/>
            <a:ext cx="5071253" cy="4810993"/>
          </a:xfrm>
        </p:spPr>
        <p:txBody>
          <a:bodyPr/>
          <a:lstStyle>
            <a:lvl1pPr>
              <a:defRPr sz="2346"/>
            </a:lvl1pPr>
            <a:lvl2pPr>
              <a:defRPr sz="2133"/>
            </a:lvl2pPr>
            <a:lvl3pPr>
              <a:defRPr sz="1920"/>
            </a:lvl3pPr>
            <a:lvl4pPr>
              <a:defRPr sz="1706"/>
            </a:lvl4pPr>
            <a:lvl5pPr>
              <a:defRPr sz="1706"/>
            </a:lvl5pPr>
            <a:lvl6pPr>
              <a:defRPr sz="1706"/>
            </a:lvl6pPr>
            <a:lvl7pPr>
              <a:defRPr sz="1706"/>
            </a:lvl7pPr>
            <a:lvl8pPr>
              <a:defRPr sz="1706"/>
            </a:lvl8pPr>
            <a:lvl9pPr>
              <a:defRPr sz="1706"/>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86302" y="2842605"/>
            <a:ext cx="5071253" cy="1105228"/>
          </a:xfrm>
        </p:spPr>
        <p:txBody>
          <a:bodyPr anchor="ctr"/>
          <a:lstStyle>
            <a:lvl1pPr marL="0" indent="0">
              <a:spcBef>
                <a:spcPts val="0"/>
              </a:spcBef>
              <a:buNone/>
              <a:defRPr sz="2560" b="1"/>
            </a:lvl1pPr>
            <a:lvl2pPr marL="487604" indent="0">
              <a:buNone/>
              <a:defRPr sz="2133" b="1"/>
            </a:lvl2pPr>
            <a:lvl3pPr marL="975208" indent="0">
              <a:buNone/>
              <a:defRPr sz="1920" b="1"/>
            </a:lvl3pPr>
            <a:lvl4pPr marL="1462811" indent="0">
              <a:buNone/>
              <a:defRPr sz="1706" b="1"/>
            </a:lvl4pPr>
            <a:lvl5pPr marL="1950415" indent="0">
              <a:buNone/>
              <a:defRPr sz="1706" b="1"/>
            </a:lvl5pPr>
            <a:lvl6pPr marL="2438019" indent="0">
              <a:buNone/>
              <a:defRPr sz="1706" b="1"/>
            </a:lvl6pPr>
            <a:lvl7pPr marL="2925623" indent="0">
              <a:buNone/>
              <a:defRPr sz="1706" b="1"/>
            </a:lvl7pPr>
            <a:lvl8pPr marL="3413227" indent="0">
              <a:buNone/>
              <a:defRPr sz="1706" b="1"/>
            </a:lvl8pPr>
            <a:lvl9pPr marL="3900830" indent="0">
              <a:buNone/>
              <a:defRPr sz="1706" b="1"/>
            </a:lvl9pPr>
          </a:lstStyle>
          <a:p>
            <a:pPr lvl="0"/>
            <a:r>
              <a:rPr lang="pl-PL"/>
              <a:t>Edytuj style wzorca tekstu</a:t>
            </a:r>
          </a:p>
        </p:txBody>
      </p:sp>
      <p:sp>
        <p:nvSpPr>
          <p:cNvPr id="6" name="Content Placeholder 5"/>
          <p:cNvSpPr>
            <a:spLocks noGrp="1"/>
          </p:cNvSpPr>
          <p:nvPr>
            <p:ph sz="quarter" idx="4"/>
          </p:nvPr>
        </p:nvSpPr>
        <p:spPr>
          <a:xfrm>
            <a:off x="6686302" y="3866851"/>
            <a:ext cx="5071253" cy="4810993"/>
          </a:xfrm>
        </p:spPr>
        <p:txBody>
          <a:bodyPr/>
          <a:lstStyle>
            <a:lvl1pPr>
              <a:defRPr sz="2346"/>
            </a:lvl1pPr>
            <a:lvl2pPr>
              <a:defRPr sz="2133"/>
            </a:lvl2pPr>
            <a:lvl3pPr>
              <a:defRPr sz="1920"/>
            </a:lvl3pPr>
            <a:lvl4pPr>
              <a:defRPr sz="1706"/>
            </a:lvl4pPr>
            <a:lvl5pPr>
              <a:defRPr sz="1706"/>
            </a:lvl5pPr>
            <a:lvl6pPr>
              <a:defRPr sz="1706"/>
            </a:lvl6pPr>
            <a:lvl7pPr>
              <a:defRPr sz="1706"/>
            </a:lvl7pPr>
            <a:lvl8pPr>
              <a:defRPr sz="1706"/>
            </a:lvl8pPr>
            <a:lvl9pPr>
              <a:defRPr sz="1706"/>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162449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75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19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19051" y="1560322"/>
            <a:ext cx="4030996" cy="2470510"/>
          </a:xfrm>
        </p:spPr>
        <p:txBody>
          <a:bodyPr anchor="b">
            <a:noAutofit/>
          </a:bodyPr>
          <a:lstStyle>
            <a:lvl1pPr>
              <a:lnSpc>
                <a:spcPct val="90000"/>
              </a:lnSpc>
              <a:defRPr sz="4266" b="0"/>
            </a:lvl1pPr>
          </a:lstStyle>
          <a:p>
            <a:r>
              <a:rPr lang="pl-PL"/>
              <a:t>Kliknij, aby edytować styl</a:t>
            </a:r>
            <a:endParaRPr lang="en-US" dirty="0"/>
          </a:p>
        </p:txBody>
      </p:sp>
      <p:sp>
        <p:nvSpPr>
          <p:cNvPr id="3" name="Content Placeholder 2"/>
          <p:cNvSpPr>
            <a:spLocks noGrp="1"/>
          </p:cNvSpPr>
          <p:nvPr>
            <p:ph idx="1"/>
          </p:nvPr>
        </p:nvSpPr>
        <p:spPr>
          <a:xfrm>
            <a:off x="5872086" y="1560322"/>
            <a:ext cx="5900987" cy="6631369"/>
          </a:xfrm>
        </p:spPr>
        <p:txBody>
          <a:bodyPr/>
          <a:lstStyle>
            <a:lvl1pPr>
              <a:defRPr sz="3413"/>
            </a:lvl1pPr>
            <a:lvl2pPr>
              <a:defRPr sz="2986"/>
            </a:lvl2pPr>
            <a:lvl3pPr>
              <a:defRPr sz="2560"/>
            </a:lvl3pPr>
            <a:lvl4pPr>
              <a:defRPr sz="2133"/>
            </a:lvl4pPr>
            <a:lvl5pPr>
              <a:defRPr sz="2133"/>
            </a:lvl5pPr>
            <a:lvl6pPr>
              <a:defRPr sz="2133"/>
            </a:lvl6pPr>
            <a:lvl7pPr>
              <a:defRPr sz="2133"/>
            </a:lvl7pPr>
            <a:lvl8pPr>
              <a:defRPr sz="2133"/>
            </a:lvl8pPr>
            <a:lvl9pPr>
              <a:defRPr sz="2133"/>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19051" y="4030832"/>
            <a:ext cx="4030996" cy="4160859"/>
          </a:xfrm>
        </p:spPr>
        <p:txBody>
          <a:bodyPr>
            <a:normAutofit/>
          </a:bodyPr>
          <a:lstStyle>
            <a:lvl1pPr marL="0" indent="0">
              <a:lnSpc>
                <a:spcPct val="100000"/>
              </a:lnSpc>
              <a:spcBef>
                <a:spcPts val="1138"/>
              </a:spcBef>
              <a:buNone/>
              <a:defRPr sz="1813"/>
            </a:lvl1pPr>
            <a:lvl2pPr marL="487604" indent="0">
              <a:buNone/>
              <a:defRPr sz="1280"/>
            </a:lvl2pPr>
            <a:lvl3pPr marL="975208" indent="0">
              <a:buNone/>
              <a:defRPr sz="1067"/>
            </a:lvl3pPr>
            <a:lvl4pPr marL="1462811" indent="0">
              <a:buNone/>
              <a:defRPr sz="960"/>
            </a:lvl4pPr>
            <a:lvl5pPr marL="1950415" indent="0">
              <a:buNone/>
              <a:defRPr sz="960"/>
            </a:lvl5pPr>
            <a:lvl6pPr marL="2438019" indent="0">
              <a:buNone/>
              <a:defRPr sz="960"/>
            </a:lvl6pPr>
            <a:lvl7pPr marL="2925623" indent="0">
              <a:buNone/>
              <a:defRPr sz="960"/>
            </a:lvl7pPr>
            <a:lvl8pPr marL="3413227" indent="0">
              <a:buNone/>
              <a:defRPr sz="960"/>
            </a:lvl8pPr>
            <a:lvl9pPr marL="3900830" indent="0">
              <a:buNone/>
              <a:defRPr sz="960"/>
            </a:lvl9pPr>
          </a:lstStyle>
          <a:p>
            <a:pPr lvl="0"/>
            <a:r>
              <a:rPr lang="pl-PL"/>
              <a:t>Edytuj style wzorca tekstu</a:t>
            </a:r>
          </a:p>
        </p:txBody>
      </p:sp>
      <p:sp>
        <p:nvSpPr>
          <p:cNvPr id="5" name="Date Placeholder 4"/>
          <p:cNvSpPr>
            <a:spLocks noGrp="1"/>
          </p:cNvSpPr>
          <p:nvPr>
            <p:ph type="dt" sz="half" idx="10"/>
          </p:nvPr>
        </p:nvSpPr>
        <p:spPr/>
        <p:txBody>
          <a:bodyPr/>
          <a:lstStyle/>
          <a:p>
            <a:fld id="{70DDF080-5E8C-48AD-84E5-6C08B304C14E}" type="datetimeFigureOut">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14185695"/>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19051" y="1560322"/>
            <a:ext cx="4030996" cy="2470510"/>
          </a:xfrm>
        </p:spPr>
        <p:txBody>
          <a:bodyPr anchor="b">
            <a:noAutofit/>
          </a:bodyPr>
          <a:lstStyle>
            <a:lvl1pPr>
              <a:lnSpc>
                <a:spcPct val="90000"/>
              </a:lnSpc>
              <a:defRPr sz="4266" b="0"/>
            </a:lvl1pPr>
          </a:lstStyle>
          <a:p>
            <a:r>
              <a:rPr lang="pl-PL"/>
              <a:t>Kliknij, aby edytować styl</a:t>
            </a:r>
            <a:endParaRPr lang="en-US" dirty="0"/>
          </a:p>
        </p:txBody>
      </p:sp>
      <p:sp>
        <p:nvSpPr>
          <p:cNvPr id="3" name="Picture Placeholder 2"/>
          <p:cNvSpPr>
            <a:spLocks noGrp="1" noChangeAspect="1"/>
          </p:cNvSpPr>
          <p:nvPr>
            <p:ph type="pic" idx="1"/>
          </p:nvPr>
        </p:nvSpPr>
        <p:spPr>
          <a:xfrm>
            <a:off x="5715366" y="1521313"/>
            <a:ext cx="6054661" cy="6605365"/>
          </a:xfrm>
        </p:spPr>
        <p:txBody>
          <a:bodyPr lIns="274320" tIns="182880" anchor="t">
            <a:normAutofit/>
          </a:bodyPr>
          <a:lstStyle>
            <a:lvl1pPr marL="0" indent="0">
              <a:buNone/>
              <a:defRPr sz="2986"/>
            </a:lvl1pPr>
            <a:lvl2pPr marL="487604" indent="0">
              <a:buNone/>
              <a:defRPr sz="2986"/>
            </a:lvl2pPr>
            <a:lvl3pPr marL="975208" indent="0">
              <a:buNone/>
              <a:defRPr sz="2560"/>
            </a:lvl3pPr>
            <a:lvl4pPr marL="1462811" indent="0">
              <a:buNone/>
              <a:defRPr sz="2133"/>
            </a:lvl4pPr>
            <a:lvl5pPr marL="1950415" indent="0">
              <a:buNone/>
              <a:defRPr sz="2133"/>
            </a:lvl5pPr>
            <a:lvl6pPr marL="2438019" indent="0">
              <a:buNone/>
              <a:defRPr sz="2133"/>
            </a:lvl6pPr>
            <a:lvl7pPr marL="2925623" indent="0">
              <a:buNone/>
              <a:defRPr sz="2133"/>
            </a:lvl7pPr>
            <a:lvl8pPr marL="3413227" indent="0">
              <a:buNone/>
              <a:defRPr sz="2133"/>
            </a:lvl8pPr>
            <a:lvl9pPr marL="3900830" indent="0">
              <a:buNone/>
              <a:defRPr sz="2133"/>
            </a:lvl9pPr>
          </a:lstStyle>
          <a:p>
            <a:r>
              <a:rPr lang="pl-PL"/>
              <a:t>Kliknij ikonę, aby dodać obraz</a:t>
            </a:r>
            <a:endParaRPr lang="en-US" dirty="0"/>
          </a:p>
        </p:txBody>
      </p:sp>
      <p:sp>
        <p:nvSpPr>
          <p:cNvPr id="4" name="Text Placeholder 3"/>
          <p:cNvSpPr>
            <a:spLocks noGrp="1"/>
          </p:cNvSpPr>
          <p:nvPr>
            <p:ph type="body" sz="half" idx="2"/>
          </p:nvPr>
        </p:nvSpPr>
        <p:spPr>
          <a:xfrm>
            <a:off x="1219051" y="4030832"/>
            <a:ext cx="4030996" cy="4095845"/>
          </a:xfrm>
        </p:spPr>
        <p:txBody>
          <a:bodyPr>
            <a:normAutofit/>
          </a:bodyPr>
          <a:lstStyle>
            <a:lvl1pPr marL="0" indent="0">
              <a:lnSpc>
                <a:spcPct val="100000"/>
              </a:lnSpc>
              <a:spcBef>
                <a:spcPts val="1138"/>
              </a:spcBef>
              <a:buNone/>
              <a:defRPr sz="1813"/>
            </a:lvl1pPr>
            <a:lvl2pPr marL="487604" indent="0">
              <a:buNone/>
              <a:defRPr sz="1280"/>
            </a:lvl2pPr>
            <a:lvl3pPr marL="975208" indent="0">
              <a:buNone/>
              <a:defRPr sz="1067"/>
            </a:lvl3pPr>
            <a:lvl4pPr marL="1462811" indent="0">
              <a:buNone/>
              <a:defRPr sz="960"/>
            </a:lvl4pPr>
            <a:lvl5pPr marL="1950415" indent="0">
              <a:buNone/>
              <a:defRPr sz="960"/>
            </a:lvl5pPr>
            <a:lvl6pPr marL="2438019" indent="0">
              <a:buNone/>
              <a:defRPr sz="960"/>
            </a:lvl6pPr>
            <a:lvl7pPr marL="2925623" indent="0">
              <a:buNone/>
              <a:defRPr sz="960"/>
            </a:lvl7pPr>
            <a:lvl8pPr marL="3413227" indent="0">
              <a:buNone/>
              <a:defRPr sz="960"/>
            </a:lvl8pPr>
            <a:lvl9pPr marL="3900830" indent="0">
              <a:buNone/>
              <a:defRPr sz="96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79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60065" y="260054"/>
            <a:ext cx="12483084" cy="923190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19051" y="866846"/>
            <a:ext cx="10532603" cy="192873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19053" y="2925604"/>
            <a:ext cx="10529777" cy="5742852"/>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19047" y="8850229"/>
            <a:ext cx="2484043" cy="519204"/>
          </a:xfrm>
          <a:prstGeom prst="rect">
            <a:avLst/>
          </a:prstGeom>
        </p:spPr>
        <p:txBody>
          <a:bodyPr vert="horz" lIns="91440" tIns="45720" rIns="91440" bIns="45720" rtlCol="0" anchor="ctr"/>
          <a:lstStyle>
            <a:lvl1pPr algn="l">
              <a:defRPr sz="1422">
                <a:solidFill>
                  <a:schemeClr val="accent1"/>
                </a:solidFill>
              </a:defRPr>
            </a:lvl1pPr>
          </a:lstStyle>
          <a:p>
            <a:fld id="{B61BEF0D-F0BB-DE4B-95CE-6DB70DBA9567}" type="datetimeFigureOut">
              <a:rPr lang="en-US" smtClean="0"/>
              <a:pPr/>
              <a:t>5/9/2019</a:t>
            </a:fld>
            <a:endParaRPr lang="en-US" dirty="0"/>
          </a:p>
        </p:txBody>
      </p:sp>
      <p:sp>
        <p:nvSpPr>
          <p:cNvPr id="5" name="Footer Placeholder 4"/>
          <p:cNvSpPr>
            <a:spLocks noGrp="1"/>
          </p:cNvSpPr>
          <p:nvPr>
            <p:ph type="ftr" sz="quarter" idx="3"/>
          </p:nvPr>
        </p:nvSpPr>
        <p:spPr>
          <a:xfrm>
            <a:off x="4211911" y="8850229"/>
            <a:ext cx="5031679" cy="519204"/>
          </a:xfrm>
          <a:prstGeom prst="rect">
            <a:avLst/>
          </a:prstGeom>
        </p:spPr>
        <p:txBody>
          <a:bodyPr vert="horz" lIns="91440" tIns="45720" rIns="91440" bIns="45720" rtlCol="0" anchor="ctr"/>
          <a:lstStyle>
            <a:lvl1pPr algn="ctr">
              <a:defRPr sz="1422">
                <a:solidFill>
                  <a:schemeClr val="accent1"/>
                </a:solidFill>
              </a:defRPr>
            </a:lvl1pPr>
          </a:lstStyle>
          <a:p>
            <a:endParaRPr lang="en-US" dirty="0"/>
          </a:p>
        </p:txBody>
      </p:sp>
      <p:sp>
        <p:nvSpPr>
          <p:cNvPr id="6" name="Slide Number Placeholder 5"/>
          <p:cNvSpPr>
            <a:spLocks noGrp="1"/>
          </p:cNvSpPr>
          <p:nvPr>
            <p:ph type="sldNum" sz="quarter" idx="4"/>
          </p:nvPr>
        </p:nvSpPr>
        <p:spPr>
          <a:xfrm>
            <a:off x="9950286" y="8850229"/>
            <a:ext cx="1819743" cy="519204"/>
          </a:xfrm>
          <a:prstGeom prst="rect">
            <a:avLst/>
          </a:prstGeom>
        </p:spPr>
        <p:txBody>
          <a:bodyPr vert="horz" lIns="91440" tIns="45720" rIns="91440" bIns="45720" rtlCol="0" anchor="ctr"/>
          <a:lstStyle>
            <a:lvl1pPr algn="r">
              <a:defRPr sz="1422">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04608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l" defTabSz="975208" rtl="0" eaLnBrk="1" latinLnBrk="0" hangingPunct="1">
        <a:lnSpc>
          <a:spcPct val="90000"/>
        </a:lnSpc>
        <a:spcBef>
          <a:spcPct val="0"/>
        </a:spcBef>
        <a:buNone/>
        <a:defRPr sz="5688" kern="1200">
          <a:solidFill>
            <a:schemeClr val="accent1"/>
          </a:solidFill>
          <a:latin typeface="+mj-lt"/>
          <a:ea typeface="+mj-ea"/>
          <a:cs typeface="+mj-cs"/>
        </a:defRPr>
      </a:lvl1pPr>
    </p:titleStyle>
    <p:bodyStyle>
      <a:lvl1pPr marL="243802" indent="-195042" algn="l" defTabSz="975208" rtl="0" eaLnBrk="1" latinLnBrk="0" hangingPunct="1">
        <a:lnSpc>
          <a:spcPct val="90000"/>
        </a:lnSpc>
        <a:spcBef>
          <a:spcPts val="1422"/>
        </a:spcBef>
        <a:buClr>
          <a:schemeClr val="accent1"/>
        </a:buClr>
        <a:buSzPct val="80000"/>
        <a:buFont typeface="Corbel" pitchFamily="34" charset="0"/>
        <a:buChar char="•"/>
        <a:defRPr sz="2844" kern="1200">
          <a:solidFill>
            <a:schemeClr val="accent1"/>
          </a:solidFill>
          <a:latin typeface="+mn-lt"/>
          <a:ea typeface="+mn-ea"/>
          <a:cs typeface="+mn-cs"/>
        </a:defRPr>
      </a:lvl1pPr>
      <a:lvl2pPr marL="487604" indent="-195042" algn="l" defTabSz="975208" rtl="0" eaLnBrk="1" latinLnBrk="0" hangingPunct="1">
        <a:lnSpc>
          <a:spcPct val="90000"/>
        </a:lnSpc>
        <a:spcBef>
          <a:spcPts val="213"/>
        </a:spcBef>
        <a:spcAft>
          <a:spcPts val="427"/>
        </a:spcAft>
        <a:buClr>
          <a:schemeClr val="accent1"/>
        </a:buClr>
        <a:buSzPct val="80000"/>
        <a:buFont typeface="Corbel" pitchFamily="34" charset="0"/>
        <a:buChar char="•"/>
        <a:defRPr sz="2560" kern="1200">
          <a:solidFill>
            <a:schemeClr val="accent1"/>
          </a:solidFill>
          <a:latin typeface="+mn-lt"/>
          <a:ea typeface="+mn-ea"/>
          <a:cs typeface="+mn-cs"/>
        </a:defRPr>
      </a:lvl2pPr>
      <a:lvl3pPr marL="780166" indent="-195042" algn="l" defTabSz="975208" rtl="0" eaLnBrk="1" latinLnBrk="0" hangingPunct="1">
        <a:lnSpc>
          <a:spcPct val="90000"/>
        </a:lnSpc>
        <a:spcBef>
          <a:spcPts val="213"/>
        </a:spcBef>
        <a:spcAft>
          <a:spcPts val="427"/>
        </a:spcAft>
        <a:buClr>
          <a:schemeClr val="accent1"/>
        </a:buClr>
        <a:buSzPct val="80000"/>
        <a:buFont typeface="Corbel" pitchFamily="34" charset="0"/>
        <a:buChar char="•"/>
        <a:defRPr sz="2275" kern="1200">
          <a:solidFill>
            <a:schemeClr val="accent1"/>
          </a:solidFill>
          <a:latin typeface="+mn-lt"/>
          <a:ea typeface="+mn-ea"/>
          <a:cs typeface="+mn-cs"/>
        </a:defRPr>
      </a:lvl3pPr>
      <a:lvl4pPr marL="1072728" indent="-19504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4pPr>
      <a:lvl5pPr marL="1308411" indent="-19504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5pPr>
      <a:lvl6pPr marL="1564200" indent="-24380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6pPr>
      <a:lvl7pPr marL="1848600" indent="-24380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7pPr>
      <a:lvl8pPr marL="2133000" indent="-24380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8pPr>
      <a:lvl9pPr marL="2417400" indent="-243802" algn="l" defTabSz="975208" rtl="0" eaLnBrk="1" latinLnBrk="0" hangingPunct="1">
        <a:lnSpc>
          <a:spcPct val="90000"/>
        </a:lnSpc>
        <a:spcBef>
          <a:spcPts val="213"/>
        </a:spcBef>
        <a:spcAft>
          <a:spcPts val="427"/>
        </a:spcAft>
        <a:buClr>
          <a:schemeClr val="accent1"/>
        </a:buClr>
        <a:buSzPct val="80000"/>
        <a:buFont typeface="Corbel" pitchFamily="34" charset="0"/>
        <a:buChar char="•"/>
        <a:defRPr sz="1991" kern="1200">
          <a:solidFill>
            <a:schemeClr val="accent1"/>
          </a:solidFill>
          <a:latin typeface="+mn-lt"/>
          <a:ea typeface="+mn-ea"/>
          <a:cs typeface="+mn-cs"/>
        </a:defRPr>
      </a:lvl9pPr>
    </p:bodyStyle>
    <p:otherStyle>
      <a:defPPr>
        <a:defRPr lang="en-US"/>
      </a:defPPr>
      <a:lvl1pPr marL="0" algn="l" defTabSz="975208" rtl="0" eaLnBrk="1" latinLnBrk="0" hangingPunct="1">
        <a:defRPr sz="192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2040" y="-12041"/>
            <a:ext cx="13042059" cy="9776094"/>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880" y="866846"/>
            <a:ext cx="9026757" cy="187816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866880" y="3072340"/>
            <a:ext cx="9026758" cy="551842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86540" y="8590764"/>
            <a:ext cx="972869" cy="519204"/>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smtClean="0"/>
              <a:pPr/>
              <a:t>5/9/2019</a:t>
            </a:fld>
            <a:endParaRPr lang="en-US" dirty="0"/>
          </a:p>
        </p:txBody>
      </p:sp>
      <p:sp>
        <p:nvSpPr>
          <p:cNvPr id="5" name="Footer Placeholder 4"/>
          <p:cNvSpPr>
            <a:spLocks noGrp="1"/>
          </p:cNvSpPr>
          <p:nvPr>
            <p:ph type="ftr" sz="quarter" idx="3"/>
          </p:nvPr>
        </p:nvSpPr>
        <p:spPr>
          <a:xfrm>
            <a:off x="866880" y="8590764"/>
            <a:ext cx="6574093" cy="519204"/>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4643" y="8590764"/>
            <a:ext cx="728996" cy="519204"/>
          </a:xfrm>
          <a:prstGeom prst="rect">
            <a:avLst/>
          </a:prstGeom>
        </p:spPr>
        <p:txBody>
          <a:bodyPr vert="horz" lIns="91440" tIns="45720" rIns="91440" bIns="45720" rtlCol="0" anchor="ctr"/>
          <a:lstStyle>
            <a:lvl1pPr algn="r">
              <a:defRPr sz="128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88991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Lst>
  <p:txStyles>
    <p:titleStyle>
      <a:lvl1pPr algn="l" defTabSz="650138" rtl="0" eaLnBrk="1" latinLnBrk="0" hangingPunct="1">
        <a:spcBef>
          <a:spcPct val="0"/>
        </a:spcBef>
        <a:buNone/>
        <a:defRPr sz="511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04" indent="-487604" algn="l" defTabSz="650138"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475" indent="-406337" algn="l" defTabSz="650138" rtl="0" eaLnBrk="1" latinLnBrk="0" hangingPunct="1">
        <a:spcBef>
          <a:spcPts val="1422"/>
        </a:spcBef>
        <a:spcAft>
          <a:spcPts val="0"/>
        </a:spcAft>
        <a:buClr>
          <a:schemeClr val="accent1"/>
        </a:buClr>
        <a:buSzPct val="80000"/>
        <a:buFont typeface="Wingdings 3" charset="2"/>
        <a:buChar char=""/>
        <a:defRPr sz="2275" kern="1200">
          <a:solidFill>
            <a:schemeClr val="tx1">
              <a:lumMod val="75000"/>
              <a:lumOff val="25000"/>
            </a:schemeClr>
          </a:solidFill>
          <a:latin typeface="+mn-lt"/>
          <a:ea typeface="+mn-ea"/>
          <a:cs typeface="+mn-cs"/>
        </a:defRPr>
      </a:lvl2pPr>
      <a:lvl3pPr marL="1625346" indent="-325069" algn="l" defTabSz="650138"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484"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4pPr>
      <a:lvl5pPr marL="2925623"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5pPr>
      <a:lvl6pPr marL="3575761"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6pPr>
      <a:lvl7pPr marL="4225900"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7pPr>
      <a:lvl8pPr marL="4876038"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8pPr>
      <a:lvl9pPr marL="5526176" indent="-325069" algn="l" defTabSz="650138" rtl="0" eaLnBrk="1" latinLnBrk="0" hangingPunct="1">
        <a:spcBef>
          <a:spcPts val="1422"/>
        </a:spcBef>
        <a:spcAft>
          <a:spcPts val="0"/>
        </a:spcAft>
        <a:buClr>
          <a:schemeClr val="accent1"/>
        </a:buClr>
        <a:buSzPct val="80000"/>
        <a:buFont typeface="Wingdings 3" charset="2"/>
        <a:buChar char=""/>
        <a:defRPr sz="1706" kern="1200">
          <a:solidFill>
            <a:schemeClr val="tx1">
              <a:lumMod val="75000"/>
              <a:lumOff val="25000"/>
            </a:schemeClr>
          </a:solidFill>
          <a:latin typeface="+mn-lt"/>
          <a:ea typeface="+mn-ea"/>
          <a:cs typeface="+mn-cs"/>
        </a:defRPr>
      </a:lvl9pPr>
    </p:bodyStyle>
    <p:otherStyle>
      <a:defPPr>
        <a:defRPr lang="en-US"/>
      </a:defPPr>
      <a:lvl1pPr marL="0" algn="l" defTabSz="650138" rtl="0" eaLnBrk="1" latinLnBrk="0" hangingPunct="1">
        <a:defRPr sz="2560" kern="1200">
          <a:solidFill>
            <a:schemeClr val="tx1"/>
          </a:solidFill>
          <a:latin typeface="+mn-lt"/>
          <a:ea typeface="+mn-ea"/>
          <a:cs typeface="+mn-cs"/>
        </a:defRPr>
      </a:lvl1pPr>
      <a:lvl2pPr marL="650138" algn="l" defTabSz="650138" rtl="0" eaLnBrk="1" latinLnBrk="0" hangingPunct="1">
        <a:defRPr sz="2560" kern="1200">
          <a:solidFill>
            <a:schemeClr val="tx1"/>
          </a:solidFill>
          <a:latin typeface="+mn-lt"/>
          <a:ea typeface="+mn-ea"/>
          <a:cs typeface="+mn-cs"/>
        </a:defRPr>
      </a:lvl2pPr>
      <a:lvl3pPr marL="1300277" algn="l" defTabSz="650138" rtl="0" eaLnBrk="1" latinLnBrk="0" hangingPunct="1">
        <a:defRPr sz="2560" kern="1200">
          <a:solidFill>
            <a:schemeClr val="tx1"/>
          </a:solidFill>
          <a:latin typeface="+mn-lt"/>
          <a:ea typeface="+mn-ea"/>
          <a:cs typeface="+mn-cs"/>
        </a:defRPr>
      </a:lvl3pPr>
      <a:lvl4pPr marL="1950415" algn="l" defTabSz="650138" rtl="0" eaLnBrk="1" latinLnBrk="0" hangingPunct="1">
        <a:defRPr sz="2560" kern="1200">
          <a:solidFill>
            <a:schemeClr val="tx1"/>
          </a:solidFill>
          <a:latin typeface="+mn-lt"/>
          <a:ea typeface="+mn-ea"/>
          <a:cs typeface="+mn-cs"/>
        </a:defRPr>
      </a:lvl4pPr>
      <a:lvl5pPr marL="2600554" algn="l" defTabSz="650138" rtl="0" eaLnBrk="1" latinLnBrk="0" hangingPunct="1">
        <a:defRPr sz="2560" kern="1200">
          <a:solidFill>
            <a:schemeClr val="tx1"/>
          </a:solidFill>
          <a:latin typeface="+mn-lt"/>
          <a:ea typeface="+mn-ea"/>
          <a:cs typeface="+mn-cs"/>
        </a:defRPr>
      </a:lvl5pPr>
      <a:lvl6pPr marL="3250692" algn="l" defTabSz="650138" rtl="0" eaLnBrk="1" latinLnBrk="0" hangingPunct="1">
        <a:defRPr sz="2560" kern="1200">
          <a:solidFill>
            <a:schemeClr val="tx1"/>
          </a:solidFill>
          <a:latin typeface="+mn-lt"/>
          <a:ea typeface="+mn-ea"/>
          <a:cs typeface="+mn-cs"/>
        </a:defRPr>
      </a:lvl6pPr>
      <a:lvl7pPr marL="3900830" algn="l" defTabSz="650138" rtl="0" eaLnBrk="1" latinLnBrk="0" hangingPunct="1">
        <a:defRPr sz="2560" kern="1200">
          <a:solidFill>
            <a:schemeClr val="tx1"/>
          </a:solidFill>
          <a:latin typeface="+mn-lt"/>
          <a:ea typeface="+mn-ea"/>
          <a:cs typeface="+mn-cs"/>
        </a:defRPr>
      </a:lvl7pPr>
      <a:lvl8pPr marL="4550969" algn="l" defTabSz="650138" rtl="0" eaLnBrk="1" latinLnBrk="0" hangingPunct="1">
        <a:defRPr sz="2560" kern="1200">
          <a:solidFill>
            <a:schemeClr val="tx1"/>
          </a:solidFill>
          <a:latin typeface="+mn-lt"/>
          <a:ea typeface="+mn-ea"/>
          <a:cs typeface="+mn-cs"/>
        </a:defRPr>
      </a:lvl8pPr>
      <a:lvl9pPr marL="5201107" algn="l" defTabSz="65013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https://encrypted-tbn3.gstatic.com/images?q=tbn:ANd9GcTS1-jvs5-50rS_hQgdRUn1f79tmLoOMaM4OqRey5-ZW6q9PBk8" TargetMode="Externa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https://encrypted-tbn3.gstatic.com/images?q=tbn:ANd9GcTS1-jvs5-50rS_hQgdRUn1f79tmLoOMaM4OqRey5-ZW6q9PBk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https://encrypted-tbn3.gstatic.com/images?q=tbn:ANd9GcTS1-jvs5-50rS_hQgdRUn1f79tmLoOMaM4OqRey5-ZW6q9PBk8"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380926" y="361706"/>
            <a:ext cx="9865096" cy="2232248"/>
          </a:xfrm>
          <a:prstGeom prst="rect">
            <a:avLst/>
          </a:prstGeom>
        </p:spPr>
        <p:txBody>
          <a:bodyPr wrap="none" fromWordArt="1">
            <a:prstTxWarp prst="textPlain">
              <a:avLst>
                <a:gd name="adj" fmla="val 50000"/>
              </a:avLst>
            </a:prstTxWarp>
          </a:bodyPr>
          <a:lstStyle/>
          <a:p>
            <a:pPr algn="ctr"/>
            <a:r>
              <a:rPr lang="pl-PL" sz="3600" i="1" kern="10" dirty="0">
                <a:ln w="19050">
                  <a:solidFill>
                    <a:schemeClr val="tx1"/>
                  </a:solidFill>
                  <a:round/>
                  <a:headEnd/>
                  <a:tailEnd/>
                </a:ln>
                <a:solidFill>
                  <a:srgbClr val="0000FF"/>
                </a:solidFill>
                <a:effectLst>
                  <a:outerShdw dist="35921" dir="2700000" algn="ctr" rotWithShape="0">
                    <a:srgbClr val="808080">
                      <a:alpha val="79999"/>
                    </a:srgbClr>
                  </a:outerShdw>
                </a:effectLst>
                <a:latin typeface="Book Antiqua" panose="02040602050305030304" pitchFamily="18" charset="0"/>
              </a:rPr>
              <a:t>STAN SANITARNY</a:t>
            </a:r>
          </a:p>
          <a:p>
            <a:pPr algn="ctr"/>
            <a:r>
              <a:rPr lang="pl-PL" sz="3600" i="1" kern="10" dirty="0">
                <a:ln w="19050">
                  <a:solidFill>
                    <a:schemeClr val="tx1"/>
                  </a:solidFill>
                  <a:round/>
                  <a:headEnd/>
                  <a:tailEnd/>
                </a:ln>
                <a:solidFill>
                  <a:srgbClr val="0000FF"/>
                </a:solidFill>
                <a:effectLst>
                  <a:outerShdw dist="35921" dir="2700000" algn="ctr" rotWithShape="0">
                    <a:srgbClr val="808080">
                      <a:alpha val="79999"/>
                    </a:srgbClr>
                  </a:outerShdw>
                </a:effectLst>
                <a:latin typeface="Book Antiqua" panose="02040602050305030304" pitchFamily="18" charset="0"/>
              </a:rPr>
              <a:t>POWIATU SKARŻYSKIEGO </a:t>
            </a:r>
            <a:br>
              <a:rPr lang="pl-PL" sz="3600" i="1" kern="10" dirty="0">
                <a:ln w="19050">
                  <a:solidFill>
                    <a:schemeClr val="tx1"/>
                  </a:solidFill>
                  <a:round/>
                  <a:headEnd/>
                  <a:tailEnd/>
                </a:ln>
                <a:solidFill>
                  <a:srgbClr val="0000FF"/>
                </a:solidFill>
                <a:effectLst>
                  <a:outerShdw dist="35921" dir="2700000" algn="ctr" rotWithShape="0">
                    <a:srgbClr val="808080">
                      <a:alpha val="79999"/>
                    </a:srgbClr>
                  </a:outerShdw>
                </a:effectLst>
                <a:latin typeface="Book Antiqua" panose="02040602050305030304" pitchFamily="18" charset="0"/>
              </a:rPr>
            </a:br>
            <a:r>
              <a:rPr lang="pl-PL" sz="3600" i="1" kern="10" dirty="0">
                <a:ln w="19050">
                  <a:solidFill>
                    <a:schemeClr val="tx1"/>
                  </a:solidFill>
                  <a:round/>
                  <a:headEnd/>
                  <a:tailEnd/>
                </a:ln>
                <a:solidFill>
                  <a:srgbClr val="0000FF"/>
                </a:solidFill>
                <a:effectLst>
                  <a:outerShdw dist="35921" dir="2700000" algn="ctr" rotWithShape="0">
                    <a:srgbClr val="808080">
                      <a:alpha val="79999"/>
                    </a:srgbClr>
                  </a:outerShdw>
                </a:effectLst>
                <a:latin typeface="Book Antiqua" panose="02040602050305030304" pitchFamily="18" charset="0"/>
              </a:rPr>
              <a:t>W ROKU </a:t>
            </a:r>
            <a:r>
              <a:rPr lang="pl-PL" sz="3600" kern="10" dirty="0">
                <a:ln w="22225">
                  <a:solidFill>
                    <a:schemeClr val="tx1"/>
                  </a:solidFill>
                  <a:round/>
                  <a:headEnd/>
                  <a:tailEnd/>
                </a:ln>
                <a:solidFill>
                  <a:srgbClr val="FF0000"/>
                </a:solidFill>
                <a:effectLst>
                  <a:outerShdw blurRad="38100" dist="38100" dir="2700000" algn="tl">
                    <a:srgbClr val="000000">
                      <a:alpha val="43137"/>
                    </a:srgbClr>
                  </a:outerShdw>
                </a:effectLst>
                <a:latin typeface="Arial Rounded MT Bold" panose="020F0704030504030204" pitchFamily="34" charset="0"/>
              </a:rPr>
              <a:t>2018</a:t>
            </a:r>
          </a:p>
        </p:txBody>
      </p:sp>
      <p:pic>
        <p:nvPicPr>
          <p:cNvPr id="3" name="Obraz 2">
            <a:extLst>
              <a:ext uri="{FF2B5EF4-FFF2-40B4-BE49-F238E27FC236}">
                <a16:creationId xmlns:a16="http://schemas.microsoft.com/office/drawing/2014/main" xmlns="" id="{A01AB03C-D342-4742-9650-29FD036A3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50" y="2859782"/>
            <a:ext cx="9122993" cy="6530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0"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4141"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4142" name="Rectangle 11"/>
          <p:cNvSpPr>
            <a:spLocks noChangeArrowheads="1"/>
          </p:cNvSpPr>
          <p:nvPr/>
        </p:nvSpPr>
        <p:spPr bwMode="auto">
          <a:xfrm>
            <a:off x="0" y="3227388"/>
            <a:ext cx="13003213" cy="0"/>
          </a:xfrm>
          <a:prstGeom prst="rect">
            <a:avLst/>
          </a:prstGeom>
          <a:noFill/>
          <a:ln w="9525">
            <a:noFill/>
            <a:miter lim="800000"/>
            <a:headEnd/>
            <a:tailEnd/>
          </a:ln>
        </p:spPr>
        <p:txBody>
          <a:bodyPr wrap="none" anchor="ctr">
            <a:spAutoFit/>
          </a:bodyPr>
          <a:lstStyle/>
          <a:p>
            <a:endParaRPr lang="pl-PL"/>
          </a:p>
        </p:txBody>
      </p:sp>
      <p:sp>
        <p:nvSpPr>
          <p:cNvPr id="4143" name="Text Box 15"/>
          <p:cNvSpPr txBox="1">
            <a:spLocks noChangeArrowheads="1"/>
          </p:cNvSpPr>
          <p:nvPr/>
        </p:nvSpPr>
        <p:spPr bwMode="auto">
          <a:xfrm>
            <a:off x="2684463" y="1924050"/>
            <a:ext cx="184150" cy="731838"/>
          </a:xfrm>
          <a:prstGeom prst="rect">
            <a:avLst/>
          </a:prstGeom>
          <a:noFill/>
          <a:ln w="9525">
            <a:noFill/>
            <a:miter lim="800000"/>
            <a:headEnd/>
            <a:tailEnd/>
          </a:ln>
        </p:spPr>
        <p:txBody>
          <a:bodyPr wrap="none">
            <a:spAutoFit/>
          </a:bodyPr>
          <a:lstStyle/>
          <a:p>
            <a:pPr defTabSz="914400"/>
            <a:endParaRPr lang="pl-PL"/>
          </a:p>
        </p:txBody>
      </p:sp>
      <p:sp>
        <p:nvSpPr>
          <p:cNvPr id="4144" name="Rectangle 17"/>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sp>
        <p:nvSpPr>
          <p:cNvPr id="12"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2" name="Prostokąt 1"/>
          <p:cNvSpPr/>
          <p:nvPr/>
        </p:nvSpPr>
        <p:spPr>
          <a:xfrm>
            <a:off x="703145" y="8911048"/>
            <a:ext cx="10153128" cy="458074"/>
          </a:xfrm>
          <a:prstGeom prst="rect">
            <a:avLst/>
          </a:prstGeom>
        </p:spPr>
        <p:txBody>
          <a:bodyPr wrap="square">
            <a:spAutoFit/>
          </a:bodyPr>
          <a:lstStyle/>
          <a:p>
            <a:pPr algn="just">
              <a:lnSpc>
                <a:spcPct val="150000"/>
              </a:lnSpc>
              <a:spcBef>
                <a:spcPts val="600"/>
              </a:spcBef>
              <a:spcAft>
                <a:spcPts val="600"/>
              </a:spcAft>
            </a:pPr>
            <a:r>
              <a:rPr lang="pl-PL" b="1" i="1" dirty="0">
                <a:latin typeface="Times New Roman" panose="02020603050405020304" pitchFamily="18" charset="0"/>
                <a:ea typeface="Times New Roman" panose="02020603050405020304" pitchFamily="18" charset="0"/>
              </a:rPr>
              <a:t>Ryc.6. Wskaźnik zapadalności na wirusowe i bakteryjne zakażenia jelitowe.</a:t>
            </a:r>
            <a:endParaRPr lang="pl-PL" b="1" dirty="0">
              <a:latin typeface="Times New Roman" panose="02020603050405020304" pitchFamily="18" charset="0"/>
              <a:ea typeface="Times New Roman" panose="02020603050405020304" pitchFamily="18" charset="0"/>
            </a:endParaRPr>
          </a:p>
        </p:txBody>
      </p:sp>
      <p:sp>
        <p:nvSpPr>
          <p:cNvPr id="14" name="Rectangle 14">
            <a:extLst>
              <a:ext uri="{FF2B5EF4-FFF2-40B4-BE49-F238E27FC236}">
                <a16:creationId xmlns:a16="http://schemas.microsoft.com/office/drawing/2014/main" xmlns="" id="{ADDF61BD-3018-4E3A-9330-AAE298B7ADA0}"/>
              </a:ext>
            </a:extLst>
          </p:cNvPr>
          <p:cNvSpPr>
            <a:spLocks noChangeArrowheads="1"/>
          </p:cNvSpPr>
          <p:nvPr/>
        </p:nvSpPr>
        <p:spPr bwMode="auto">
          <a:xfrm>
            <a:off x="1058863" y="696246"/>
            <a:ext cx="11377264" cy="1153201"/>
          </a:xfrm>
          <a:prstGeom prst="rect">
            <a:avLst/>
          </a:prstGeom>
          <a:noFill/>
          <a:ln w="9525">
            <a:noFill/>
            <a:miter lim="800000"/>
            <a:headEnd/>
            <a:tailEnd/>
          </a:ln>
        </p:spPr>
        <p:txBody>
          <a:bodyPr wrap="square" anchor="ctr">
            <a:spAutoFit/>
          </a:bodyPr>
          <a:lstStyle/>
          <a:p>
            <a:pPr>
              <a:defRPr/>
            </a:pPr>
            <a:endParaRPr lang="pl-PL" sz="3200" b="1" dirty="0">
              <a:latin typeface="Arial" panose="020B0604020202020204" pitchFamily="34" charset="0"/>
              <a:cs typeface="Arial" panose="020B0604020202020204" pitchFamily="34" charset="0"/>
            </a:endParaRPr>
          </a:p>
          <a:p>
            <a:pPr>
              <a:lnSpc>
                <a:spcPct val="150000"/>
              </a:lnSpc>
              <a:defRPr/>
            </a:pPr>
            <a:r>
              <a:rPr lang="pl-PL" sz="2800" dirty="0">
                <a:latin typeface="Arial" panose="020B0604020202020204" pitchFamily="34" charset="0"/>
                <a:cs typeface="Arial" panose="020B0604020202020204" pitchFamily="34" charset="0"/>
              </a:rPr>
              <a:t>	</a:t>
            </a:r>
            <a:endParaRPr lang="pl-PL" sz="2400" dirty="0">
              <a:solidFill>
                <a:schemeClr val="tx1"/>
              </a:solidFill>
              <a:latin typeface="Times New Roman" panose="02020603050405020304" pitchFamily="18" charset="0"/>
              <a:cs typeface="Times New Roman" panose="02020603050405020304" pitchFamily="18" charset="0"/>
            </a:endParaRPr>
          </a:p>
        </p:txBody>
      </p:sp>
      <p:sp>
        <p:nvSpPr>
          <p:cNvPr id="15" name="pole tekstowe 1">
            <a:extLst>
              <a:ext uri="{FF2B5EF4-FFF2-40B4-BE49-F238E27FC236}">
                <a16:creationId xmlns:a16="http://schemas.microsoft.com/office/drawing/2014/main" xmlns="" id="{2F227582-855E-44DB-AFA4-781EF00877B4}"/>
              </a:ext>
            </a:extLst>
          </p:cNvPr>
          <p:cNvSpPr txBox="1">
            <a:spLocks noChangeArrowheads="1"/>
          </p:cNvSpPr>
          <p:nvPr/>
        </p:nvSpPr>
        <p:spPr bwMode="auto">
          <a:xfrm>
            <a:off x="1245022" y="512638"/>
            <a:ext cx="11232205" cy="523220"/>
          </a:xfrm>
          <a:prstGeom prst="rect">
            <a:avLst/>
          </a:prstGeom>
          <a:noFill/>
          <a:ln w="9525">
            <a:noFill/>
            <a:miter lim="800000"/>
            <a:headEnd/>
            <a:tailEnd/>
          </a:ln>
        </p:spPr>
        <p:txBody>
          <a:bodyPr wrap="square">
            <a:spAutoFit/>
          </a:bodyPr>
          <a:lstStyle/>
          <a:p>
            <a:pPr>
              <a:defRPr/>
            </a:pPr>
            <a:r>
              <a:rPr lang="pl-PL" sz="2800" b="1" dirty="0">
                <a:latin typeface="Arial" panose="020B0604020202020204" pitchFamily="34" charset="0"/>
                <a:cs typeface="Arial" panose="020B0604020202020204" pitchFamily="34" charset="0"/>
              </a:rPr>
              <a:t>1.5. Wirusowe i Bakteryjne zakażenia jelitowe</a:t>
            </a:r>
          </a:p>
        </p:txBody>
      </p:sp>
      <p:graphicFrame>
        <p:nvGraphicFramePr>
          <p:cNvPr id="17" name="Wykres 16">
            <a:extLst>
              <a:ext uri="{FF2B5EF4-FFF2-40B4-BE49-F238E27FC236}">
                <a16:creationId xmlns:a16="http://schemas.microsoft.com/office/drawing/2014/main" xmlns="" id="{37240F1E-DB46-4CC2-8F18-8F01E52CDBE3}"/>
              </a:ext>
            </a:extLst>
          </p:cNvPr>
          <p:cNvGraphicFramePr>
            <a:graphicFrameLocks noChangeAspect="1"/>
          </p:cNvGraphicFramePr>
          <p:nvPr>
            <p:extLst>
              <p:ext uri="{D42A27DB-BD31-4B8C-83A1-F6EECF244321}">
                <p14:modId xmlns:p14="http://schemas.microsoft.com/office/powerpoint/2010/main" val="934597517"/>
              </p:ext>
            </p:extLst>
          </p:nvPr>
        </p:nvGraphicFramePr>
        <p:xfrm>
          <a:off x="703145" y="1300197"/>
          <a:ext cx="11596919" cy="757090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4">
            <a:extLst>
              <a:ext uri="{FF2B5EF4-FFF2-40B4-BE49-F238E27FC236}">
                <a16:creationId xmlns:a16="http://schemas.microsoft.com/office/drawing/2014/main" xmlns="" id="{9E578441-BED6-449F-ABCB-6FC83B128A7D}"/>
              </a:ext>
            </a:extLst>
          </p:cNvPr>
          <p:cNvSpPr>
            <a:spLocks noChangeArrowheads="1"/>
          </p:cNvSpPr>
          <p:nvPr/>
        </p:nvSpPr>
        <p:spPr bwMode="auto">
          <a:xfrm>
            <a:off x="806013" y="2997021"/>
            <a:ext cx="11377264" cy="660758"/>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a:t>
            </a:r>
            <a:endParaRPr lang="pl-PL"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44186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99"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224300"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224301"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224303" name="Rectangle 17"/>
          <p:cNvSpPr>
            <a:spLocks noChangeArrowheads="1"/>
          </p:cNvSpPr>
          <p:nvPr/>
        </p:nvSpPr>
        <p:spPr bwMode="auto">
          <a:xfrm>
            <a:off x="93663" y="3268871"/>
            <a:ext cx="13003213" cy="0"/>
          </a:xfrm>
          <a:prstGeom prst="rect">
            <a:avLst/>
          </a:prstGeom>
          <a:noFill/>
          <a:ln w="9525">
            <a:noFill/>
            <a:miter lim="800000"/>
            <a:headEnd/>
            <a:tailEnd/>
          </a:ln>
        </p:spPr>
        <p:txBody>
          <a:bodyPr wrap="none" anchor="ctr">
            <a:spAutoFit/>
          </a:bodyPr>
          <a:lstStyle/>
          <a:p>
            <a:endParaRPr lang="pl-PL"/>
          </a:p>
        </p:txBody>
      </p:sp>
      <p:sp>
        <p:nvSpPr>
          <p:cNvPr id="12"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3" name="Prostokąt 2"/>
          <p:cNvSpPr/>
          <p:nvPr/>
        </p:nvSpPr>
        <p:spPr>
          <a:xfrm>
            <a:off x="597994" y="819871"/>
            <a:ext cx="11557594" cy="2708434"/>
          </a:xfrm>
          <a:prstGeom prst="rect">
            <a:avLst/>
          </a:prstGeom>
        </p:spPr>
        <p:txBody>
          <a:bodyPr wrap="square">
            <a:spAutoFit/>
          </a:bodyPr>
          <a:lstStyle/>
          <a:p>
            <a:pPr>
              <a:buClr>
                <a:srgbClr val="000000"/>
              </a:buClr>
              <a:buSzPct val="100000"/>
            </a:pPr>
            <a:endParaRPr lang="pl-PL" sz="2800" b="1" dirty="0">
              <a:latin typeface="Arial" panose="020B0604020202020204" pitchFamily="34" charset="0"/>
              <a:cs typeface="Arial" panose="020B0604020202020204" pitchFamily="34" charset="0"/>
            </a:endParaRPr>
          </a:p>
          <a:p>
            <a:pPr algn="just">
              <a:buClr>
                <a:srgbClr val="000000"/>
              </a:buClr>
              <a:buSzPct val="100000"/>
            </a:pPr>
            <a:r>
              <a:rPr lang="pl-PL" sz="2400" dirty="0">
                <a:latin typeface="Arial" panose="020B0604020202020204" pitchFamily="34" charset="0"/>
                <a:cs typeface="Arial" panose="020B0604020202020204" pitchFamily="34" charset="0"/>
              </a:rPr>
              <a:t>	W roku 2018 odnotowano </a:t>
            </a:r>
            <a:r>
              <a:rPr lang="pl-PL" sz="2400" b="1" dirty="0">
                <a:latin typeface="Arial" panose="020B0604020202020204" pitchFamily="34" charset="0"/>
                <a:cs typeface="Arial" panose="020B0604020202020204" pitchFamily="34" charset="0"/>
              </a:rPr>
              <a:t>5</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zachorowań</a:t>
            </a:r>
            <a:r>
              <a:rPr lang="pl-PL" sz="2400" dirty="0">
                <a:latin typeface="Arial" panose="020B0604020202020204" pitchFamily="34" charset="0"/>
                <a:cs typeface="Arial" panose="020B0604020202020204" pitchFamily="34" charset="0"/>
              </a:rPr>
              <a:t> na wirusowe zapalenie opon mózgowo-rdzeniowych. Chorzy w przedziale wiekowym od 14 lat do 60 lat.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jednym przypadku badaniami diagnostycznymi potwierdzono </a:t>
            </a:r>
            <a:r>
              <a:rPr lang="pl-PL" sz="2400" b="1" dirty="0">
                <a:latin typeface="Arial" panose="020B0604020202020204" pitchFamily="34" charset="0"/>
                <a:cs typeface="Arial" panose="020B0604020202020204" pitchFamily="34" charset="0"/>
              </a:rPr>
              <a:t>opryszczkowe zapalenie opon mózgowo-rdzeniowych. </a:t>
            </a:r>
            <a:r>
              <a:rPr lang="pl-PL" sz="2400" dirty="0">
                <a:latin typeface="Arial" panose="020B0604020202020204" pitchFamily="34" charset="0"/>
                <a:cs typeface="Arial" panose="020B0604020202020204" pitchFamily="34" charset="0"/>
              </a:rPr>
              <a:t>Wszyscy chorzy byli hospitalizowani.</a:t>
            </a:r>
            <a:endParaRPr lang="pl-PL" sz="2800" b="1" dirty="0">
              <a:latin typeface="Arial" panose="020B0604020202020204" pitchFamily="34" charset="0"/>
              <a:cs typeface="Arial" panose="020B0604020202020204" pitchFamily="34" charset="0"/>
            </a:endParaRPr>
          </a:p>
          <a:p>
            <a:pPr>
              <a:buClr>
                <a:srgbClr val="000000"/>
              </a:buClr>
              <a:buSzPct val="100000"/>
            </a:pPr>
            <a:endParaRPr lang="pl-PL" sz="2800" b="1" dirty="0">
              <a:latin typeface="Arial" panose="020B0604020202020204" pitchFamily="34" charset="0"/>
              <a:cs typeface="Arial" panose="020B0604020202020204" pitchFamily="34" charset="0"/>
            </a:endParaRPr>
          </a:p>
          <a:p>
            <a:pPr algn="ctr">
              <a:buClr>
                <a:srgbClr val="000000"/>
              </a:buClr>
              <a:buSzPct val="100000"/>
              <a:buFont typeface="Times New Roman" pitchFamily="18" charset="0"/>
              <a:buNone/>
            </a:pPr>
            <a:endParaRPr lang="pl-PL" dirty="0"/>
          </a:p>
        </p:txBody>
      </p:sp>
      <p:sp>
        <p:nvSpPr>
          <p:cNvPr id="4" name="Prostokąt 3"/>
          <p:cNvSpPr/>
          <p:nvPr/>
        </p:nvSpPr>
        <p:spPr>
          <a:xfrm>
            <a:off x="576263" y="9027572"/>
            <a:ext cx="10753538" cy="369332"/>
          </a:xfrm>
          <a:prstGeom prst="rect">
            <a:avLst/>
          </a:prstGeom>
        </p:spPr>
        <p:txBody>
          <a:bodyPr wrap="square">
            <a:spAutoFit/>
          </a:bodyPr>
          <a:lstStyle/>
          <a:p>
            <a:r>
              <a:rPr lang="pl-PL" b="1" i="1" dirty="0">
                <a:latin typeface="Times New Roman" panose="02020603050405020304" pitchFamily="18" charset="0"/>
                <a:ea typeface="Times New Roman" panose="02020603050405020304" pitchFamily="18" charset="0"/>
              </a:rPr>
              <a:t>Ryc.7.   Wskaźnik zapadalności na zapalenie opon mózgowo-rdzeniowych.</a:t>
            </a:r>
            <a:r>
              <a:rPr lang="pl-PL" b="1" dirty="0">
                <a:latin typeface="Times New Roman" panose="02020603050405020304" pitchFamily="18" charset="0"/>
                <a:ea typeface="Times New Roman" panose="02020603050405020304" pitchFamily="18" charset="0"/>
              </a:rPr>
              <a:t> </a:t>
            </a:r>
            <a:endParaRPr lang="pl-PL" b="1" dirty="0"/>
          </a:p>
        </p:txBody>
      </p:sp>
      <p:sp>
        <p:nvSpPr>
          <p:cNvPr id="11" name="pole tekstowe 1"/>
          <p:cNvSpPr txBox="1">
            <a:spLocks noChangeArrowheads="1"/>
          </p:cNvSpPr>
          <p:nvPr/>
        </p:nvSpPr>
        <p:spPr bwMode="auto">
          <a:xfrm>
            <a:off x="1173014" y="543568"/>
            <a:ext cx="11232205" cy="523220"/>
          </a:xfrm>
          <a:prstGeom prst="rect">
            <a:avLst/>
          </a:prstGeom>
          <a:noFill/>
          <a:ln w="9525">
            <a:noFill/>
            <a:miter lim="800000"/>
            <a:headEnd/>
            <a:tailEnd/>
          </a:ln>
        </p:spPr>
        <p:txBody>
          <a:bodyPr wrap="square">
            <a:spAutoFit/>
          </a:bodyPr>
          <a:lstStyle/>
          <a:p>
            <a:pPr>
              <a:buClr>
                <a:srgbClr val="000000"/>
              </a:buClr>
              <a:buSzPct val="100000"/>
            </a:pPr>
            <a:r>
              <a:rPr lang="pl-PL" sz="2800" b="1" dirty="0">
                <a:latin typeface="Arial" panose="020B0604020202020204" pitchFamily="34" charset="0"/>
                <a:cs typeface="Arial" panose="020B0604020202020204" pitchFamily="34" charset="0"/>
              </a:rPr>
              <a:t>1.6.  Zapalenie opon mózgowo-rdzeniowych</a:t>
            </a:r>
          </a:p>
        </p:txBody>
      </p:sp>
      <p:graphicFrame>
        <p:nvGraphicFramePr>
          <p:cNvPr id="14" name="Wykres 13">
            <a:extLst>
              <a:ext uri="{FF2B5EF4-FFF2-40B4-BE49-F238E27FC236}">
                <a16:creationId xmlns:a16="http://schemas.microsoft.com/office/drawing/2014/main" xmlns="" id="{F5FF4332-CAEF-40AC-963C-0CB4D584BDBC}"/>
              </a:ext>
            </a:extLst>
          </p:cNvPr>
          <p:cNvGraphicFramePr>
            <a:graphicFrameLocks noChangeAspect="1"/>
          </p:cNvGraphicFramePr>
          <p:nvPr>
            <p:extLst>
              <p:ext uri="{D42A27DB-BD31-4B8C-83A1-F6EECF244321}">
                <p14:modId xmlns:p14="http://schemas.microsoft.com/office/powerpoint/2010/main" val="1355954975"/>
              </p:ext>
            </p:extLst>
          </p:nvPr>
        </p:nvGraphicFramePr>
        <p:xfrm>
          <a:off x="598654" y="3037680"/>
          <a:ext cx="11681748" cy="59187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57378"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57379" name="Rectangle 9"/>
          <p:cNvSpPr>
            <a:spLocks noChangeArrowheads="1"/>
          </p:cNvSpPr>
          <p:nvPr/>
        </p:nvSpPr>
        <p:spPr bwMode="auto">
          <a:xfrm>
            <a:off x="0" y="3327400"/>
            <a:ext cx="13003213" cy="0"/>
          </a:xfrm>
          <a:prstGeom prst="rect">
            <a:avLst/>
          </a:prstGeom>
          <a:noFill/>
          <a:ln w="9525">
            <a:noFill/>
            <a:miter lim="800000"/>
            <a:headEnd/>
            <a:tailEnd/>
          </a:ln>
        </p:spPr>
        <p:txBody>
          <a:bodyPr wrap="none" anchor="ctr">
            <a:spAutoFit/>
          </a:bodyPr>
          <a:lstStyle/>
          <a:p>
            <a:endParaRPr lang="pl-PL"/>
          </a:p>
        </p:txBody>
      </p:sp>
      <p:sp>
        <p:nvSpPr>
          <p:cNvPr id="316421" name="Rectangle 14"/>
          <p:cNvSpPr>
            <a:spLocks noChangeArrowheads="1"/>
          </p:cNvSpPr>
          <p:nvPr/>
        </p:nvSpPr>
        <p:spPr bwMode="auto">
          <a:xfrm>
            <a:off x="740966" y="1212842"/>
            <a:ext cx="11377264" cy="1953420"/>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Choroby inwazyjne to choroby wywołane najczęściej  przez  meningokoki – </a:t>
            </a:r>
            <a:r>
              <a:rPr lang="pl-PL" sz="2800" dirty="0" err="1">
                <a:latin typeface="Arial" panose="020B0604020202020204" pitchFamily="34" charset="0"/>
                <a:cs typeface="Arial" panose="020B0604020202020204" pitchFamily="34" charset="0"/>
              </a:rPr>
              <a:t>Neisseria</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meningitidis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Streptococcus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pyogenes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Streptococcus</a:t>
            </a:r>
            <a:r>
              <a:rPr lang="pl-PL" sz="2800" dirty="0">
                <a:latin typeface="Arial" panose="020B0604020202020204" pitchFamily="34" charset="0"/>
                <a:cs typeface="Arial" panose="020B0604020202020204" pitchFamily="34" charset="0"/>
              </a:rPr>
              <a:t> pneumonia i </a:t>
            </a:r>
            <a:r>
              <a:rPr lang="pl-PL" sz="2800" dirty="0" err="1">
                <a:latin typeface="Arial" panose="020B0604020202020204" pitchFamily="34" charset="0"/>
                <a:cs typeface="Arial" panose="020B0604020202020204" pitchFamily="34" charset="0"/>
              </a:rPr>
              <a:t>Haemophilus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influenzae</a:t>
            </a:r>
            <a:r>
              <a:rPr lang="pl-PL" sz="2800" dirty="0">
                <a:latin typeface="Arial" panose="020B0604020202020204" pitchFamily="34" charset="0"/>
                <a:cs typeface="Arial" panose="020B0604020202020204" pitchFamily="34" charset="0"/>
              </a:rPr>
              <a:t>.</a:t>
            </a:r>
            <a:endParaRPr lang="pl-PL" sz="2400" dirty="0">
              <a:solidFill>
                <a:schemeClr val="tx1"/>
              </a:solidFill>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9" name="pole tekstowe 1"/>
          <p:cNvSpPr txBox="1">
            <a:spLocks noChangeArrowheads="1"/>
          </p:cNvSpPr>
          <p:nvPr/>
        </p:nvSpPr>
        <p:spPr bwMode="auto">
          <a:xfrm>
            <a:off x="1245022" y="512638"/>
            <a:ext cx="11232205" cy="523220"/>
          </a:xfrm>
          <a:prstGeom prst="rect">
            <a:avLst/>
          </a:prstGeom>
          <a:noFill/>
          <a:ln w="9525">
            <a:noFill/>
            <a:miter lim="800000"/>
            <a:headEnd/>
            <a:tailEnd/>
          </a:ln>
        </p:spPr>
        <p:txBody>
          <a:bodyPr wrap="square">
            <a:spAutoFit/>
          </a:bodyPr>
          <a:lstStyle/>
          <a:p>
            <a:pPr>
              <a:defRPr/>
            </a:pPr>
            <a:r>
              <a:rPr lang="pl-PL" sz="2800" b="1" dirty="0">
                <a:latin typeface="Arial" panose="020B0604020202020204" pitchFamily="34" charset="0"/>
                <a:cs typeface="Arial" panose="020B0604020202020204" pitchFamily="34" charset="0"/>
              </a:rPr>
              <a:t>1.7. Choroby inwazyjne</a:t>
            </a:r>
          </a:p>
        </p:txBody>
      </p:sp>
      <p:sp>
        <p:nvSpPr>
          <p:cNvPr id="10" name="Rectangle 14">
            <a:extLst>
              <a:ext uri="{FF2B5EF4-FFF2-40B4-BE49-F238E27FC236}">
                <a16:creationId xmlns:a16="http://schemas.microsoft.com/office/drawing/2014/main" xmlns="" id="{98B5E6E0-BF19-4E2C-B69D-2E26A8E8C89A}"/>
              </a:ext>
            </a:extLst>
          </p:cNvPr>
          <p:cNvSpPr>
            <a:spLocks noChangeArrowheads="1"/>
          </p:cNvSpPr>
          <p:nvPr/>
        </p:nvSpPr>
        <p:spPr bwMode="auto">
          <a:xfrm>
            <a:off x="732652" y="3479480"/>
            <a:ext cx="11377264" cy="3892412"/>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Ogółem odnotowano 3 zachorowania wywołane przez </a:t>
            </a:r>
            <a:r>
              <a:rPr lang="pl-PL" sz="2800" dirty="0" err="1">
                <a:latin typeface="Arial" panose="020B0604020202020204" pitchFamily="34" charset="0"/>
                <a:cs typeface="Arial" panose="020B0604020202020204" pitchFamily="34" charset="0"/>
              </a:rPr>
              <a:t>Streptococcus</a:t>
            </a:r>
            <a:r>
              <a:rPr lang="pl-PL" sz="2800" dirty="0">
                <a:latin typeface="Arial" panose="020B0604020202020204" pitchFamily="34" charset="0"/>
                <a:cs typeface="Arial" panose="020B0604020202020204" pitchFamily="34" charset="0"/>
              </a:rPr>
              <a:t> pneumonia.  </a:t>
            </a:r>
            <a:r>
              <a:rPr lang="pl-PL" sz="2800" b="1" dirty="0">
                <a:latin typeface="Arial" panose="020B0604020202020204" pitchFamily="34" charset="0"/>
                <a:cs typeface="Arial" panose="020B0604020202020204" pitchFamily="34" charset="0"/>
              </a:rPr>
              <a:t>1</a:t>
            </a:r>
            <a:r>
              <a:rPr lang="pl-PL" sz="2800" dirty="0">
                <a:latin typeface="Arial" panose="020B0604020202020204" pitchFamily="34" charset="0"/>
                <a:cs typeface="Arial" panose="020B0604020202020204" pitchFamily="34" charset="0"/>
              </a:rPr>
              <a:t> przypadek zapalenia opon mózgowo-rdzeniowych i mózgu u pacjentki w wieku 65 lat, hospitalizowanej. Zachorowanie zakończone zgonem pacjentki, oraz </a:t>
            </a:r>
            <a:r>
              <a:rPr lang="pl-PL" sz="2800" b="1" dirty="0">
                <a:latin typeface="Arial" panose="020B0604020202020204" pitchFamily="34" charset="0"/>
                <a:cs typeface="Arial" panose="020B0604020202020204" pitchFamily="34" charset="0"/>
              </a:rPr>
              <a:t>2</a:t>
            </a:r>
            <a:r>
              <a:rPr lang="pl-PL" sz="2800" dirty="0">
                <a:latin typeface="Arial" panose="020B0604020202020204" pitchFamily="34" charset="0"/>
                <a:cs typeface="Arial" panose="020B0604020202020204" pitchFamily="34" charset="0"/>
              </a:rPr>
              <a:t>przypadki zapalenia płuc pacjentów w wieku 26 lat i 86 lat. Chorzy hospitalizowani, nie szczepieni p/pneumokokom</a:t>
            </a:r>
            <a:endParaRPr lang="pl-PL"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30898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57378"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57379" name="Rectangle 9"/>
          <p:cNvSpPr>
            <a:spLocks noChangeArrowheads="1"/>
          </p:cNvSpPr>
          <p:nvPr/>
        </p:nvSpPr>
        <p:spPr bwMode="auto">
          <a:xfrm>
            <a:off x="0" y="3327400"/>
            <a:ext cx="13003213" cy="0"/>
          </a:xfrm>
          <a:prstGeom prst="rect">
            <a:avLst/>
          </a:prstGeom>
          <a:noFill/>
          <a:ln w="9525">
            <a:noFill/>
            <a:miter lim="800000"/>
            <a:headEnd/>
            <a:tailEnd/>
          </a:ln>
        </p:spPr>
        <p:txBody>
          <a:bodyPr wrap="none" anchor="ctr">
            <a:spAutoFit/>
          </a:bodyPr>
          <a:lstStyle/>
          <a:p>
            <a:endParaRPr lang="pl-PL"/>
          </a:p>
        </p:txBody>
      </p:sp>
      <p:sp>
        <p:nvSpPr>
          <p:cNvPr id="316421" name="Rectangle 14"/>
          <p:cNvSpPr>
            <a:spLocks noChangeArrowheads="1"/>
          </p:cNvSpPr>
          <p:nvPr/>
        </p:nvSpPr>
        <p:spPr bwMode="auto">
          <a:xfrm>
            <a:off x="721455" y="1347614"/>
            <a:ext cx="11377264" cy="3246081"/>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Ponadto zarejestrowano </a:t>
            </a:r>
            <a:r>
              <a:rPr lang="pl-PL" sz="2800" b="1" dirty="0">
                <a:latin typeface="Arial" panose="020B0604020202020204" pitchFamily="34" charset="0"/>
                <a:cs typeface="Arial" panose="020B0604020202020204" pitchFamily="34" charset="0"/>
              </a:rPr>
              <a:t>2</a:t>
            </a:r>
            <a:r>
              <a:rPr lang="pl-PL" sz="2800" dirty="0">
                <a:latin typeface="Arial" panose="020B0604020202020204" pitchFamily="34" charset="0"/>
                <a:cs typeface="Arial" panose="020B0604020202020204" pitchFamily="34" charset="0"/>
              </a:rPr>
              <a:t> zachorowania wywołane przez  </a:t>
            </a:r>
            <a:r>
              <a:rPr lang="pl-PL" sz="2800" dirty="0" err="1">
                <a:latin typeface="Arial" panose="020B0604020202020204" pitchFamily="34" charset="0"/>
                <a:cs typeface="Arial" panose="020B0604020202020204" pitchFamily="34" charset="0"/>
              </a:rPr>
              <a:t>Haemophilus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influenzae</a:t>
            </a:r>
            <a:r>
              <a:rPr lang="pl-PL" sz="2800" dirty="0">
                <a:latin typeface="Arial" panose="020B0604020202020204" pitchFamily="34" charset="0"/>
                <a:cs typeface="Arial" panose="020B0604020202020204" pitchFamily="34" charset="0"/>
              </a:rPr>
              <a:t> – bakterie wywołujące głównie zakażenia układu oddechowego i  ZOMR.  Zachorowania wystąpiły u pacjentów w wieku 32 lat i 69 lat hospitalizowanych. Zachorowania zakończone zgonem pacjentów.</a:t>
            </a:r>
            <a:endParaRPr lang="pl-PL" sz="2400" dirty="0">
              <a:solidFill>
                <a:schemeClr val="tx1"/>
              </a:solidFill>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9" name="pole tekstowe 1"/>
          <p:cNvSpPr txBox="1">
            <a:spLocks noChangeArrowheads="1"/>
          </p:cNvSpPr>
          <p:nvPr/>
        </p:nvSpPr>
        <p:spPr bwMode="auto">
          <a:xfrm>
            <a:off x="1245022" y="512638"/>
            <a:ext cx="11232205" cy="523220"/>
          </a:xfrm>
          <a:prstGeom prst="rect">
            <a:avLst/>
          </a:prstGeom>
          <a:noFill/>
          <a:ln w="9525">
            <a:noFill/>
            <a:miter lim="800000"/>
            <a:headEnd/>
            <a:tailEnd/>
          </a:ln>
        </p:spPr>
        <p:txBody>
          <a:bodyPr wrap="square">
            <a:spAutoFit/>
          </a:bodyPr>
          <a:lstStyle/>
          <a:p>
            <a:pPr>
              <a:defRPr/>
            </a:pPr>
            <a:r>
              <a:rPr lang="pl-PL" sz="2800" b="1" dirty="0">
                <a:latin typeface="Arial" panose="020B0604020202020204" pitchFamily="34" charset="0"/>
                <a:cs typeface="Arial" panose="020B0604020202020204" pitchFamily="34" charset="0"/>
              </a:rPr>
              <a:t>1.7. Choroby inwazyjne</a:t>
            </a:r>
          </a:p>
        </p:txBody>
      </p:sp>
      <p:sp>
        <p:nvSpPr>
          <p:cNvPr id="10" name="Rectangle 14">
            <a:extLst>
              <a:ext uri="{FF2B5EF4-FFF2-40B4-BE49-F238E27FC236}">
                <a16:creationId xmlns:a16="http://schemas.microsoft.com/office/drawing/2014/main" xmlns="" id="{98B5E6E0-BF19-4E2C-B69D-2E26A8E8C89A}"/>
              </a:ext>
            </a:extLst>
          </p:cNvPr>
          <p:cNvSpPr>
            <a:spLocks noChangeArrowheads="1"/>
          </p:cNvSpPr>
          <p:nvPr/>
        </p:nvSpPr>
        <p:spPr bwMode="auto">
          <a:xfrm>
            <a:off x="721455" y="4875453"/>
            <a:ext cx="11377264" cy="1953420"/>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Choroby wywołane przez </a:t>
            </a:r>
            <a:r>
              <a:rPr lang="pl-PL" sz="2800" dirty="0" err="1">
                <a:latin typeface="Arial" panose="020B0604020202020204" pitchFamily="34" charset="0"/>
                <a:cs typeface="Arial" panose="020B0604020202020204" pitchFamily="34" charset="0"/>
              </a:rPr>
              <a:t>Streptococcus</a:t>
            </a:r>
            <a:r>
              <a:rPr lang="pl-PL" sz="2800" dirty="0">
                <a:latin typeface="Arial" panose="020B0604020202020204" pitchFamily="34" charset="0"/>
                <a:cs typeface="Arial" panose="020B0604020202020204" pitchFamily="34" charset="0"/>
              </a:rPr>
              <a:t> </a:t>
            </a:r>
            <a:r>
              <a:rPr lang="pl-PL" sz="2800" dirty="0" err="1">
                <a:latin typeface="Arial" panose="020B0604020202020204" pitchFamily="34" charset="0"/>
                <a:cs typeface="Arial" panose="020B0604020202020204" pitchFamily="34" charset="0"/>
              </a:rPr>
              <a:t>pyogenes</a:t>
            </a:r>
            <a:r>
              <a:rPr lang="pl-PL" sz="2800" dirty="0">
                <a:latin typeface="Arial" panose="020B0604020202020204" pitchFamily="34" charset="0"/>
                <a:cs typeface="Arial" panose="020B0604020202020204" pitchFamily="34" charset="0"/>
              </a:rPr>
              <a:t> – odnotowano  </a:t>
            </a:r>
            <a:br>
              <a:rPr lang="pl-PL" sz="2800"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9 przypadków </a:t>
            </a:r>
            <a:r>
              <a:rPr lang="pl-PL" sz="2800" dirty="0">
                <a:latin typeface="Arial" panose="020B0604020202020204" pitchFamily="34" charset="0"/>
                <a:cs typeface="Arial" panose="020B0604020202020204" pitchFamily="34" charset="0"/>
              </a:rPr>
              <a:t>róży i jedno zachorowanie jako inne nieokreślone. Wszyscy pacjenci byli hospitalizowani. </a:t>
            </a:r>
            <a:endParaRPr lang="pl-PL" sz="2400" dirty="0">
              <a:solidFill>
                <a:schemeClr val="tx1"/>
              </a:solidFill>
              <a:latin typeface="Times New Roman" panose="02020603050405020304" pitchFamily="18" charset="0"/>
              <a:cs typeface="Times New Roman" panose="02020603050405020304" pitchFamily="18" charset="0"/>
            </a:endParaRPr>
          </a:p>
        </p:txBody>
      </p:sp>
      <p:sp>
        <p:nvSpPr>
          <p:cNvPr id="11" name="Rectangle 14">
            <a:extLst>
              <a:ext uri="{FF2B5EF4-FFF2-40B4-BE49-F238E27FC236}">
                <a16:creationId xmlns:a16="http://schemas.microsoft.com/office/drawing/2014/main" xmlns="" id="{C311BAB0-C524-4BE7-A2D6-B00A40385351}"/>
              </a:ext>
            </a:extLst>
          </p:cNvPr>
          <p:cNvSpPr>
            <a:spLocks noChangeArrowheads="1"/>
          </p:cNvSpPr>
          <p:nvPr/>
        </p:nvSpPr>
        <p:spPr bwMode="auto">
          <a:xfrm>
            <a:off x="308918" y="7273976"/>
            <a:ext cx="11377264" cy="660758"/>
          </a:xfrm>
          <a:prstGeom prst="rect">
            <a:avLst/>
          </a:prstGeom>
          <a:noFill/>
          <a:ln w="9525">
            <a:noFill/>
            <a:miter lim="800000"/>
            <a:headEnd/>
            <a:tailEnd/>
          </a:ln>
        </p:spPr>
        <p:txBody>
          <a:bodyPr wrap="square" anchor="ctr">
            <a:spAutoFit/>
          </a:bodyPr>
          <a:lstStyle/>
          <a:p>
            <a:pPr algn="just">
              <a:lnSpc>
                <a:spcPct val="150000"/>
              </a:lnSpc>
              <a:defRPr/>
            </a:pPr>
            <a:r>
              <a:rPr lang="pl-PL" sz="2800" b="1" dirty="0">
                <a:latin typeface="Arial" panose="020B0604020202020204" pitchFamily="34" charset="0"/>
                <a:cs typeface="Arial" panose="020B0604020202020204" pitchFamily="34" charset="0"/>
              </a:rPr>
              <a:t>	Nie rejestrowano chorób wywołanych przez meningokoki.</a:t>
            </a:r>
            <a:endParaRPr lang="pl-PL"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79858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 name="Obraz 10" descr="Rumie&amp;nacute; po uk&amp;aogon;szeniu kleszcza"/>
          <p:cNvPicPr>
            <a:picLocks noChangeAspect="1" noChangeArrowheads="1"/>
          </p:cNvPicPr>
          <p:nvPr/>
        </p:nvPicPr>
        <p:blipFill>
          <a:blip r:embed="rId3"/>
          <a:srcRect/>
          <a:stretch>
            <a:fillRect/>
          </a:stretch>
        </p:blipFill>
        <p:spPr bwMode="auto">
          <a:xfrm>
            <a:off x="2397150" y="6894478"/>
            <a:ext cx="3926651" cy="2372760"/>
          </a:xfrm>
          <a:prstGeom prst="rect">
            <a:avLst/>
          </a:prstGeom>
          <a:noFill/>
          <a:ln w="9525">
            <a:noFill/>
            <a:miter lim="800000"/>
            <a:headEnd/>
            <a:tailEnd/>
          </a:ln>
          <a:effectLst>
            <a:softEdge rad="63500"/>
          </a:effectLst>
        </p:spPr>
      </p:pic>
      <p:pic>
        <p:nvPicPr>
          <p:cNvPr id="5170" name="Obraz 1" descr="Plik:Ixodes ricinus PL.jpg"/>
          <p:cNvPicPr>
            <a:picLocks noChangeAspect="1" noChangeArrowheads="1"/>
          </p:cNvPicPr>
          <p:nvPr/>
        </p:nvPicPr>
        <p:blipFill>
          <a:blip r:embed="rId4"/>
          <a:srcRect/>
          <a:stretch>
            <a:fillRect/>
          </a:stretch>
        </p:blipFill>
        <p:spPr bwMode="auto">
          <a:xfrm>
            <a:off x="5997550" y="5333528"/>
            <a:ext cx="4462655" cy="3273754"/>
          </a:xfrm>
          <a:prstGeom prst="rect">
            <a:avLst/>
          </a:prstGeom>
          <a:noFill/>
          <a:ln w="9525">
            <a:noFill/>
            <a:miter lim="800000"/>
            <a:headEnd/>
            <a:tailEnd/>
          </a:ln>
          <a:effectLst>
            <a:softEdge rad="63500"/>
          </a:effectLst>
        </p:spPr>
      </p:pic>
      <p:sp>
        <p:nvSpPr>
          <p:cNvPr id="5165" name="Text Box 1"/>
          <p:cNvSpPr txBox="1">
            <a:spLocks noChangeArrowheads="1"/>
          </p:cNvSpPr>
          <p:nvPr/>
        </p:nvSpPr>
        <p:spPr bwMode="auto">
          <a:xfrm>
            <a:off x="1246188" y="989013"/>
            <a:ext cx="10464800" cy="787400"/>
          </a:xfrm>
          <a:prstGeom prst="rect">
            <a:avLst/>
          </a:prstGeom>
          <a:noFill/>
          <a:ln w="9525">
            <a:noFill/>
            <a:round/>
            <a:headEnd/>
            <a:tailEnd/>
          </a:ln>
        </p:spPr>
        <p:txBody>
          <a:bodyPr wrap="none" anchor="ctr"/>
          <a:lstStyle/>
          <a:p>
            <a:pPr algn="ctr">
              <a:buClr>
                <a:srgbClr val="000000"/>
              </a:buClr>
              <a:buSzPct val="100000"/>
              <a:buFont typeface="Times New Roman" pitchFamily="18" charset="0"/>
              <a:buNone/>
            </a:pPr>
            <a:endParaRPr lang="pl-PL"/>
          </a:p>
        </p:txBody>
      </p:sp>
      <p:sp>
        <p:nvSpPr>
          <p:cNvPr id="5166"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5167" name="Obraz 6" descr="psse.png"/>
          <p:cNvPicPr>
            <a:picLocks noChangeAspect="1"/>
          </p:cNvPicPr>
          <p:nvPr/>
        </p:nvPicPr>
        <p:blipFill>
          <a:blip r:embed="rId5"/>
          <a:srcRect/>
          <a:stretch>
            <a:fillRect/>
          </a:stretch>
        </p:blipFill>
        <p:spPr bwMode="auto">
          <a:xfrm>
            <a:off x="93663" y="123825"/>
            <a:ext cx="965200" cy="965200"/>
          </a:xfrm>
          <a:prstGeom prst="rect">
            <a:avLst/>
          </a:prstGeom>
          <a:noFill/>
          <a:ln w="9525">
            <a:noFill/>
            <a:miter lim="800000"/>
            <a:headEnd/>
            <a:tailEnd/>
          </a:ln>
        </p:spPr>
      </p:pic>
      <p:sp>
        <p:nvSpPr>
          <p:cNvPr id="5168" name="Rectangle 9"/>
          <p:cNvSpPr>
            <a:spLocks noChangeArrowheads="1"/>
          </p:cNvSpPr>
          <p:nvPr/>
        </p:nvSpPr>
        <p:spPr bwMode="auto">
          <a:xfrm>
            <a:off x="0" y="3070225"/>
            <a:ext cx="184150" cy="731838"/>
          </a:xfrm>
          <a:prstGeom prst="rect">
            <a:avLst/>
          </a:prstGeom>
          <a:noFill/>
          <a:ln w="9525">
            <a:noFill/>
            <a:miter lim="800000"/>
            <a:headEnd/>
            <a:tailEnd/>
          </a:ln>
        </p:spPr>
        <p:txBody>
          <a:bodyPr wrap="none" anchor="ctr">
            <a:spAutoFit/>
          </a:bodyPr>
          <a:lstStyle/>
          <a:p>
            <a:endParaRPr lang="pl-PL"/>
          </a:p>
        </p:txBody>
      </p:sp>
      <p:sp>
        <p:nvSpPr>
          <p:cNvPr id="5172" name="Rectangle 18"/>
          <p:cNvSpPr>
            <a:spLocks noChangeArrowheads="1"/>
          </p:cNvSpPr>
          <p:nvPr/>
        </p:nvSpPr>
        <p:spPr bwMode="auto">
          <a:xfrm>
            <a:off x="617017" y="1405650"/>
            <a:ext cx="11953328" cy="3539430"/>
          </a:xfrm>
          <a:prstGeom prst="rect">
            <a:avLst/>
          </a:prstGeom>
          <a:noFill/>
          <a:ln w="9525">
            <a:noFill/>
            <a:miter lim="800000"/>
            <a:headEnd/>
            <a:tailEnd/>
          </a:ln>
        </p:spPr>
        <p:txBody>
          <a:bodyPr wrap="square" anchor="ctr">
            <a:spAutoFit/>
          </a:bodyPr>
          <a:lstStyle/>
          <a:p>
            <a:pPr algn="just"/>
            <a:r>
              <a:rPr lang="pl-PL" sz="24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Sytuacja epidemiologiczna boreliozy w omawianym roku nadal  przedstawiała się niekorzystnie, wciąż utrzymuje się trend wzrostowy.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omawianym roku odnotowano </a:t>
            </a:r>
            <a:r>
              <a:rPr lang="pl-PL" sz="2800" b="1" dirty="0">
                <a:latin typeface="Arial" panose="020B0604020202020204" pitchFamily="34" charset="0"/>
                <a:cs typeface="Arial" panose="020B0604020202020204" pitchFamily="34" charset="0"/>
              </a:rPr>
              <a:t>73</a:t>
            </a:r>
            <a:r>
              <a:rPr lang="pl-PL" sz="2800" dirty="0">
                <a:latin typeface="Arial" panose="020B0604020202020204" pitchFamily="34" charset="0"/>
                <a:cs typeface="Arial" panose="020B0604020202020204" pitchFamily="34" charset="0"/>
              </a:rPr>
              <a:t> zachorowania na boreliozę. 97% chorych było leczonych ambulatoryjnie. Zachorowania wystąpiły w grupie wiekowej od 6 r.ż. do 79 r.ż. Przy tych zakażeniach, z uwagi na brak możliwości czynnego uodpornienia przeciw boreliozie konieczne jest podnoszenia świadomości w społeczeństwie w zakresie stosowania odpowiednich zabezpieczeń chroniących przed kleszczami. </a:t>
            </a:r>
          </a:p>
        </p:txBody>
      </p:sp>
      <p:sp>
        <p:nvSpPr>
          <p:cNvPr id="5173" name="Rectangle 20"/>
          <p:cNvSpPr>
            <a:spLocks noChangeArrowheads="1"/>
          </p:cNvSpPr>
          <p:nvPr/>
        </p:nvSpPr>
        <p:spPr bwMode="auto">
          <a:xfrm>
            <a:off x="0" y="3265488"/>
            <a:ext cx="13003213" cy="0"/>
          </a:xfrm>
          <a:prstGeom prst="rect">
            <a:avLst/>
          </a:prstGeom>
          <a:noFill/>
          <a:ln w="9525">
            <a:noFill/>
            <a:miter lim="800000"/>
            <a:headEnd/>
            <a:tailEnd/>
          </a:ln>
        </p:spPr>
        <p:txBody>
          <a:bodyPr wrap="none" anchor="ctr">
            <a:spAutoFit/>
          </a:bodyPr>
          <a:lstStyle/>
          <a:p>
            <a:endParaRPr lang="pl-PL"/>
          </a:p>
        </p:txBody>
      </p:sp>
      <p:sp>
        <p:nvSpPr>
          <p:cNvPr id="15"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3" name="pole tekstowe 1">
            <a:extLst>
              <a:ext uri="{FF2B5EF4-FFF2-40B4-BE49-F238E27FC236}">
                <a16:creationId xmlns:a16="http://schemas.microsoft.com/office/drawing/2014/main" xmlns="" id="{01953A5E-CEB4-4868-85BF-0D7BD0D29C75}"/>
              </a:ext>
            </a:extLst>
          </p:cNvPr>
          <p:cNvSpPr txBox="1">
            <a:spLocks noChangeArrowheads="1"/>
          </p:cNvSpPr>
          <p:nvPr/>
        </p:nvSpPr>
        <p:spPr bwMode="auto">
          <a:xfrm>
            <a:off x="1245022" y="512638"/>
            <a:ext cx="11232205" cy="523220"/>
          </a:xfrm>
          <a:prstGeom prst="rect">
            <a:avLst/>
          </a:prstGeom>
          <a:noFill/>
          <a:ln w="9525">
            <a:noFill/>
            <a:miter lim="800000"/>
            <a:headEnd/>
            <a:tailEnd/>
          </a:ln>
        </p:spPr>
        <p:txBody>
          <a:bodyPr wrap="square">
            <a:spAutoFit/>
          </a:bodyPr>
          <a:lstStyle/>
          <a:p>
            <a:pPr algn="just"/>
            <a:r>
              <a:rPr lang="pl-PL" sz="2800" b="1" dirty="0">
                <a:latin typeface="Arial" panose="020B0604020202020204" pitchFamily="34" charset="0"/>
                <a:cs typeface="Arial" panose="020B0604020202020204" pitchFamily="34" charset="0"/>
              </a:rPr>
              <a:t>1.8. Borelioza  (choroba z Lyme)</a:t>
            </a:r>
            <a:r>
              <a:rPr lang="pl-PL" sz="2800" dirty="0">
                <a:latin typeface="Arial" panose="020B0604020202020204" pitchFamily="34" charset="0"/>
                <a:cs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6"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5167"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5168" name="Rectangle 9"/>
          <p:cNvSpPr>
            <a:spLocks noChangeArrowheads="1"/>
          </p:cNvSpPr>
          <p:nvPr/>
        </p:nvSpPr>
        <p:spPr bwMode="auto">
          <a:xfrm>
            <a:off x="0" y="3070225"/>
            <a:ext cx="184150" cy="731838"/>
          </a:xfrm>
          <a:prstGeom prst="rect">
            <a:avLst/>
          </a:prstGeom>
          <a:noFill/>
          <a:ln w="9525">
            <a:noFill/>
            <a:miter lim="800000"/>
            <a:headEnd/>
            <a:tailEnd/>
          </a:ln>
        </p:spPr>
        <p:txBody>
          <a:bodyPr wrap="none" anchor="ctr">
            <a:spAutoFit/>
          </a:bodyPr>
          <a:lstStyle/>
          <a:p>
            <a:endParaRPr lang="pl-PL"/>
          </a:p>
        </p:txBody>
      </p:sp>
      <p:sp>
        <p:nvSpPr>
          <p:cNvPr id="5173" name="Rectangle 20"/>
          <p:cNvSpPr>
            <a:spLocks noChangeArrowheads="1"/>
          </p:cNvSpPr>
          <p:nvPr/>
        </p:nvSpPr>
        <p:spPr bwMode="auto">
          <a:xfrm>
            <a:off x="0" y="3265488"/>
            <a:ext cx="13003213" cy="0"/>
          </a:xfrm>
          <a:prstGeom prst="rect">
            <a:avLst/>
          </a:prstGeom>
          <a:noFill/>
          <a:ln w="9525">
            <a:noFill/>
            <a:miter lim="800000"/>
            <a:headEnd/>
            <a:tailEnd/>
          </a:ln>
        </p:spPr>
        <p:txBody>
          <a:bodyPr wrap="none" anchor="ctr">
            <a:spAutoFit/>
          </a:bodyPr>
          <a:lstStyle/>
          <a:p>
            <a:endParaRPr lang="pl-PL"/>
          </a:p>
        </p:txBody>
      </p:sp>
      <p:sp>
        <p:nvSpPr>
          <p:cNvPr id="15"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2" name="Prostokąt 1"/>
          <p:cNvSpPr/>
          <p:nvPr/>
        </p:nvSpPr>
        <p:spPr>
          <a:xfrm>
            <a:off x="92075" y="8858333"/>
            <a:ext cx="7108197" cy="458074"/>
          </a:xfrm>
          <a:prstGeom prst="rect">
            <a:avLst/>
          </a:prstGeom>
        </p:spPr>
        <p:txBody>
          <a:bodyPr wrap="square">
            <a:spAutoFit/>
          </a:bodyPr>
          <a:lstStyle/>
          <a:p>
            <a:pPr indent="450215" algn="just">
              <a:lnSpc>
                <a:spcPct val="150000"/>
              </a:lnSpc>
              <a:spcAft>
                <a:spcPts val="0"/>
              </a:spcAft>
            </a:pPr>
            <a:r>
              <a:rPr lang="pl-PL" b="1" i="1" dirty="0">
                <a:latin typeface="Times New Roman" panose="02020603050405020304" pitchFamily="18" charset="0"/>
                <a:ea typeface="Times New Roman" panose="02020603050405020304" pitchFamily="18" charset="0"/>
              </a:rPr>
              <a:t>Ryc. 8. Wskaźnik zapadalności na boreliozę.</a:t>
            </a:r>
            <a:endParaRPr lang="pl-PL" b="1" dirty="0">
              <a:latin typeface="Times New Roman" panose="02020603050405020304" pitchFamily="18" charset="0"/>
              <a:ea typeface="Times New Roman" panose="02020603050405020304" pitchFamily="18" charset="0"/>
            </a:endParaRPr>
          </a:p>
        </p:txBody>
      </p:sp>
      <p:sp>
        <p:nvSpPr>
          <p:cNvPr id="9" name="pole tekstowe 1">
            <a:extLst>
              <a:ext uri="{FF2B5EF4-FFF2-40B4-BE49-F238E27FC236}">
                <a16:creationId xmlns:a16="http://schemas.microsoft.com/office/drawing/2014/main" xmlns="" id="{9272134B-D0D5-4001-84EE-DAB14F5388F3}"/>
              </a:ext>
            </a:extLst>
          </p:cNvPr>
          <p:cNvSpPr txBox="1">
            <a:spLocks noChangeArrowheads="1"/>
          </p:cNvSpPr>
          <p:nvPr/>
        </p:nvSpPr>
        <p:spPr bwMode="auto">
          <a:xfrm>
            <a:off x="1173014" y="565805"/>
            <a:ext cx="11232205" cy="523220"/>
          </a:xfrm>
          <a:prstGeom prst="rect">
            <a:avLst/>
          </a:prstGeom>
          <a:noFill/>
          <a:ln w="9525">
            <a:noFill/>
            <a:miter lim="800000"/>
            <a:headEnd/>
            <a:tailEnd/>
          </a:ln>
        </p:spPr>
        <p:txBody>
          <a:bodyPr wrap="square">
            <a:spAutoFit/>
          </a:bodyPr>
          <a:lstStyle/>
          <a:p>
            <a:pPr algn="just"/>
            <a:r>
              <a:rPr lang="pl-PL" sz="2800" b="1" dirty="0">
                <a:latin typeface="Arial" panose="020B0604020202020204" pitchFamily="34" charset="0"/>
                <a:cs typeface="Arial" panose="020B0604020202020204" pitchFamily="34" charset="0"/>
              </a:rPr>
              <a:t>1.8. Borelioza  (choroba z Lyme)</a:t>
            </a:r>
            <a:r>
              <a:rPr lang="pl-PL" sz="2800" dirty="0">
                <a:latin typeface="Arial" panose="020B0604020202020204" pitchFamily="34" charset="0"/>
                <a:cs typeface="Arial" panose="020B0604020202020204" pitchFamily="34" charset="0"/>
              </a:rPr>
              <a:t>   </a:t>
            </a:r>
          </a:p>
        </p:txBody>
      </p:sp>
      <p:graphicFrame>
        <p:nvGraphicFramePr>
          <p:cNvPr id="10" name="Wykres 9">
            <a:extLst>
              <a:ext uri="{FF2B5EF4-FFF2-40B4-BE49-F238E27FC236}">
                <a16:creationId xmlns:a16="http://schemas.microsoft.com/office/drawing/2014/main" xmlns="" id="{F1203F8C-97AA-4B62-B90F-FBA8E17ABB8E}"/>
              </a:ext>
            </a:extLst>
          </p:cNvPr>
          <p:cNvGraphicFramePr>
            <a:graphicFrameLocks/>
          </p:cNvGraphicFramePr>
          <p:nvPr>
            <p:extLst>
              <p:ext uri="{D42A27DB-BD31-4B8C-83A1-F6EECF244321}">
                <p14:modId xmlns:p14="http://schemas.microsoft.com/office/powerpoint/2010/main" val="1299900557"/>
              </p:ext>
            </p:extLst>
          </p:nvPr>
        </p:nvGraphicFramePr>
        <p:xfrm>
          <a:off x="596949" y="1249457"/>
          <a:ext cx="11808269" cy="7606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377744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6659"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0"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pic>
        <p:nvPicPr>
          <p:cNvPr id="12" name="Obraz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510" y="4168550"/>
            <a:ext cx="2137533" cy="1668744"/>
          </a:xfrm>
          <a:prstGeom prst="rect">
            <a:avLst/>
          </a:prstGeom>
          <a:noFill/>
          <a:ln>
            <a:noFill/>
          </a:ln>
          <a:effectLst>
            <a:softEdge rad="63500"/>
          </a:effectLst>
        </p:spPr>
      </p:pic>
      <p:sp>
        <p:nvSpPr>
          <p:cNvPr id="11" name="pole tekstowe 1"/>
          <p:cNvSpPr txBox="1">
            <a:spLocks noChangeArrowheads="1"/>
          </p:cNvSpPr>
          <p:nvPr/>
        </p:nvSpPr>
        <p:spPr bwMode="auto">
          <a:xfrm>
            <a:off x="979166" y="715893"/>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1.9. Styczność i narażenie na wściekliznę</a:t>
            </a:r>
          </a:p>
        </p:txBody>
      </p:sp>
      <p:sp>
        <p:nvSpPr>
          <p:cNvPr id="13" name="Prostokąt 12">
            <a:extLst>
              <a:ext uri="{FF2B5EF4-FFF2-40B4-BE49-F238E27FC236}">
                <a16:creationId xmlns:a16="http://schemas.microsoft.com/office/drawing/2014/main" xmlns="" id="{49E18099-2ED2-4EDE-B243-A7828DACDF66}"/>
              </a:ext>
            </a:extLst>
          </p:cNvPr>
          <p:cNvSpPr/>
          <p:nvPr/>
        </p:nvSpPr>
        <p:spPr>
          <a:xfrm>
            <a:off x="522571" y="8950150"/>
            <a:ext cx="6978834" cy="458074"/>
          </a:xfrm>
          <a:prstGeom prst="rect">
            <a:avLst/>
          </a:prstGeom>
        </p:spPr>
        <p:txBody>
          <a:bodyPr wrap="none">
            <a:spAutoFit/>
          </a:bodyPr>
          <a:lstStyle/>
          <a:p>
            <a:pPr indent="450215" algn="just">
              <a:lnSpc>
                <a:spcPct val="150000"/>
              </a:lnSpc>
              <a:spcAft>
                <a:spcPts val="0"/>
              </a:spcAft>
            </a:pPr>
            <a:r>
              <a:rPr lang="pl-PL" b="1" i="1" dirty="0">
                <a:latin typeface="Times New Roman" panose="02020603050405020304" pitchFamily="18" charset="0"/>
                <a:ea typeface="Times New Roman" panose="02020603050405020304" pitchFamily="18" charset="0"/>
              </a:rPr>
              <a:t>Tabela 2. Liczba osób zaszczepionych p/wściekliźnie po narażeniu..</a:t>
            </a:r>
            <a:endParaRPr lang="pl-PL" b="1" dirty="0">
              <a:latin typeface="Times New Roman" panose="02020603050405020304" pitchFamily="18" charset="0"/>
              <a:ea typeface="Times New Roman" panose="02020603050405020304" pitchFamily="18" charset="0"/>
            </a:endParaRPr>
          </a:p>
        </p:txBody>
      </p:sp>
      <p:graphicFrame>
        <p:nvGraphicFramePr>
          <p:cNvPr id="5" name="Tabela 4">
            <a:extLst>
              <a:ext uri="{FF2B5EF4-FFF2-40B4-BE49-F238E27FC236}">
                <a16:creationId xmlns:a16="http://schemas.microsoft.com/office/drawing/2014/main" xmlns="" id="{7FB9EBB8-8270-4004-8C7C-1BDF51AC509F}"/>
              </a:ext>
            </a:extLst>
          </p:cNvPr>
          <p:cNvGraphicFramePr>
            <a:graphicFrameLocks noGrp="1"/>
          </p:cNvGraphicFramePr>
          <p:nvPr>
            <p:extLst>
              <p:ext uri="{D42A27DB-BD31-4B8C-83A1-F6EECF244321}">
                <p14:modId xmlns:p14="http://schemas.microsoft.com/office/powerpoint/2010/main" val="3671000428"/>
              </p:ext>
            </p:extLst>
          </p:nvPr>
        </p:nvGraphicFramePr>
        <p:xfrm>
          <a:off x="946723" y="5985319"/>
          <a:ext cx="11109923" cy="2893100"/>
        </p:xfrm>
        <a:graphic>
          <a:graphicData uri="http://schemas.openxmlformats.org/drawingml/2006/table">
            <a:tbl>
              <a:tblPr firstRow="1" lastCol="1" bandRow="1"/>
              <a:tblGrid>
                <a:gridCol w="1009993">
                  <a:extLst>
                    <a:ext uri="{9D8B030D-6E8A-4147-A177-3AD203B41FA5}">
                      <a16:colId xmlns:a16="http://schemas.microsoft.com/office/drawing/2014/main" xmlns="" val="2494095968"/>
                    </a:ext>
                  </a:extLst>
                </a:gridCol>
                <a:gridCol w="1009993">
                  <a:extLst>
                    <a:ext uri="{9D8B030D-6E8A-4147-A177-3AD203B41FA5}">
                      <a16:colId xmlns:a16="http://schemas.microsoft.com/office/drawing/2014/main" xmlns="" val="2926442800"/>
                    </a:ext>
                  </a:extLst>
                </a:gridCol>
                <a:gridCol w="1009993">
                  <a:extLst>
                    <a:ext uri="{9D8B030D-6E8A-4147-A177-3AD203B41FA5}">
                      <a16:colId xmlns:a16="http://schemas.microsoft.com/office/drawing/2014/main" xmlns="" val="4066361243"/>
                    </a:ext>
                  </a:extLst>
                </a:gridCol>
                <a:gridCol w="1009993">
                  <a:extLst>
                    <a:ext uri="{9D8B030D-6E8A-4147-A177-3AD203B41FA5}">
                      <a16:colId xmlns:a16="http://schemas.microsoft.com/office/drawing/2014/main" xmlns="" val="1816005125"/>
                    </a:ext>
                  </a:extLst>
                </a:gridCol>
                <a:gridCol w="1009993">
                  <a:extLst>
                    <a:ext uri="{9D8B030D-6E8A-4147-A177-3AD203B41FA5}">
                      <a16:colId xmlns:a16="http://schemas.microsoft.com/office/drawing/2014/main" xmlns="" val="2772116260"/>
                    </a:ext>
                  </a:extLst>
                </a:gridCol>
                <a:gridCol w="1009993">
                  <a:extLst>
                    <a:ext uri="{9D8B030D-6E8A-4147-A177-3AD203B41FA5}">
                      <a16:colId xmlns:a16="http://schemas.microsoft.com/office/drawing/2014/main" xmlns="" val="4234435107"/>
                    </a:ext>
                  </a:extLst>
                </a:gridCol>
                <a:gridCol w="1009993">
                  <a:extLst>
                    <a:ext uri="{9D8B030D-6E8A-4147-A177-3AD203B41FA5}">
                      <a16:colId xmlns:a16="http://schemas.microsoft.com/office/drawing/2014/main" xmlns="" val="2075533845"/>
                    </a:ext>
                  </a:extLst>
                </a:gridCol>
                <a:gridCol w="1009993">
                  <a:extLst>
                    <a:ext uri="{9D8B030D-6E8A-4147-A177-3AD203B41FA5}">
                      <a16:colId xmlns:a16="http://schemas.microsoft.com/office/drawing/2014/main" xmlns="" val="426853778"/>
                    </a:ext>
                  </a:extLst>
                </a:gridCol>
                <a:gridCol w="1009993">
                  <a:extLst>
                    <a:ext uri="{9D8B030D-6E8A-4147-A177-3AD203B41FA5}">
                      <a16:colId xmlns:a16="http://schemas.microsoft.com/office/drawing/2014/main" xmlns="" val="4221010501"/>
                    </a:ext>
                  </a:extLst>
                </a:gridCol>
                <a:gridCol w="1009993">
                  <a:extLst>
                    <a:ext uri="{9D8B030D-6E8A-4147-A177-3AD203B41FA5}">
                      <a16:colId xmlns:a16="http://schemas.microsoft.com/office/drawing/2014/main" xmlns="" val="1776940485"/>
                    </a:ext>
                  </a:extLst>
                </a:gridCol>
                <a:gridCol w="1009993">
                  <a:extLst>
                    <a:ext uri="{9D8B030D-6E8A-4147-A177-3AD203B41FA5}">
                      <a16:colId xmlns:a16="http://schemas.microsoft.com/office/drawing/2014/main" xmlns="" val="2306558995"/>
                    </a:ext>
                  </a:extLst>
                </a:gridCol>
              </a:tblGrid>
              <a:tr h="1225896">
                <a:tc gridSpan="11">
                  <a:txBody>
                    <a:bodyPr/>
                    <a:lstStyle/>
                    <a:p>
                      <a:pPr algn="ctr">
                        <a:lnSpc>
                          <a:spcPct val="107000"/>
                        </a:lnSpc>
                        <a:spcAft>
                          <a:spcPts val="0"/>
                        </a:spcAft>
                      </a:pPr>
                      <a:r>
                        <a:rPr lang="pl-PL" sz="2400" b="1" dirty="0">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Liczba osób zaszczepionych   p/wściekliźnie po narażeniu w latach</a:t>
                      </a:r>
                      <a:endParaRPr lang="pl-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pl-PL" sz="2400" b="1" dirty="0">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2008-2018</a:t>
                      </a:r>
                      <a:endParaRPr lang="pl-P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2046193413"/>
                  </a:ext>
                </a:extLst>
              </a:tr>
              <a:tr h="1092264">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dirty="0">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dirty="0">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tc>
                  <a:txBody>
                    <a:bodyPr/>
                    <a:lstStyle/>
                    <a:p>
                      <a:pPr algn="ctr">
                        <a:lnSpc>
                          <a:spcPct val="107000"/>
                        </a:lnSpc>
                        <a:spcAft>
                          <a:spcPts val="0"/>
                        </a:spcAft>
                      </a:pPr>
                      <a:r>
                        <a:rPr lang="pl-PL" sz="2000" b="1" i="1" dirty="0">
                          <a:solidFill>
                            <a:srgbClr val="943634"/>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CC99"/>
                    </a:solidFill>
                  </a:tcPr>
                </a:tc>
                <a:extLst>
                  <a:ext uri="{0D108BD9-81ED-4DB2-BD59-A6C34878D82A}">
                    <a16:rowId xmlns:a16="http://schemas.microsoft.com/office/drawing/2014/main" xmlns="" val="825618285"/>
                  </a:ext>
                </a:extLst>
              </a:tr>
              <a:tr h="574940">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pl-PL"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7000"/>
                        </a:lnSpc>
                        <a:spcAft>
                          <a:spcPts val="0"/>
                        </a:spcAft>
                      </a:pPr>
                      <a:r>
                        <a:rPr lang="pl-PL" sz="20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xmlns="" val="3488013047"/>
                  </a:ext>
                </a:extLst>
              </a:tr>
            </a:tbl>
          </a:graphicData>
        </a:graphic>
      </p:graphicFrame>
      <p:sp>
        <p:nvSpPr>
          <p:cNvPr id="14" name="Rectangle 134">
            <a:extLst>
              <a:ext uri="{FF2B5EF4-FFF2-40B4-BE49-F238E27FC236}">
                <a16:creationId xmlns:a16="http://schemas.microsoft.com/office/drawing/2014/main" xmlns="" id="{6DFA6CC3-0000-4F2D-A7D0-451507C6FE8E}"/>
              </a:ext>
            </a:extLst>
          </p:cNvPr>
          <p:cNvSpPr>
            <a:spLocks noChangeArrowheads="1"/>
          </p:cNvSpPr>
          <p:nvPr/>
        </p:nvSpPr>
        <p:spPr bwMode="auto">
          <a:xfrm>
            <a:off x="549758" y="1659244"/>
            <a:ext cx="12091020" cy="2893100"/>
          </a:xfrm>
          <a:prstGeom prst="rect">
            <a:avLst/>
          </a:prstGeom>
          <a:noFill/>
          <a:ln w="9525">
            <a:noFill/>
            <a:miter lim="800000"/>
            <a:headEnd/>
            <a:tailEnd/>
          </a:ln>
        </p:spPr>
        <p:txBody>
          <a:bodyPr wrap="square" anchor="ctr">
            <a:spAutoFit/>
          </a:bodyPr>
          <a:lstStyle/>
          <a:p>
            <a:pPr algn="just"/>
            <a:r>
              <a:rPr lang="pl-PL" sz="2400" dirty="0">
                <a:latin typeface="Arial" panose="020B0604020202020204" pitchFamily="34" charset="0"/>
                <a:cs typeface="Arial" panose="020B0604020202020204" pitchFamily="34" charset="0"/>
              </a:rPr>
              <a:t>	</a:t>
            </a:r>
            <a:r>
              <a:rPr lang="pl-PL" sz="2600" dirty="0">
                <a:latin typeface="Arial" panose="020B0604020202020204" pitchFamily="34" charset="0"/>
                <a:cs typeface="Arial" panose="020B0604020202020204" pitchFamily="34" charset="0"/>
              </a:rPr>
              <a:t>W omawianym  roku odnotowano spadek  osób zakwalifikowanych do szczepień p/wściekliźnie. Wskaźnik zapadalności dla styczności i narażenia na wściekliznę/potrzeba szczepień dla powiatu skarżyskiego </a:t>
            </a:r>
            <a:r>
              <a:rPr lang="pl-PL" sz="2600" b="1" dirty="0">
                <a:latin typeface="Arial" panose="020B0604020202020204" pitchFamily="34" charset="0"/>
                <a:cs typeface="Arial" panose="020B0604020202020204" pitchFamily="34" charset="0"/>
              </a:rPr>
              <a:t>obniżył się i  wynosił – 19,94/100 tys. mieszk., w roku 2017 wynosił - 36,81 /100tys. mieszk. 80% osób poddanych   profilaktyce </a:t>
            </a:r>
            <a:r>
              <a:rPr lang="pl-PL" sz="2600" dirty="0">
                <a:latin typeface="Arial" panose="020B0604020202020204" pitchFamily="34" charset="0"/>
                <a:cs typeface="Arial" panose="020B0604020202020204" pitchFamily="34" charset="0"/>
              </a:rPr>
              <a:t>przeciw wściekliźnie była pokąsana przez nieznane psy, pozostałe osoby  miały kontakt z nieznanym kotem i jedna osoba  ugryziona przez mysz.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5"/>
          <p:cNvSpPr>
            <a:spLocks noChangeArrowheads="1"/>
          </p:cNvSpPr>
          <p:nvPr/>
        </p:nvSpPr>
        <p:spPr bwMode="auto">
          <a:xfrm>
            <a:off x="6408738" y="1701800"/>
            <a:ext cx="184150" cy="731838"/>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8706"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28707"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28708"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28709" name="pole tekstowe 1"/>
          <p:cNvSpPr txBox="1">
            <a:spLocks noChangeArrowheads="1"/>
          </p:cNvSpPr>
          <p:nvPr/>
        </p:nvSpPr>
        <p:spPr bwMode="auto">
          <a:xfrm>
            <a:off x="1042988" y="1036310"/>
            <a:ext cx="11168383" cy="4401205"/>
          </a:xfrm>
          <a:prstGeom prst="rect">
            <a:avLst/>
          </a:prstGeom>
          <a:noFill/>
          <a:ln w="9525">
            <a:noFill/>
            <a:miter lim="800000"/>
            <a:headEnd/>
            <a:tailEnd/>
          </a:ln>
        </p:spPr>
        <p:txBody>
          <a:bodyPr wrap="square">
            <a:spAutoFit/>
          </a:bodyPr>
          <a:lstStyle/>
          <a:p>
            <a:endParaRPr lang="pl-PL" sz="2800" b="1"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Szczyt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na grypę występuje między styczniem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a marcem. W porównaniu do ubiegłego roku wystąpił </a:t>
            </a:r>
            <a:r>
              <a:rPr lang="pl-PL" sz="2800" b="1" dirty="0">
                <a:latin typeface="Arial" panose="020B0604020202020204" pitchFamily="34" charset="0"/>
                <a:cs typeface="Arial" panose="020B0604020202020204" pitchFamily="34" charset="0"/>
              </a:rPr>
              <a:t>spadek </a:t>
            </a:r>
            <a:r>
              <a:rPr lang="pl-PL" sz="2800" b="1" dirty="0" err="1">
                <a:latin typeface="Arial" panose="020B0604020202020204" pitchFamily="34" charset="0"/>
                <a:cs typeface="Arial" panose="020B0604020202020204" pitchFamily="34" charset="0"/>
              </a:rPr>
              <a:t>zachorowań</a:t>
            </a:r>
            <a:r>
              <a:rPr lang="pl-PL" sz="2800" b="1"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na grypę. Zgłoszono ogółem </a:t>
            </a:r>
            <a:r>
              <a:rPr lang="pl-PL" sz="2800" b="1" dirty="0">
                <a:latin typeface="Arial" panose="020B0604020202020204" pitchFamily="34" charset="0"/>
                <a:cs typeface="Arial" panose="020B0604020202020204" pitchFamily="34" charset="0"/>
              </a:rPr>
              <a:t>1055 </a:t>
            </a:r>
            <a:r>
              <a:rPr lang="pl-PL" sz="2800" dirty="0">
                <a:latin typeface="Arial" panose="020B0604020202020204" pitchFamily="34" charset="0"/>
                <a:cs typeface="Arial" panose="020B0604020202020204" pitchFamily="34" charset="0"/>
              </a:rPr>
              <a:t>podejrzeń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i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na grypę. Spośród chorych </a:t>
            </a:r>
            <a:r>
              <a:rPr lang="pl-PL" sz="2800" b="1" dirty="0">
                <a:latin typeface="Arial" panose="020B0604020202020204" pitchFamily="34" charset="0"/>
                <a:cs typeface="Arial" panose="020B0604020202020204" pitchFamily="34" charset="0"/>
              </a:rPr>
              <a:t>70</a:t>
            </a:r>
            <a:r>
              <a:rPr lang="pl-PL" sz="2800" dirty="0">
                <a:latin typeface="Arial" panose="020B0604020202020204" pitchFamily="34" charset="0"/>
                <a:cs typeface="Arial" panose="020B0604020202020204" pitchFamily="34" charset="0"/>
              </a:rPr>
              <a:t> osób skierowano do szpitala w tym 15 dzieci w wieku od 0-4 roku życia.  Potwierdzono badaniami wirusologicznymi 2 przypadki  grypy typu B. Wskaźnik zapadalności dla grypy i podejrzeń grypy dla powiatu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roku 2018 wynosił 1402,77/100 </a:t>
            </a:r>
            <a:r>
              <a:rPr lang="pl-PL" sz="2800" dirty="0" err="1">
                <a:latin typeface="Arial" panose="020B0604020202020204" pitchFamily="34" charset="0"/>
                <a:cs typeface="Arial" panose="020B0604020202020204" pitchFamily="34" charset="0"/>
              </a:rPr>
              <a:t>tys.m</a:t>
            </a:r>
            <a:r>
              <a:rPr lang="pl-PL" sz="2800" dirty="0">
                <a:latin typeface="Arial" panose="020B0604020202020204" pitchFamily="34" charset="0"/>
                <a:cs typeface="Arial" panose="020B0604020202020204" pitchFamily="34" charset="0"/>
              </a:rPr>
              <a:t>. a  w roku 2017 wynosił 1559,50/100tys.m. </a:t>
            </a:r>
            <a:endParaRPr lang="pl-PL" sz="2800" dirty="0">
              <a:solidFill>
                <a:schemeClr val="tx1"/>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p:cNvSpPr txBox="1">
            <a:spLocks noChangeArrowheads="1"/>
          </p:cNvSpPr>
          <p:nvPr/>
        </p:nvSpPr>
        <p:spPr bwMode="auto">
          <a:xfrm>
            <a:off x="979166" y="715893"/>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1.10. Grypa</a:t>
            </a:r>
          </a:p>
        </p:txBody>
      </p:sp>
      <p:sp>
        <p:nvSpPr>
          <p:cNvPr id="10" name="pole tekstowe 1">
            <a:extLst>
              <a:ext uri="{FF2B5EF4-FFF2-40B4-BE49-F238E27FC236}">
                <a16:creationId xmlns:a16="http://schemas.microsoft.com/office/drawing/2014/main" xmlns="" id="{76AA3136-0848-487C-A1F9-4B690D6E0845}"/>
              </a:ext>
            </a:extLst>
          </p:cNvPr>
          <p:cNvSpPr txBox="1">
            <a:spLocks noChangeArrowheads="1"/>
          </p:cNvSpPr>
          <p:nvPr/>
        </p:nvSpPr>
        <p:spPr bwMode="auto">
          <a:xfrm>
            <a:off x="976349" y="5656867"/>
            <a:ext cx="11235022" cy="3539430"/>
          </a:xfrm>
          <a:prstGeom prst="rect">
            <a:avLst/>
          </a:prstGeom>
          <a:noFill/>
          <a:ln w="9525">
            <a:noFill/>
            <a:miter lim="800000"/>
            <a:headEnd/>
            <a:tailEnd/>
          </a:ln>
        </p:spPr>
        <p:txBody>
          <a:bodyPr wrap="square">
            <a:spAutoFit/>
          </a:bodyPr>
          <a:lstStyle/>
          <a:p>
            <a:pPr algn="just"/>
            <a:r>
              <a:rPr lang="pl-PL" sz="2800" dirty="0">
                <a:latin typeface="Arial" panose="020B0604020202020204" pitchFamily="34" charset="0"/>
                <a:cs typeface="Arial" panose="020B0604020202020204" pitchFamily="34" charset="0"/>
              </a:rPr>
              <a:t>	Jedyną skuteczną metodą profilaktyki czynnej p/grypie są szczepienia przeciwko tej chorobie. W omawianym roku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porównaniu do lat ubiegłych wzrosła ilość osób zaszczepionych p/grypie, dla porównania  w roku </a:t>
            </a:r>
            <a:r>
              <a:rPr lang="pl-PL" sz="2800" b="1" dirty="0">
                <a:latin typeface="Arial" panose="020B0604020202020204" pitchFamily="34" charset="0"/>
                <a:cs typeface="Arial" panose="020B0604020202020204" pitchFamily="34" charset="0"/>
              </a:rPr>
              <a:t>2018</a:t>
            </a:r>
            <a:r>
              <a:rPr lang="pl-PL" sz="2800" dirty="0">
                <a:latin typeface="Arial" panose="020B0604020202020204" pitchFamily="34" charset="0"/>
                <a:cs typeface="Arial" panose="020B0604020202020204" pitchFamily="34" charset="0"/>
              </a:rPr>
              <a:t> zaszczepiono p/grypie </a:t>
            </a:r>
            <a:r>
              <a:rPr lang="pl-PL" sz="2800" b="1" dirty="0">
                <a:latin typeface="Arial" panose="020B0604020202020204" pitchFamily="34" charset="0"/>
                <a:cs typeface="Arial" panose="020B0604020202020204" pitchFamily="34" charset="0"/>
              </a:rPr>
              <a:t>1444 osoby</a:t>
            </a:r>
            <a:r>
              <a:rPr lang="pl-PL" sz="2800" dirty="0">
                <a:latin typeface="Arial" panose="020B0604020202020204" pitchFamily="34" charset="0"/>
                <a:cs typeface="Arial" panose="020B0604020202020204" pitchFamily="34" charset="0"/>
              </a:rPr>
              <a:t>,</a:t>
            </a:r>
            <a:r>
              <a:rPr lang="pl-PL" sz="2800" b="1"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a w </a:t>
            </a:r>
            <a:r>
              <a:rPr lang="pl-PL" sz="2800" b="1" dirty="0">
                <a:latin typeface="Arial" panose="020B0604020202020204" pitchFamily="34" charset="0"/>
                <a:cs typeface="Arial" panose="020B0604020202020204" pitchFamily="34" charset="0"/>
              </a:rPr>
              <a:t>2017</a:t>
            </a:r>
            <a:r>
              <a:rPr lang="pl-PL" sz="2800" dirty="0">
                <a:latin typeface="Arial" panose="020B0604020202020204" pitchFamily="34" charset="0"/>
                <a:cs typeface="Arial" panose="020B0604020202020204" pitchFamily="34" charset="0"/>
              </a:rPr>
              <a:t> zaszczepiono ogółem </a:t>
            </a:r>
            <a:r>
              <a:rPr lang="pl-PL" sz="2800" b="1" dirty="0">
                <a:latin typeface="Arial" panose="020B0604020202020204" pitchFamily="34" charset="0"/>
                <a:cs typeface="Arial" panose="020B0604020202020204" pitchFamily="34" charset="0"/>
              </a:rPr>
              <a:t>1345 osób</a:t>
            </a:r>
            <a:r>
              <a:rPr lang="pl-PL" sz="2800" dirty="0">
                <a:latin typeface="Arial" panose="020B0604020202020204" pitchFamily="34" charset="0"/>
                <a:cs typeface="Arial" panose="020B0604020202020204" pitchFamily="34" charset="0"/>
              </a:rPr>
              <a:t>.  </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a:p>
            <a:pPr algn="just"/>
            <a:r>
              <a:rPr lang="pl-PL" sz="2800" b="1" i="1" dirty="0">
                <a:latin typeface="Arial" panose="020B0604020202020204" pitchFamily="34" charset="0"/>
                <a:cs typeface="Arial" panose="020B0604020202020204" pitchFamily="34" charset="0"/>
              </a:rPr>
              <a:t>Szczepienia przeciwko grypie są w grupie szczepień zalecanych </a:t>
            </a:r>
            <a:br>
              <a:rPr lang="pl-PL" sz="2800" b="1" i="1" dirty="0">
                <a:latin typeface="Arial" panose="020B0604020202020204" pitchFamily="34" charset="0"/>
                <a:cs typeface="Arial" panose="020B0604020202020204" pitchFamily="34" charset="0"/>
              </a:rPr>
            </a:br>
            <a:r>
              <a:rPr lang="pl-PL" sz="2800" b="1" i="1" dirty="0">
                <a:latin typeface="Arial" panose="020B0604020202020204" pitchFamily="34" charset="0"/>
                <a:cs typeface="Arial" panose="020B0604020202020204" pitchFamily="34" charset="0"/>
              </a:rPr>
              <a:t>i są płatne.</a:t>
            </a:r>
            <a:endParaRPr lang="pl-PL" sz="2800" b="1" i="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5"/>
          <p:cNvSpPr>
            <a:spLocks noChangeArrowheads="1"/>
          </p:cNvSpPr>
          <p:nvPr/>
        </p:nvSpPr>
        <p:spPr bwMode="auto">
          <a:xfrm>
            <a:off x="6408738" y="1701800"/>
            <a:ext cx="184150" cy="731838"/>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8706"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28707"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28708"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28709" name="pole tekstowe 1"/>
          <p:cNvSpPr txBox="1">
            <a:spLocks noChangeArrowheads="1"/>
          </p:cNvSpPr>
          <p:nvPr/>
        </p:nvSpPr>
        <p:spPr bwMode="auto">
          <a:xfrm>
            <a:off x="976785" y="1239113"/>
            <a:ext cx="11232205" cy="7417415"/>
          </a:xfrm>
          <a:prstGeom prst="rect">
            <a:avLst/>
          </a:prstGeom>
          <a:noFill/>
          <a:ln w="9525">
            <a:noFill/>
            <a:miter lim="800000"/>
            <a:headEnd/>
            <a:tailEnd/>
          </a:ln>
        </p:spPr>
        <p:txBody>
          <a:bodyPr wrap="square">
            <a:spAutoFit/>
          </a:bodyPr>
          <a:lstStyle/>
          <a:p>
            <a:pPr algn="just"/>
            <a:endParaRPr lang="pl-PL" sz="2800" b="1"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roku 2018 odnotowano wzrost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na gruźlicę, ogółem odnotowano </a:t>
            </a:r>
            <a:r>
              <a:rPr lang="pl-PL" sz="2800" b="1" dirty="0">
                <a:latin typeface="Arial" panose="020B0604020202020204" pitchFamily="34" charset="0"/>
                <a:cs typeface="Arial" panose="020B0604020202020204" pitchFamily="34" charset="0"/>
              </a:rPr>
              <a:t>17 </a:t>
            </a:r>
            <a:r>
              <a:rPr lang="pl-PL" sz="2800" b="1"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Zachorowania wystąpiły w grupie wiekowej od  37 do 92 lat. Chorowali zarówno  mężczyźni jak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kobiety.  Wszystkie zachorowania  były hospitalizowane, a po okresie hospitalizacji leczenie kontynuowano w  poradniach p/gruźliczych. Bardzo ważną rolę w zapobieganiu szerzenia się gruźlicy odgrywa odpowiednio wczesne jej wykrycie, zdiagnozowanie i natychmiastowe leczenie, objęcie nadzorem osób z kontaktu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chorym na gruźlicę (poddanie badaniom wykluczającym gruźlicę). Działania profilaktyczne obejmują również szczepienia przeciw gruźlicy, którymi zgodnie z Programem Szczepień Ochronnych objęte są noworodki w ciągu 24 godz. po urodzeniu. W roku 2018 na </a:t>
            </a:r>
            <a:r>
              <a:rPr lang="pl-PL" sz="2800" b="1" dirty="0">
                <a:latin typeface="Arial" panose="020B0604020202020204" pitchFamily="34" charset="0"/>
                <a:cs typeface="Arial" panose="020B0604020202020204" pitchFamily="34" charset="0"/>
              </a:rPr>
              <a:t>496 urodzonych </a:t>
            </a:r>
            <a:r>
              <a:rPr lang="pl-PL" sz="2800" dirty="0">
                <a:latin typeface="Arial" panose="020B0604020202020204" pitchFamily="34" charset="0"/>
                <a:cs typeface="Arial" panose="020B0604020202020204" pitchFamily="34" charset="0"/>
              </a:rPr>
              <a:t>noworodków </a:t>
            </a:r>
            <a:r>
              <a:rPr lang="pl-PL" sz="2800" b="1" dirty="0">
                <a:latin typeface="Arial" panose="020B0604020202020204" pitchFamily="34" charset="0"/>
                <a:cs typeface="Arial" panose="020B0604020202020204" pitchFamily="34" charset="0"/>
              </a:rPr>
              <a:t>zaszczepiono 495</a:t>
            </a:r>
            <a:r>
              <a:rPr lang="pl-PL" sz="2800" dirty="0">
                <a:latin typeface="Arial" panose="020B0604020202020204" pitchFamily="34" charset="0"/>
                <a:cs typeface="Arial" panose="020B0604020202020204" pitchFamily="34" charset="0"/>
              </a:rPr>
              <a:t>. </a:t>
            </a:r>
          </a:p>
          <a:p>
            <a:pPr algn="just"/>
            <a:endParaRPr lang="pl-PL" sz="2800" dirty="0">
              <a:solidFill>
                <a:schemeClr val="tx1"/>
              </a:solidFill>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omawianym roku na terenie powiatu odnotowano </a:t>
            </a:r>
            <a:r>
              <a:rPr lang="pl-PL" sz="2800" b="1" dirty="0">
                <a:latin typeface="Arial" panose="020B0604020202020204" pitchFamily="34" charset="0"/>
                <a:cs typeface="Arial" panose="020B0604020202020204" pitchFamily="34" charset="0"/>
              </a:rPr>
              <a:t>jeden zgon </a:t>
            </a:r>
            <a:br>
              <a:rPr lang="pl-PL" sz="2800" b="1"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powodu gruźlicy. </a:t>
            </a:r>
            <a:endParaRPr lang="pl-PL" sz="2800" dirty="0">
              <a:solidFill>
                <a:schemeClr val="tx1"/>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p:cNvSpPr txBox="1">
            <a:spLocks noChangeArrowheads="1"/>
          </p:cNvSpPr>
          <p:nvPr/>
        </p:nvSpPr>
        <p:spPr bwMode="auto">
          <a:xfrm>
            <a:off x="979166" y="715893"/>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1.11. Gruźlica</a:t>
            </a:r>
          </a:p>
        </p:txBody>
      </p:sp>
    </p:spTree>
    <p:extLst>
      <p:ext uri="{BB962C8B-B14F-4D97-AF65-F5344CB8AC3E}">
        <p14:creationId xmlns:p14="http://schemas.microsoft.com/office/powerpoint/2010/main" val="200878280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5"/>
          <p:cNvSpPr>
            <a:spLocks noChangeArrowheads="1"/>
          </p:cNvSpPr>
          <p:nvPr/>
        </p:nvSpPr>
        <p:spPr bwMode="auto">
          <a:xfrm>
            <a:off x="6408738" y="1701800"/>
            <a:ext cx="184150" cy="731838"/>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8706"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28707"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28708"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0" name="pole tekstowe 1"/>
          <p:cNvSpPr txBox="1">
            <a:spLocks noChangeArrowheads="1"/>
          </p:cNvSpPr>
          <p:nvPr/>
        </p:nvSpPr>
        <p:spPr bwMode="auto">
          <a:xfrm>
            <a:off x="979166" y="715893"/>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1.12. Choroby przenoszone drogą płciową</a:t>
            </a:r>
          </a:p>
        </p:txBody>
      </p:sp>
      <p:sp>
        <p:nvSpPr>
          <p:cNvPr id="11" name="pole tekstowe 1">
            <a:extLst>
              <a:ext uri="{FF2B5EF4-FFF2-40B4-BE49-F238E27FC236}">
                <a16:creationId xmlns:a16="http://schemas.microsoft.com/office/drawing/2014/main" xmlns="" id="{D47D762E-6640-4DFF-9B74-51FA2B6CF2C6}"/>
              </a:ext>
            </a:extLst>
          </p:cNvPr>
          <p:cNvSpPr txBox="1">
            <a:spLocks noChangeArrowheads="1"/>
          </p:cNvSpPr>
          <p:nvPr/>
        </p:nvSpPr>
        <p:spPr bwMode="auto">
          <a:xfrm>
            <a:off x="962008" y="1175433"/>
            <a:ext cx="11232205" cy="1815882"/>
          </a:xfrm>
          <a:prstGeom prst="rect">
            <a:avLst/>
          </a:prstGeom>
          <a:noFill/>
          <a:ln w="9525">
            <a:noFill/>
            <a:miter lim="800000"/>
            <a:headEnd/>
            <a:tailEnd/>
          </a:ln>
        </p:spPr>
        <p:txBody>
          <a:bodyPr wrap="square">
            <a:spAutoFit/>
          </a:bodyPr>
          <a:lstStyle/>
          <a:p>
            <a:endParaRPr lang="pl-PL" sz="2800" b="1" dirty="0">
              <a:latin typeface="Arial" panose="020B0604020202020204" pitchFamily="34" charset="0"/>
              <a:cs typeface="Arial" panose="020B0604020202020204" pitchFamily="34" charset="0"/>
            </a:endParaRPr>
          </a:p>
          <a:p>
            <a:pPr algn="just"/>
            <a:r>
              <a:rPr lang="pl-PL" sz="2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 roku 2018 zarejestrowano jedno zachorowanie na rzeżączkę. Nie notowano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 na kiłę i choroby przenoszone drogą płciową wywołane przez Chlamydie. </a:t>
            </a:r>
            <a:endParaRPr lang="pl-PL" sz="2800" dirty="0">
              <a:solidFill>
                <a:schemeClr val="tx1"/>
              </a:solidFill>
              <a:latin typeface="Arial" panose="020B0604020202020204" pitchFamily="34" charset="0"/>
              <a:cs typeface="Arial" panose="020B0604020202020204" pitchFamily="34" charset="0"/>
            </a:endParaRPr>
          </a:p>
        </p:txBody>
      </p:sp>
      <p:sp>
        <p:nvSpPr>
          <p:cNvPr id="12" name="pole tekstowe 1">
            <a:extLst>
              <a:ext uri="{FF2B5EF4-FFF2-40B4-BE49-F238E27FC236}">
                <a16:creationId xmlns:a16="http://schemas.microsoft.com/office/drawing/2014/main" xmlns="" id="{71EB51B5-AEE8-4BE6-ACE5-23FEECB21B1E}"/>
              </a:ext>
            </a:extLst>
          </p:cNvPr>
          <p:cNvSpPr txBox="1">
            <a:spLocks noChangeArrowheads="1"/>
          </p:cNvSpPr>
          <p:nvPr/>
        </p:nvSpPr>
        <p:spPr bwMode="auto">
          <a:xfrm>
            <a:off x="947720" y="4065161"/>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1.13. Zakażenia HIV</a:t>
            </a:r>
          </a:p>
        </p:txBody>
      </p:sp>
      <p:sp>
        <p:nvSpPr>
          <p:cNvPr id="13" name="pole tekstowe 1">
            <a:extLst>
              <a:ext uri="{FF2B5EF4-FFF2-40B4-BE49-F238E27FC236}">
                <a16:creationId xmlns:a16="http://schemas.microsoft.com/office/drawing/2014/main" xmlns="" id="{706F6F47-AC5A-4F5F-ACE7-8C5B1BB1ECD8}"/>
              </a:ext>
            </a:extLst>
          </p:cNvPr>
          <p:cNvSpPr txBox="1">
            <a:spLocks noChangeArrowheads="1"/>
          </p:cNvSpPr>
          <p:nvPr/>
        </p:nvSpPr>
        <p:spPr bwMode="auto">
          <a:xfrm>
            <a:off x="823288" y="4476861"/>
            <a:ext cx="11601969" cy="1815882"/>
          </a:xfrm>
          <a:prstGeom prst="rect">
            <a:avLst/>
          </a:prstGeom>
          <a:noFill/>
          <a:ln w="9525">
            <a:noFill/>
            <a:miter lim="800000"/>
            <a:headEnd/>
            <a:tailEnd/>
          </a:ln>
        </p:spPr>
        <p:txBody>
          <a:bodyPr wrap="square">
            <a:spAutoFit/>
          </a:bodyPr>
          <a:lstStyle/>
          <a:p>
            <a:endParaRPr lang="pl-PL" sz="2800" b="1"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omawianym roku  zarejestrowano dwa nowo wykryte zakażenia HIV. Nie rejestrowano zespołu nabytego upośledzenia odporności  (AIDS).</a:t>
            </a:r>
          </a:p>
        </p:txBody>
      </p:sp>
    </p:spTree>
    <p:extLst>
      <p:ext uri="{BB962C8B-B14F-4D97-AF65-F5344CB8AC3E}">
        <p14:creationId xmlns:p14="http://schemas.microsoft.com/office/powerpoint/2010/main" val="197598048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884982" y="5950347"/>
            <a:ext cx="11053438" cy="1098550"/>
          </a:xfrm>
          <a:prstGeom prst="rect">
            <a:avLst/>
          </a:prstGeom>
          <a:noFill/>
          <a:ln w="9525">
            <a:noFill/>
            <a:round/>
            <a:headEnd/>
            <a:tailEnd/>
          </a:ln>
        </p:spPr>
        <p:txBody>
          <a:bodyPr lIns="50760" tIns="50760" rIns="50760" bIns="50760"/>
          <a:lstStyle/>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400" dirty="0">
                <a:latin typeface="Arial" panose="020B0604020202020204" pitchFamily="34" charset="0"/>
                <a:cs typeface="Arial" panose="020B0604020202020204" pitchFamily="34" charset="0"/>
              </a:rPr>
              <a:t>		Do badań pobrano łącznie </a:t>
            </a:r>
            <a:r>
              <a:rPr lang="pl-PL" sz="2400" b="1" dirty="0">
                <a:latin typeface="Arial" panose="020B0604020202020204" pitchFamily="34" charset="0"/>
                <a:cs typeface="Arial" panose="020B0604020202020204" pitchFamily="34" charset="0"/>
              </a:rPr>
              <a:t>518 prób </a:t>
            </a:r>
            <a:r>
              <a:rPr lang="pl-PL" sz="2400" dirty="0">
                <a:latin typeface="Arial" panose="020B0604020202020204" pitchFamily="34" charset="0"/>
                <a:cs typeface="Arial" panose="020B0604020202020204" pitchFamily="34" charset="0"/>
              </a:rPr>
              <a:t>wykonując łącznie </a:t>
            </a:r>
            <a:r>
              <a:rPr lang="pl-PL" sz="2400" b="1" dirty="0">
                <a:latin typeface="Arial" panose="020B0604020202020204" pitchFamily="34" charset="0"/>
                <a:cs typeface="Arial" panose="020B0604020202020204" pitchFamily="34" charset="0"/>
              </a:rPr>
              <a:t>5087 badań</a:t>
            </a:r>
            <a:r>
              <a:rPr lang="pl-PL" sz="2400" dirty="0">
                <a:latin typeface="Arial" panose="020B0604020202020204" pitchFamily="34" charset="0"/>
                <a:cs typeface="Arial" panose="020B0604020202020204" pitchFamily="34" charset="0"/>
              </a:rPr>
              <a:t>, w tym </a:t>
            </a:r>
            <a:r>
              <a:rPr lang="pl-PL" sz="2400" b="1" dirty="0">
                <a:latin typeface="Arial" panose="020B0604020202020204" pitchFamily="34" charset="0"/>
                <a:cs typeface="Arial" panose="020B0604020202020204" pitchFamily="34" charset="0"/>
              </a:rPr>
              <a:t>278</a:t>
            </a:r>
            <a:r>
              <a:rPr lang="pl-PL" sz="2400" dirty="0">
                <a:latin typeface="Arial" panose="020B0604020202020204" pitchFamily="34" charset="0"/>
                <a:cs typeface="Arial" panose="020B0604020202020204" pitchFamily="34" charset="0"/>
              </a:rPr>
              <a:t> oznaczeń chemicznych, </a:t>
            </a:r>
            <a:r>
              <a:rPr lang="pl-PL" sz="2400" b="1" dirty="0">
                <a:latin typeface="Arial" panose="020B0604020202020204" pitchFamily="34" charset="0"/>
                <a:cs typeface="Arial" panose="020B0604020202020204" pitchFamily="34" charset="0"/>
              </a:rPr>
              <a:t>4728</a:t>
            </a:r>
            <a:r>
              <a:rPr lang="pl-PL" sz="2400" dirty="0">
                <a:latin typeface="Arial" panose="020B0604020202020204" pitchFamily="34" charset="0"/>
                <a:cs typeface="Arial" panose="020B0604020202020204" pitchFamily="34" charset="0"/>
              </a:rPr>
              <a:t> oznaczeń fizycznych i </a:t>
            </a:r>
            <a:r>
              <a:rPr lang="pl-PL" sz="2400" b="1" dirty="0">
                <a:latin typeface="Arial" panose="020B0604020202020204" pitchFamily="34" charset="0"/>
                <a:cs typeface="Arial" panose="020B0604020202020204" pitchFamily="34" charset="0"/>
              </a:rPr>
              <a:t>7444</a:t>
            </a:r>
            <a:r>
              <a:rPr lang="pl-PL" sz="2400" dirty="0">
                <a:latin typeface="Arial" panose="020B0604020202020204" pitchFamily="34" charset="0"/>
                <a:cs typeface="Arial" panose="020B0604020202020204" pitchFamily="34" charset="0"/>
              </a:rPr>
              <a:t> oznaczeń mikrobiologicznych.</a:t>
            </a:r>
            <a:endParaRPr lang="en-US" sz="2400" dirty="0">
              <a:solidFill>
                <a:srgbClr val="1A1A1A"/>
              </a:solidFill>
              <a:latin typeface="Arial" panose="020B0604020202020204" pitchFamily="34" charset="0"/>
              <a:cs typeface="Arial" panose="020B0604020202020204" pitchFamily="34" charset="0"/>
            </a:endParaRPr>
          </a:p>
        </p:txBody>
      </p:sp>
      <p:sp>
        <p:nvSpPr>
          <p:cNvPr id="3277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sp>
        <p:nvSpPr>
          <p:cNvPr id="32772" name="Rectangle 8"/>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773" name="Obraz 8"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2774" name="Rectangle 11"/>
          <p:cNvSpPr>
            <a:spLocks noChangeArrowheads="1"/>
          </p:cNvSpPr>
          <p:nvPr/>
        </p:nvSpPr>
        <p:spPr bwMode="auto">
          <a:xfrm>
            <a:off x="0" y="2782888"/>
            <a:ext cx="184150" cy="731837"/>
          </a:xfrm>
          <a:prstGeom prst="rect">
            <a:avLst/>
          </a:prstGeom>
          <a:noFill/>
          <a:ln w="9525">
            <a:noFill/>
            <a:miter lim="800000"/>
            <a:headEnd/>
            <a:tailEnd/>
          </a:ln>
        </p:spPr>
        <p:txBody>
          <a:bodyPr wrap="none" anchor="ctr">
            <a:spAutoFit/>
          </a:bodyPr>
          <a:lstStyle/>
          <a:p>
            <a:endParaRPr lang="pl-PL"/>
          </a:p>
        </p:txBody>
      </p:sp>
      <p:sp>
        <p:nvSpPr>
          <p:cNvPr id="32775" name="Rectangle 18"/>
          <p:cNvSpPr>
            <a:spLocks noChangeArrowheads="1"/>
          </p:cNvSpPr>
          <p:nvPr/>
        </p:nvSpPr>
        <p:spPr bwMode="auto">
          <a:xfrm>
            <a:off x="884982" y="4214286"/>
            <a:ext cx="11161240" cy="1323439"/>
          </a:xfrm>
          <a:prstGeom prst="rect">
            <a:avLst/>
          </a:prstGeom>
          <a:noFill/>
          <a:ln w="9525">
            <a:noFill/>
            <a:miter lim="800000"/>
            <a:headEnd/>
            <a:tailEnd/>
          </a:ln>
        </p:spPr>
        <p:txBody>
          <a:bodyPr wrap="square" anchor="ctr">
            <a:spAutoFit/>
          </a:bodyPr>
          <a:lstStyle/>
          <a:p>
            <a:pPr algn="just"/>
            <a:r>
              <a:rPr lang="pl-PL" sz="3200" dirty="0"/>
              <a:t>	</a:t>
            </a:r>
            <a:r>
              <a:rPr lang="pl-PL" sz="2400" dirty="0">
                <a:latin typeface="Arial" panose="020B0604020202020204" pitchFamily="34" charset="0"/>
                <a:cs typeface="Arial" panose="020B0604020202020204" pitchFamily="34" charset="0"/>
              </a:rPr>
              <a:t>W wyniku przeprowadzonych </a:t>
            </a:r>
            <a:r>
              <a:rPr lang="pl-PL" sz="2400" b="1" dirty="0">
                <a:latin typeface="Arial" panose="020B0604020202020204" pitchFamily="34" charset="0"/>
                <a:cs typeface="Arial" panose="020B0604020202020204" pitchFamily="34" charset="0"/>
              </a:rPr>
              <a:t>1403 kontroli</a:t>
            </a:r>
            <a:r>
              <a:rPr lang="pl-PL" sz="2400" dirty="0">
                <a:latin typeface="Arial" panose="020B0604020202020204" pitchFamily="34" charset="0"/>
                <a:cs typeface="Arial" panose="020B0604020202020204" pitchFamily="34" charset="0"/>
              </a:rPr>
              <a:t>, wydano </a:t>
            </a:r>
            <a:r>
              <a:rPr lang="pl-PL" sz="2400" b="1" dirty="0">
                <a:latin typeface="Arial" panose="020B0604020202020204" pitchFamily="34" charset="0"/>
                <a:cs typeface="Arial" panose="020B0604020202020204" pitchFamily="34" charset="0"/>
              </a:rPr>
              <a:t>172 decyzje </a:t>
            </a:r>
            <a:br>
              <a:rPr lang="pl-PL" sz="2400" b="1"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i </a:t>
            </a:r>
            <a:r>
              <a:rPr lang="pl-PL" sz="2400" b="1" dirty="0">
                <a:latin typeface="Arial" panose="020B0604020202020204" pitchFamily="34" charset="0"/>
                <a:cs typeface="Arial" panose="020B0604020202020204" pitchFamily="34" charset="0"/>
              </a:rPr>
              <a:t>23 postanowienia</a:t>
            </a:r>
            <a:r>
              <a:rPr lang="pl-PL" sz="2400" dirty="0">
                <a:latin typeface="Arial" panose="020B0604020202020204" pitchFamily="34" charset="0"/>
                <a:cs typeface="Arial" panose="020B0604020202020204" pitchFamily="34" charset="0"/>
              </a:rPr>
              <a:t>. Ponadto nałożono 53 mandaty na łączną kwotę 13900 złotych.</a:t>
            </a:r>
          </a:p>
        </p:txBody>
      </p:sp>
      <p:sp>
        <p:nvSpPr>
          <p:cNvPr id="11"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0" name="Text Box 2">
            <a:extLst>
              <a:ext uri="{FF2B5EF4-FFF2-40B4-BE49-F238E27FC236}">
                <a16:creationId xmlns:a16="http://schemas.microsoft.com/office/drawing/2014/main" xmlns="" id="{2623F6FD-0F7E-469B-913E-51025B4E207B}"/>
              </a:ext>
            </a:extLst>
          </p:cNvPr>
          <p:cNvSpPr txBox="1">
            <a:spLocks noChangeArrowheads="1"/>
          </p:cNvSpPr>
          <p:nvPr/>
        </p:nvSpPr>
        <p:spPr bwMode="auto">
          <a:xfrm>
            <a:off x="1064790" y="1032925"/>
            <a:ext cx="10873630" cy="1098550"/>
          </a:xfrm>
          <a:prstGeom prst="rect">
            <a:avLst/>
          </a:prstGeom>
          <a:noFill/>
          <a:ln w="9525">
            <a:noFill/>
            <a:round/>
            <a:headEnd/>
            <a:tailEnd/>
          </a:ln>
        </p:spPr>
        <p:txBody>
          <a:bodyPr lIns="50760" tIns="50760" rIns="50760" bIns="50760"/>
          <a:lstStyle/>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400" dirty="0">
                <a:latin typeface="Arial" panose="020B0604020202020204" pitchFamily="34" charset="0"/>
                <a:cs typeface="Arial" panose="020B0604020202020204" pitchFamily="34" charset="0"/>
              </a:rPr>
              <a:t>		Oceny  stanu sanitarnego powiatu dokonano na podstawie prowadzonego nadzoru w takich obszarach jak  zakłady prowadzące działalność leczniczą, zakłady żywności żywienia i przedmiotów użytku, zakładach pracy, placówkach nauczania, wychowania i wypoczynku dzieci i młodzieży, w obiektach  użytku publicznego a także w obszarze zaopatrzenia w wodę do spożycia jak też do kąpieli i sportów wodnych. 	</a:t>
            </a:r>
            <a:endParaRPr lang="en-US" sz="2400" dirty="0">
              <a:solidFill>
                <a:srgbClr val="1A1A1A"/>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62"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141363"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41364"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5" name="Rectangle 7"/>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6" name="Rectangle 8"/>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7"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8" name="Rectangle 12"/>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45" name="Rectangle 24"/>
          <p:cNvSpPr>
            <a:spLocks noChangeArrowheads="1"/>
          </p:cNvSpPr>
          <p:nvPr/>
        </p:nvSpPr>
        <p:spPr bwMode="auto">
          <a:xfrm>
            <a:off x="3981450" y="9444038"/>
            <a:ext cx="5689600" cy="307975"/>
          </a:xfrm>
          <a:prstGeom prst="rect">
            <a:avLst/>
          </a:prstGeom>
          <a:noFill/>
          <a:ln w="9525">
            <a:noFill/>
            <a:miter lim="800000"/>
            <a:headEnd/>
            <a:tailEnd/>
          </a:ln>
        </p:spPr>
        <p:txBody>
          <a:bodyPr anchor="ctr">
            <a:spAutoFit/>
          </a:bodyPr>
          <a:lstStyle/>
          <a:p>
            <a:pPr>
              <a:defRPr/>
            </a:pPr>
            <a:r>
              <a:rPr lang="pl-PL" sz="1400" i="1" dirty="0">
                <a:solidFill>
                  <a:schemeClr val="tx1"/>
                </a:solidFill>
                <a:latin typeface="+mn-lt"/>
                <a:cs typeface="Times New Roman" panose="02020603050405020304" pitchFamily="18" charset="0"/>
              </a:rPr>
              <a:t>Ryc. 9. Wskaźnik zapadalności na ospę wietrzną</a:t>
            </a:r>
            <a:r>
              <a:rPr lang="pl-PL" sz="1400" dirty="0">
                <a:solidFill>
                  <a:schemeClr val="tx1"/>
                </a:solidFill>
                <a:latin typeface="+mn-lt"/>
                <a:cs typeface="Times New Roman" panose="02020603050405020304" pitchFamily="18" charset="0"/>
              </a:rPr>
              <a:t> </a:t>
            </a:r>
          </a:p>
        </p:txBody>
      </p:sp>
      <p:sp>
        <p:nvSpPr>
          <p:cNvPr id="16"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7" name="pole tekstowe 1"/>
          <p:cNvSpPr txBox="1">
            <a:spLocks noChangeArrowheads="1"/>
          </p:cNvSpPr>
          <p:nvPr/>
        </p:nvSpPr>
        <p:spPr bwMode="auto">
          <a:xfrm>
            <a:off x="830728" y="1688610"/>
            <a:ext cx="11553496" cy="4154984"/>
          </a:xfrm>
          <a:prstGeom prst="rect">
            <a:avLst/>
          </a:prstGeom>
          <a:noFill/>
          <a:ln w="9525">
            <a:noFill/>
            <a:miter lim="800000"/>
            <a:headEnd/>
            <a:tailEnd/>
          </a:ln>
        </p:spPr>
        <p:txBody>
          <a:bodyPr wrap="square">
            <a:spAutoFit/>
          </a:bodyPr>
          <a:lstStyle/>
          <a:p>
            <a:endParaRPr lang="pl-PL" sz="2400" b="1"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W roku 2018 w porównaniu do ubiegłego roku nastąpił  </a:t>
            </a:r>
            <a:r>
              <a:rPr lang="pl-PL" sz="2400" b="1" dirty="0">
                <a:latin typeface="Arial" panose="020B0604020202020204" pitchFamily="34" charset="0"/>
                <a:cs typeface="Arial" panose="020B0604020202020204" pitchFamily="34" charset="0"/>
              </a:rPr>
              <a:t>spadek </a:t>
            </a:r>
            <a:r>
              <a:rPr lang="pl-PL" sz="2400" b="1" dirty="0" err="1">
                <a:latin typeface="Arial" panose="020B0604020202020204" pitchFamily="34" charset="0"/>
                <a:cs typeface="Arial" panose="020B0604020202020204" pitchFamily="34" charset="0"/>
              </a:rPr>
              <a:t>zachorowań</a:t>
            </a:r>
            <a:r>
              <a:rPr lang="pl-PL" sz="2400" b="1"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na ospę wietrzną. Zachorowalność na ospę wietrzną wzrasta raz na kilka lat ze względu na tzw. epidemie wyrównawcze. Zjawisko takie ma miejsce  wówczas gdy znaczna część populacji nie jest odporna na zakażenie. Odnotowane  zachorowania występowały zarówno wśród dzieci, młodzieży jak też u osób dorosłych. Wystąpiły w </a:t>
            </a:r>
            <a:r>
              <a:rPr lang="pl-PL" sz="2400" b="1" dirty="0">
                <a:latin typeface="Arial" panose="020B0604020202020204" pitchFamily="34" charset="0"/>
                <a:cs typeface="Arial" panose="020B0604020202020204" pitchFamily="34" charset="0"/>
              </a:rPr>
              <a:t>przedziale wiekowym od 1 roku życia do 60 roku  życia. </a:t>
            </a:r>
            <a:r>
              <a:rPr lang="pl-PL" sz="2400" dirty="0">
                <a:latin typeface="Arial" panose="020B0604020202020204" pitchFamily="34" charset="0"/>
                <a:cs typeface="Arial" panose="020B0604020202020204" pitchFamily="34" charset="0"/>
              </a:rPr>
              <a:t>Zachorowania występowały we wszystkich gminach, jednak najwięcej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gm. Skarżysko-Kamienna 61 % </a:t>
            </a:r>
            <a:r>
              <a:rPr lang="pl-PL" sz="2400" dirty="0" err="1">
                <a:latin typeface="Arial" panose="020B0604020202020204" pitchFamily="34" charset="0"/>
                <a:cs typeface="Arial" panose="020B0604020202020204" pitchFamily="34" charset="0"/>
              </a:rPr>
              <a:t>zachorowań</a:t>
            </a:r>
            <a:r>
              <a:rPr lang="pl-PL" sz="2400" dirty="0">
                <a:latin typeface="Arial" panose="020B0604020202020204" pitchFamily="34" charset="0"/>
                <a:cs typeface="Arial" panose="020B0604020202020204" pitchFamily="34" charset="0"/>
              </a:rPr>
              <a:t>. Szczyt </a:t>
            </a:r>
            <a:r>
              <a:rPr lang="pl-PL" sz="2400" dirty="0" err="1">
                <a:latin typeface="Arial" panose="020B0604020202020204" pitchFamily="34" charset="0"/>
                <a:cs typeface="Arial" panose="020B0604020202020204" pitchFamily="34" charset="0"/>
              </a:rPr>
              <a:t>zachorowań</a:t>
            </a:r>
            <a:r>
              <a:rPr lang="pl-PL" sz="2400" dirty="0">
                <a:latin typeface="Arial" panose="020B0604020202020204" pitchFamily="34" charset="0"/>
                <a:cs typeface="Arial" panose="020B0604020202020204" pitchFamily="34" charset="0"/>
              </a:rPr>
              <a:t> odnotowano w miesiącu listopadzie i grudniu. </a:t>
            </a:r>
            <a:r>
              <a:rPr lang="pl-PL" sz="2400" b="1" dirty="0">
                <a:latin typeface="Arial" panose="020B0604020202020204" pitchFamily="34" charset="0"/>
                <a:cs typeface="Arial" panose="020B0604020202020204" pitchFamily="34" charset="0"/>
              </a:rPr>
              <a:t>57% </a:t>
            </a:r>
            <a:r>
              <a:rPr lang="pl-PL" sz="2400" b="1" dirty="0" err="1">
                <a:latin typeface="Arial" panose="020B0604020202020204" pitchFamily="34" charset="0"/>
                <a:cs typeface="Arial" panose="020B0604020202020204" pitchFamily="34" charset="0"/>
              </a:rPr>
              <a:t>zachorowań</a:t>
            </a:r>
            <a:r>
              <a:rPr lang="pl-PL" sz="2400" b="1" dirty="0">
                <a:latin typeface="Arial" panose="020B0604020202020204" pitchFamily="34" charset="0"/>
                <a:cs typeface="Arial" panose="020B0604020202020204" pitchFamily="34" charset="0"/>
              </a:rPr>
              <a:t> wystąpiło wśród dzieci od 2 do 6 </a:t>
            </a:r>
            <a:r>
              <a:rPr lang="pl-PL" sz="2400" dirty="0">
                <a:latin typeface="Arial" panose="020B0604020202020204" pitchFamily="34" charset="0"/>
                <a:cs typeface="Arial" panose="020B0604020202020204" pitchFamily="34" charset="0"/>
              </a:rPr>
              <a:t>lat.</a:t>
            </a:r>
          </a:p>
        </p:txBody>
      </p:sp>
      <p:sp>
        <p:nvSpPr>
          <p:cNvPr id="15" name="pole tekstowe 1">
            <a:extLst>
              <a:ext uri="{FF2B5EF4-FFF2-40B4-BE49-F238E27FC236}">
                <a16:creationId xmlns:a16="http://schemas.microsoft.com/office/drawing/2014/main" xmlns="" id="{33D2FC36-3DBD-463A-882B-83BA38AD2693}"/>
              </a:ext>
            </a:extLst>
          </p:cNvPr>
          <p:cNvSpPr txBox="1">
            <a:spLocks noChangeArrowheads="1"/>
          </p:cNvSpPr>
          <p:nvPr/>
        </p:nvSpPr>
        <p:spPr bwMode="auto">
          <a:xfrm>
            <a:off x="834576" y="1326265"/>
            <a:ext cx="11232205" cy="461665"/>
          </a:xfrm>
          <a:prstGeom prst="rect">
            <a:avLst/>
          </a:prstGeom>
          <a:noFill/>
          <a:ln w="9525">
            <a:noFill/>
            <a:miter lim="800000"/>
            <a:headEnd/>
            <a:tailEnd/>
          </a:ln>
        </p:spPr>
        <p:txBody>
          <a:bodyPr wrap="square">
            <a:spAutoFit/>
          </a:bodyPr>
          <a:lstStyle/>
          <a:p>
            <a:r>
              <a:rPr lang="pl-PL" sz="2400" b="1" dirty="0">
                <a:latin typeface="Arial" panose="020B0604020202020204" pitchFamily="34" charset="0"/>
                <a:cs typeface="Arial" panose="020B0604020202020204" pitchFamily="34" charset="0"/>
              </a:rPr>
              <a:t>2.1. Ospa wietrzna</a:t>
            </a:r>
          </a:p>
        </p:txBody>
      </p:sp>
      <p:sp>
        <p:nvSpPr>
          <p:cNvPr id="20" name="Text Box 1">
            <a:extLst>
              <a:ext uri="{FF2B5EF4-FFF2-40B4-BE49-F238E27FC236}">
                <a16:creationId xmlns:a16="http://schemas.microsoft.com/office/drawing/2014/main" xmlns="" id="{CE041E23-BC97-456D-BEC4-46733B37F2CD}"/>
              </a:ext>
            </a:extLst>
          </p:cNvPr>
          <p:cNvSpPr txBox="1">
            <a:spLocks noChangeArrowheads="1"/>
          </p:cNvSpPr>
          <p:nvPr/>
        </p:nvSpPr>
        <p:spPr bwMode="auto">
          <a:xfrm>
            <a:off x="1037424" y="342105"/>
            <a:ext cx="10925462" cy="787400"/>
          </a:xfrm>
          <a:prstGeom prst="rect">
            <a:avLst/>
          </a:prstGeom>
          <a:noFill/>
          <a:ln w="9525">
            <a:noFill/>
            <a:round/>
            <a:headEnd/>
            <a:tailEnd/>
          </a:ln>
        </p:spPr>
        <p:txBody>
          <a:bodyPr lIns="50760" tIns="50760" rIns="50760" bIns="50760" anchor="ct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3200" b="1" dirty="0">
                <a:solidFill>
                  <a:srgbClr val="0000FF"/>
                </a:solidFill>
                <a:latin typeface="Arial" panose="020B0604020202020204" pitchFamily="34" charset="0"/>
                <a:ea typeface="ヒラギノ角ゴ ProN W6"/>
                <a:cs typeface="Arial" panose="020B0604020202020204" pitchFamily="34" charset="0"/>
              </a:rPr>
              <a:t>2. Choroby zakaźne wieku dziecięcego</a:t>
            </a:r>
            <a:endParaRPr lang="en-US" sz="3200" b="1" dirty="0">
              <a:solidFill>
                <a:srgbClr val="0000FF"/>
              </a:solidFill>
              <a:latin typeface="Arial" panose="020B0604020202020204" pitchFamily="34" charset="0"/>
              <a:ea typeface="ヒラギノ角ゴ ProN W6"/>
              <a:cs typeface="Arial" panose="020B0604020202020204" pitchFamily="34" charset="0"/>
            </a:endParaRPr>
          </a:p>
        </p:txBody>
      </p:sp>
      <p:sp>
        <p:nvSpPr>
          <p:cNvPr id="14" name="pole tekstowe 1">
            <a:extLst>
              <a:ext uri="{FF2B5EF4-FFF2-40B4-BE49-F238E27FC236}">
                <a16:creationId xmlns:a16="http://schemas.microsoft.com/office/drawing/2014/main" xmlns="" id="{2CDE7899-B05E-4271-92AB-1351BF56C391}"/>
              </a:ext>
            </a:extLst>
          </p:cNvPr>
          <p:cNvSpPr txBox="1">
            <a:spLocks noChangeArrowheads="1"/>
          </p:cNvSpPr>
          <p:nvPr/>
        </p:nvSpPr>
        <p:spPr bwMode="auto">
          <a:xfrm>
            <a:off x="830728" y="5913991"/>
            <a:ext cx="11553496" cy="1938992"/>
          </a:xfrm>
          <a:prstGeom prst="rect">
            <a:avLst/>
          </a:prstGeom>
          <a:noFill/>
          <a:ln w="9525">
            <a:noFill/>
            <a:miter lim="800000"/>
            <a:headEnd/>
            <a:tailEnd/>
          </a:ln>
        </p:spPr>
        <p:txBody>
          <a:bodyPr wrap="square">
            <a:spAutoFit/>
          </a:bodyPr>
          <a:lstStyle/>
          <a:p>
            <a:pPr algn="just"/>
            <a:r>
              <a:rPr lang="pl-PL" sz="2400" dirty="0">
                <a:latin typeface="Arial" panose="020B0604020202020204" pitchFamily="34" charset="0"/>
                <a:cs typeface="Arial" panose="020B0604020202020204" pitchFamily="34" charset="0"/>
              </a:rPr>
              <a:t> 	Aktualnie kalendarz szczepień ochronnych od dnia 01.10.2008 rok przewiduje szczepienia obowiązkowe p/ospie wietrznej ale tylko dla dzieci z chorobami upośledzającymi układ immunologiczny, czyli  narażonych w sposób szczególny na zakażenie do ukończenia 12 </a:t>
            </a:r>
            <a:r>
              <a:rPr lang="pl-PL" sz="2400" dirty="0" err="1">
                <a:latin typeface="Arial" panose="020B0604020202020204" pitchFamily="34" charset="0"/>
                <a:cs typeface="Arial" panose="020B0604020202020204" pitchFamily="34" charset="0"/>
              </a:rPr>
              <a:t>r.ż</a:t>
            </a:r>
            <a:r>
              <a:rPr lang="pl-PL" sz="2400" dirty="0">
                <a:latin typeface="Arial" panose="020B0604020202020204" pitchFamily="34" charset="0"/>
                <a:cs typeface="Arial" panose="020B0604020202020204" pitchFamily="34" charset="0"/>
              </a:rPr>
              <a:t>, ich rodzeństwa  i dzieci przebywających między innymi w żłobkach i instytucjach opiekuńczych. </a:t>
            </a:r>
          </a:p>
        </p:txBody>
      </p:sp>
      <p:sp>
        <p:nvSpPr>
          <p:cNvPr id="18" name="pole tekstowe 1">
            <a:extLst>
              <a:ext uri="{FF2B5EF4-FFF2-40B4-BE49-F238E27FC236}">
                <a16:creationId xmlns:a16="http://schemas.microsoft.com/office/drawing/2014/main" xmlns="" id="{5BB3F1DE-EC35-46AC-8F77-FDEDD3287B69}"/>
              </a:ext>
            </a:extLst>
          </p:cNvPr>
          <p:cNvSpPr txBox="1">
            <a:spLocks noChangeArrowheads="1"/>
          </p:cNvSpPr>
          <p:nvPr/>
        </p:nvSpPr>
        <p:spPr bwMode="auto">
          <a:xfrm>
            <a:off x="851210" y="8097164"/>
            <a:ext cx="11553496" cy="461665"/>
          </a:xfrm>
          <a:prstGeom prst="rect">
            <a:avLst/>
          </a:prstGeom>
          <a:noFill/>
          <a:ln w="9525">
            <a:noFill/>
            <a:miter lim="800000"/>
            <a:headEnd/>
            <a:tailEnd/>
          </a:ln>
        </p:spPr>
        <p:txBody>
          <a:bodyPr wrap="square">
            <a:spAutoFit/>
          </a:bodyPr>
          <a:lstStyle/>
          <a:p>
            <a:r>
              <a:rPr lang="pl-PL" sz="2400" dirty="0">
                <a:latin typeface="Arial" panose="020B0604020202020204" pitchFamily="34" charset="0"/>
                <a:cs typeface="Arial" panose="020B0604020202020204" pitchFamily="34" charset="0"/>
              </a:rPr>
              <a:t>W roku 2018 uodporniono 50 dzieci i 1 osobę dorosłą. </a:t>
            </a:r>
          </a:p>
        </p:txBody>
      </p:sp>
      <p:pic>
        <p:nvPicPr>
          <p:cNvPr id="19" name="Obraz 18">
            <a:extLst>
              <a:ext uri="{FF2B5EF4-FFF2-40B4-BE49-F238E27FC236}">
                <a16:creationId xmlns:a16="http://schemas.microsoft.com/office/drawing/2014/main" xmlns="" id="{4F8A7FFD-AC14-4EDF-8BED-E5928AC453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85982" y="7790289"/>
            <a:ext cx="2652968" cy="1525558"/>
          </a:xfrm>
          <a:prstGeom prst="rect">
            <a:avLst/>
          </a:prstGeom>
          <a:noFill/>
          <a:ln>
            <a:noFill/>
          </a:ln>
          <a:effectLst>
            <a:softEdge rad="63500"/>
          </a:effectLst>
        </p:spPr>
      </p:pic>
    </p:spTree>
    <p:extLst>
      <p:ext uri="{BB962C8B-B14F-4D97-AF65-F5344CB8AC3E}">
        <p14:creationId xmlns:p14="http://schemas.microsoft.com/office/powerpoint/2010/main" val="289284472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62"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141363"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41364"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5" name="Rectangle 7"/>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6" name="Rectangle 8"/>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7"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8" name="Rectangle 12"/>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45" name="Rectangle 24"/>
          <p:cNvSpPr>
            <a:spLocks noChangeArrowheads="1"/>
          </p:cNvSpPr>
          <p:nvPr/>
        </p:nvSpPr>
        <p:spPr bwMode="auto">
          <a:xfrm>
            <a:off x="3981450" y="9444038"/>
            <a:ext cx="5689600" cy="307975"/>
          </a:xfrm>
          <a:prstGeom prst="rect">
            <a:avLst/>
          </a:prstGeom>
          <a:noFill/>
          <a:ln w="9525">
            <a:noFill/>
            <a:miter lim="800000"/>
            <a:headEnd/>
            <a:tailEnd/>
          </a:ln>
        </p:spPr>
        <p:txBody>
          <a:bodyPr anchor="ctr">
            <a:spAutoFit/>
          </a:bodyPr>
          <a:lstStyle/>
          <a:p>
            <a:pPr>
              <a:defRPr/>
            </a:pPr>
            <a:r>
              <a:rPr lang="pl-PL" sz="1400" i="1" dirty="0">
                <a:solidFill>
                  <a:schemeClr val="tx1"/>
                </a:solidFill>
                <a:latin typeface="+mn-lt"/>
                <a:cs typeface="Times New Roman" panose="02020603050405020304" pitchFamily="18" charset="0"/>
              </a:rPr>
              <a:t>Ryc. 9. Wskaźnik zapadalności na ospę wietrzną</a:t>
            </a:r>
            <a:r>
              <a:rPr lang="pl-PL" sz="1400" dirty="0">
                <a:solidFill>
                  <a:schemeClr val="tx1"/>
                </a:solidFill>
                <a:latin typeface="+mn-lt"/>
                <a:cs typeface="Times New Roman" panose="02020603050405020304" pitchFamily="18" charset="0"/>
              </a:rPr>
              <a:t> </a:t>
            </a:r>
          </a:p>
        </p:txBody>
      </p:sp>
      <p:sp>
        <p:nvSpPr>
          <p:cNvPr id="16"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20" name="Prostokąt 19"/>
          <p:cNvSpPr/>
          <p:nvPr/>
        </p:nvSpPr>
        <p:spPr>
          <a:xfrm>
            <a:off x="93663" y="8960242"/>
            <a:ext cx="5196294" cy="458074"/>
          </a:xfrm>
          <a:prstGeom prst="rect">
            <a:avLst/>
          </a:prstGeom>
        </p:spPr>
        <p:txBody>
          <a:bodyPr wrap="none">
            <a:spAutoFit/>
          </a:bodyPr>
          <a:lstStyle/>
          <a:p>
            <a:pPr indent="450215" algn="just">
              <a:lnSpc>
                <a:spcPct val="150000"/>
              </a:lnSpc>
              <a:spcAft>
                <a:spcPts val="0"/>
              </a:spcAft>
            </a:pPr>
            <a:r>
              <a:rPr lang="pl-PL" b="1" i="1" dirty="0">
                <a:latin typeface="Times New Roman" panose="02020603050405020304" pitchFamily="18" charset="0"/>
                <a:ea typeface="Times New Roman" panose="02020603050405020304" pitchFamily="18" charset="0"/>
              </a:rPr>
              <a:t>Ryc.9. Wskaźnik zapadalności na ospę wietrzną.</a:t>
            </a:r>
            <a:endParaRPr lang="pl-PL" b="1" dirty="0">
              <a:latin typeface="Times New Roman" panose="02020603050405020304" pitchFamily="18" charset="0"/>
              <a:ea typeface="Times New Roman" panose="02020603050405020304" pitchFamily="18" charset="0"/>
            </a:endParaRPr>
          </a:p>
        </p:txBody>
      </p:sp>
      <p:graphicFrame>
        <p:nvGraphicFramePr>
          <p:cNvPr id="18" name="Wykres 17">
            <a:extLst>
              <a:ext uri="{FF2B5EF4-FFF2-40B4-BE49-F238E27FC236}">
                <a16:creationId xmlns:a16="http://schemas.microsoft.com/office/drawing/2014/main" xmlns="" id="{CD58F248-4420-4932-98DA-E61697B46DA5}"/>
              </a:ext>
            </a:extLst>
          </p:cNvPr>
          <p:cNvGraphicFramePr>
            <a:graphicFrameLocks/>
          </p:cNvGraphicFramePr>
          <p:nvPr>
            <p:extLst>
              <p:ext uri="{D42A27DB-BD31-4B8C-83A1-F6EECF244321}">
                <p14:modId xmlns:p14="http://schemas.microsoft.com/office/powerpoint/2010/main" val="2786472710"/>
              </p:ext>
            </p:extLst>
          </p:nvPr>
        </p:nvGraphicFramePr>
        <p:xfrm>
          <a:off x="576263" y="1779682"/>
          <a:ext cx="11845208" cy="7195318"/>
        </p:xfrm>
        <a:graphic>
          <a:graphicData uri="http://schemas.openxmlformats.org/drawingml/2006/chart">
            <c:chart xmlns:c="http://schemas.openxmlformats.org/drawingml/2006/chart" xmlns:r="http://schemas.openxmlformats.org/officeDocument/2006/relationships" r:id="rId4"/>
          </a:graphicData>
        </a:graphic>
      </p:graphicFrame>
      <p:sp>
        <p:nvSpPr>
          <p:cNvPr id="23" name="pole tekstowe 1">
            <a:extLst>
              <a:ext uri="{FF2B5EF4-FFF2-40B4-BE49-F238E27FC236}">
                <a16:creationId xmlns:a16="http://schemas.microsoft.com/office/drawing/2014/main" xmlns="" id="{D6DAE5F5-EA6F-4099-B412-745FF6489DA7}"/>
              </a:ext>
            </a:extLst>
          </p:cNvPr>
          <p:cNvSpPr txBox="1">
            <a:spLocks noChangeArrowheads="1"/>
          </p:cNvSpPr>
          <p:nvPr/>
        </p:nvSpPr>
        <p:spPr bwMode="auto">
          <a:xfrm>
            <a:off x="1210147" y="718847"/>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2.1. Ospa wietrzna</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62" name="Rectangle 5"/>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141363"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41364"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5" name="Rectangle 7"/>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6" name="Rectangle 8"/>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7" name="Rectangle 9"/>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68" name="Rectangle 12"/>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141345" name="Rectangle 24"/>
          <p:cNvSpPr>
            <a:spLocks noChangeArrowheads="1"/>
          </p:cNvSpPr>
          <p:nvPr/>
        </p:nvSpPr>
        <p:spPr bwMode="auto">
          <a:xfrm>
            <a:off x="3981450" y="9444038"/>
            <a:ext cx="5689600" cy="307975"/>
          </a:xfrm>
          <a:prstGeom prst="rect">
            <a:avLst/>
          </a:prstGeom>
          <a:noFill/>
          <a:ln w="9525">
            <a:noFill/>
            <a:miter lim="800000"/>
            <a:headEnd/>
            <a:tailEnd/>
          </a:ln>
        </p:spPr>
        <p:txBody>
          <a:bodyPr anchor="ctr">
            <a:spAutoFit/>
          </a:bodyPr>
          <a:lstStyle/>
          <a:p>
            <a:pPr>
              <a:defRPr/>
            </a:pPr>
            <a:r>
              <a:rPr lang="pl-PL" sz="1400" i="1" dirty="0">
                <a:solidFill>
                  <a:schemeClr val="tx1"/>
                </a:solidFill>
                <a:latin typeface="+mn-lt"/>
                <a:cs typeface="Times New Roman" panose="02020603050405020304" pitchFamily="18" charset="0"/>
              </a:rPr>
              <a:t>Ryc. 9. Wskaźnik zapadalności na ospę wietrzną</a:t>
            </a:r>
            <a:r>
              <a:rPr lang="pl-PL" sz="1400" dirty="0">
                <a:solidFill>
                  <a:schemeClr val="tx1"/>
                </a:solidFill>
                <a:latin typeface="+mn-lt"/>
                <a:cs typeface="Times New Roman" panose="02020603050405020304" pitchFamily="18" charset="0"/>
              </a:rPr>
              <a:t> </a:t>
            </a:r>
          </a:p>
        </p:txBody>
      </p:sp>
      <p:sp>
        <p:nvSpPr>
          <p:cNvPr id="16"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2" name="Prostokąt 1"/>
          <p:cNvSpPr/>
          <p:nvPr/>
        </p:nvSpPr>
        <p:spPr>
          <a:xfrm>
            <a:off x="236910" y="8985964"/>
            <a:ext cx="4946226" cy="458074"/>
          </a:xfrm>
          <a:prstGeom prst="rect">
            <a:avLst/>
          </a:prstGeom>
        </p:spPr>
        <p:txBody>
          <a:bodyPr wrap="none">
            <a:spAutoFit/>
          </a:bodyPr>
          <a:lstStyle/>
          <a:p>
            <a:pPr indent="450215" algn="just">
              <a:lnSpc>
                <a:spcPct val="150000"/>
              </a:lnSpc>
              <a:spcAft>
                <a:spcPts val="0"/>
              </a:spcAft>
            </a:pPr>
            <a:r>
              <a:rPr lang="pl-PL" b="1" i="1" dirty="0">
                <a:latin typeface="Times New Roman" panose="02020603050405020304" pitchFamily="18" charset="0"/>
                <a:ea typeface="Times New Roman" panose="02020603050405020304" pitchFamily="18" charset="0"/>
              </a:rPr>
              <a:t>Ryc.10. Wskaźnik zapadalności na różyczkę.</a:t>
            </a:r>
            <a:r>
              <a:rPr lang="pl-PL" b="1" dirty="0">
                <a:latin typeface="Times New Roman" panose="02020603050405020304" pitchFamily="18" charset="0"/>
                <a:ea typeface="Times New Roman" panose="02020603050405020304" pitchFamily="18" charset="0"/>
              </a:rPr>
              <a:t>. </a:t>
            </a:r>
          </a:p>
        </p:txBody>
      </p:sp>
      <p:sp>
        <p:nvSpPr>
          <p:cNvPr id="18" name="pole tekstowe 1"/>
          <p:cNvSpPr txBox="1">
            <a:spLocks noChangeArrowheads="1"/>
          </p:cNvSpPr>
          <p:nvPr/>
        </p:nvSpPr>
        <p:spPr bwMode="auto">
          <a:xfrm>
            <a:off x="1210147" y="718847"/>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2.2. Różyczka</a:t>
            </a:r>
          </a:p>
        </p:txBody>
      </p:sp>
      <p:sp>
        <p:nvSpPr>
          <p:cNvPr id="15" name="pole tekstowe 1">
            <a:extLst>
              <a:ext uri="{FF2B5EF4-FFF2-40B4-BE49-F238E27FC236}">
                <a16:creationId xmlns:a16="http://schemas.microsoft.com/office/drawing/2014/main" xmlns="" id="{87991814-7ABA-44C8-8907-98CF029AEEE9}"/>
              </a:ext>
            </a:extLst>
          </p:cNvPr>
          <p:cNvSpPr txBox="1">
            <a:spLocks noChangeArrowheads="1"/>
          </p:cNvSpPr>
          <p:nvPr/>
        </p:nvSpPr>
        <p:spPr bwMode="auto">
          <a:xfrm>
            <a:off x="724857" y="1129505"/>
            <a:ext cx="11553496" cy="954107"/>
          </a:xfrm>
          <a:prstGeom prst="rect">
            <a:avLst/>
          </a:prstGeom>
          <a:noFill/>
          <a:ln w="9525">
            <a:noFill/>
            <a:miter lim="800000"/>
            <a:headEnd/>
            <a:tailEnd/>
          </a:ln>
        </p:spPr>
        <p:txBody>
          <a:bodyPr wrap="square">
            <a:spAutoFit/>
          </a:bodyPr>
          <a:lstStyle/>
          <a:p>
            <a:endParaRPr lang="pl-PL" sz="2800" b="1" dirty="0">
              <a:latin typeface="Arial" panose="020B0604020202020204" pitchFamily="34" charset="0"/>
              <a:cs typeface="Arial" panose="020B0604020202020204" pitchFamily="34" charset="0"/>
            </a:endParaRPr>
          </a:p>
          <a:p>
            <a:r>
              <a:rPr lang="pl-PL" sz="2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Sytuacja bardzo dobra. W 2018 roku nie rejestrowano </a:t>
            </a:r>
            <a:r>
              <a:rPr lang="pl-PL" sz="2800" dirty="0" err="1">
                <a:latin typeface="Arial" panose="020B0604020202020204" pitchFamily="34" charset="0"/>
                <a:cs typeface="Arial" panose="020B0604020202020204" pitchFamily="34" charset="0"/>
              </a:rPr>
              <a:t>zachorowań</a:t>
            </a:r>
            <a:r>
              <a:rPr lang="pl-PL" sz="2800" dirty="0">
                <a:latin typeface="Arial" panose="020B0604020202020204" pitchFamily="34" charset="0"/>
                <a:cs typeface="Arial" panose="020B0604020202020204" pitchFamily="34" charset="0"/>
              </a:rPr>
              <a:t>.</a:t>
            </a:r>
          </a:p>
        </p:txBody>
      </p:sp>
      <p:graphicFrame>
        <p:nvGraphicFramePr>
          <p:cNvPr id="22" name="Wykres 21">
            <a:extLst>
              <a:ext uri="{FF2B5EF4-FFF2-40B4-BE49-F238E27FC236}">
                <a16:creationId xmlns:a16="http://schemas.microsoft.com/office/drawing/2014/main" xmlns="" id="{1DF1A6CF-F4D7-4ACD-81FA-13EA77F50E06}"/>
              </a:ext>
            </a:extLst>
          </p:cNvPr>
          <p:cNvGraphicFramePr>
            <a:graphicFrameLocks/>
          </p:cNvGraphicFramePr>
          <p:nvPr>
            <p:extLst>
              <p:ext uri="{D42A27DB-BD31-4B8C-83A1-F6EECF244321}">
                <p14:modId xmlns:p14="http://schemas.microsoft.com/office/powerpoint/2010/main" val="2276408972"/>
              </p:ext>
            </p:extLst>
          </p:nvPr>
        </p:nvGraphicFramePr>
        <p:xfrm>
          <a:off x="695146" y="2475067"/>
          <a:ext cx="11597354" cy="65580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0941436"/>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1" name="Rectangle 3"/>
          <p:cNvSpPr>
            <a:spLocks noGrp="1" noChangeArrowheads="1"/>
          </p:cNvSpPr>
          <p:nvPr>
            <p:ph idx="1"/>
          </p:nvPr>
        </p:nvSpPr>
        <p:spPr>
          <a:xfrm>
            <a:off x="668958" y="1457584"/>
            <a:ext cx="11880850" cy="5616575"/>
          </a:xfrm>
        </p:spPr>
        <p:txBody>
          <a:bodyPr>
            <a:normAutofit/>
          </a:bodyPr>
          <a:lstStyle/>
          <a:p>
            <a:pPr marL="0" algn="just">
              <a:lnSpc>
                <a:spcPct val="120000"/>
              </a:lnSpc>
              <a:buFont typeface="Times New Roman" pitchFamily="18" charset="0"/>
              <a:buNone/>
            </a:pPr>
            <a:r>
              <a:rPr lang="pl-PL" sz="2800" dirty="0">
                <a:solidFill>
                  <a:schemeClr val="tx1"/>
                </a:solidFill>
                <a:latin typeface="Arial" panose="020B0604020202020204" pitchFamily="34" charset="0"/>
                <a:cs typeface="Arial" panose="020B0604020202020204" pitchFamily="34" charset="0"/>
              </a:rPr>
              <a:t>       W roku 2018  zarejestrowano dwa zachorowania na świnkę. Jedna chora osoba w wieku 14 lat szczepiona p/ śwince I </a:t>
            </a:r>
            <a:r>
              <a:rPr lang="pl-PL" sz="2800" dirty="0" err="1">
                <a:solidFill>
                  <a:schemeClr val="tx1"/>
                </a:solidFill>
                <a:latin typeface="Arial" panose="020B0604020202020204" pitchFamily="34" charset="0"/>
                <a:cs typeface="Arial" panose="020B0604020202020204" pitchFamily="34" charset="0"/>
              </a:rPr>
              <a:t>i</a:t>
            </a:r>
            <a:r>
              <a:rPr lang="pl-PL" sz="2800" dirty="0">
                <a:solidFill>
                  <a:schemeClr val="tx1"/>
                </a:solidFill>
                <a:latin typeface="Arial" panose="020B0604020202020204" pitchFamily="34" charset="0"/>
                <a:cs typeface="Arial" panose="020B0604020202020204" pitchFamily="34" charset="0"/>
              </a:rPr>
              <a:t> II dawką szczepionki, drugi chory w wieku 17 lat nie był szczepiony. Chorzy leczeni ambulatoryjnie. Przypadki zgłoszono jako możliwe. </a:t>
            </a:r>
            <a:endParaRPr lang="pl-PL" sz="2800" dirty="0">
              <a:solidFill>
                <a:schemeClr val="tx1"/>
              </a:solidFill>
            </a:endParaRPr>
          </a:p>
          <a:p>
            <a:pPr marL="0">
              <a:lnSpc>
                <a:spcPct val="120000"/>
              </a:lnSpc>
              <a:buFont typeface="Times New Roman" pitchFamily="18" charset="0"/>
              <a:buNone/>
            </a:pPr>
            <a:endParaRPr lang="pl-PL" sz="2000" dirty="0">
              <a:solidFill>
                <a:schemeClr val="tx1"/>
              </a:solidFill>
            </a:endParaRPr>
          </a:p>
          <a:p>
            <a:pPr marL="0">
              <a:lnSpc>
                <a:spcPct val="120000"/>
              </a:lnSpc>
              <a:buFont typeface="Times New Roman" pitchFamily="18" charset="0"/>
              <a:buNone/>
            </a:pPr>
            <a:endParaRPr lang="pl-PL" sz="2000" dirty="0">
              <a:solidFill>
                <a:schemeClr val="tx1"/>
              </a:solidFill>
            </a:endParaRPr>
          </a:p>
          <a:p>
            <a:pPr marL="0">
              <a:lnSpc>
                <a:spcPct val="120000"/>
              </a:lnSpc>
              <a:buFont typeface="Times New Roman" pitchFamily="18" charset="0"/>
              <a:buNone/>
            </a:pPr>
            <a:endParaRPr lang="pl-PL" sz="2000" dirty="0">
              <a:solidFill>
                <a:schemeClr val="tx1"/>
              </a:solidFill>
            </a:endParaRPr>
          </a:p>
          <a:p>
            <a:pPr marL="0">
              <a:lnSpc>
                <a:spcPct val="120000"/>
              </a:lnSpc>
              <a:buFont typeface="Times New Roman" pitchFamily="18" charset="0"/>
              <a:buNone/>
            </a:pPr>
            <a:endParaRPr lang="pl-PL" sz="2000" dirty="0">
              <a:solidFill>
                <a:schemeClr val="tx1"/>
              </a:solidFill>
            </a:endParaRPr>
          </a:p>
          <a:p>
            <a:pPr marL="0">
              <a:lnSpc>
                <a:spcPct val="120000"/>
              </a:lnSpc>
              <a:buFont typeface="Times New Roman" pitchFamily="18" charset="0"/>
              <a:buNone/>
            </a:pPr>
            <a:endParaRPr lang="pl-PL" sz="2000" dirty="0">
              <a:solidFill>
                <a:schemeClr val="tx1"/>
              </a:solidFill>
            </a:endParaRPr>
          </a:p>
          <a:p>
            <a:pPr marL="0">
              <a:lnSpc>
                <a:spcPct val="120000"/>
              </a:lnSpc>
              <a:buFont typeface="Times New Roman" pitchFamily="18" charset="0"/>
              <a:buNone/>
            </a:pPr>
            <a:endParaRPr lang="pl-PL" sz="2000" i="1" dirty="0">
              <a:solidFill>
                <a:schemeClr val="tx1"/>
              </a:solidFill>
            </a:endParaRPr>
          </a:p>
          <a:p>
            <a:pPr marL="0">
              <a:lnSpc>
                <a:spcPct val="120000"/>
              </a:lnSpc>
              <a:buFont typeface="Times New Roman" pitchFamily="18" charset="0"/>
              <a:buNone/>
            </a:pPr>
            <a:endParaRPr lang="pl-PL" sz="1800" i="1" dirty="0">
              <a:solidFill>
                <a:schemeClr val="tx1"/>
              </a:solidFill>
              <a:latin typeface="Times New Roman" pitchFamily="18" charset="0"/>
              <a:cs typeface="Times New Roman" pitchFamily="18" charset="0"/>
            </a:endParaRPr>
          </a:p>
        </p:txBody>
      </p:sp>
      <p:sp>
        <p:nvSpPr>
          <p:cNvPr id="313379" name="Rectangle 7"/>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3380"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5" name="Prostokąt 4"/>
          <p:cNvSpPr/>
          <p:nvPr/>
        </p:nvSpPr>
        <p:spPr>
          <a:xfrm>
            <a:off x="93663" y="9045501"/>
            <a:ext cx="4721229" cy="369332"/>
          </a:xfrm>
          <a:prstGeom prst="rect">
            <a:avLst/>
          </a:prstGeom>
        </p:spPr>
        <p:txBody>
          <a:bodyPr wrap="none">
            <a:spAutoFit/>
          </a:bodyPr>
          <a:lstStyle/>
          <a:p>
            <a:pPr indent="449580">
              <a:spcAft>
                <a:spcPts val="0"/>
              </a:spcAft>
            </a:pPr>
            <a:r>
              <a:rPr lang="pl-PL" b="1" i="1" dirty="0">
                <a:latin typeface="Times New Roman" panose="02020603050405020304" pitchFamily="18" charset="0"/>
                <a:ea typeface="Times New Roman" panose="02020603050405020304" pitchFamily="18" charset="0"/>
              </a:rPr>
              <a:t>Ryc.11. Wskaźnik zapadalności na świnkę. </a:t>
            </a:r>
            <a:endParaRPr lang="pl-PL" b="1" dirty="0">
              <a:latin typeface="Times New Roman" panose="02020603050405020304" pitchFamily="18" charset="0"/>
              <a:ea typeface="Times New Roman" panose="02020603050405020304" pitchFamily="18" charset="0"/>
            </a:endParaRPr>
          </a:p>
        </p:txBody>
      </p:sp>
      <p:sp>
        <p:nvSpPr>
          <p:cNvPr id="14" name="pole tekstowe 1">
            <a:extLst>
              <a:ext uri="{FF2B5EF4-FFF2-40B4-BE49-F238E27FC236}">
                <a16:creationId xmlns:a16="http://schemas.microsoft.com/office/drawing/2014/main" xmlns="" id="{DF8C5FBC-455F-458C-848A-D51813EECFFD}"/>
              </a:ext>
            </a:extLst>
          </p:cNvPr>
          <p:cNvSpPr txBox="1">
            <a:spLocks noChangeArrowheads="1"/>
          </p:cNvSpPr>
          <p:nvPr/>
        </p:nvSpPr>
        <p:spPr bwMode="auto">
          <a:xfrm>
            <a:off x="1210147" y="718847"/>
            <a:ext cx="11232205" cy="523220"/>
          </a:xfrm>
          <a:prstGeom prst="rect">
            <a:avLst/>
          </a:prstGeom>
          <a:noFill/>
          <a:ln w="9525">
            <a:noFill/>
            <a:miter lim="800000"/>
            <a:headEnd/>
            <a:tailEnd/>
          </a:ln>
        </p:spPr>
        <p:txBody>
          <a:bodyPr wrap="square">
            <a:spAutoFit/>
          </a:bodyPr>
          <a:lstStyle/>
          <a:p>
            <a:pPr defTabSz="914400"/>
            <a:r>
              <a:rPr lang="pl-PL" sz="2800" b="1" dirty="0">
                <a:latin typeface="Arial" panose="020B0604020202020204" pitchFamily="34" charset="0"/>
                <a:cs typeface="Arial" panose="020B0604020202020204" pitchFamily="34" charset="0"/>
              </a:rPr>
              <a:t>2.3. Świnka</a:t>
            </a:r>
          </a:p>
        </p:txBody>
      </p:sp>
      <p:graphicFrame>
        <p:nvGraphicFramePr>
          <p:cNvPr id="15" name="Wykres 14">
            <a:extLst>
              <a:ext uri="{FF2B5EF4-FFF2-40B4-BE49-F238E27FC236}">
                <a16:creationId xmlns:a16="http://schemas.microsoft.com/office/drawing/2014/main" xmlns="" id="{F0AA0F9E-C5AD-4612-81DF-441EB633AAE6}"/>
              </a:ext>
            </a:extLst>
          </p:cNvPr>
          <p:cNvGraphicFramePr>
            <a:graphicFrameLocks/>
          </p:cNvGraphicFramePr>
          <p:nvPr>
            <p:extLst>
              <p:ext uri="{D42A27DB-BD31-4B8C-83A1-F6EECF244321}">
                <p14:modId xmlns:p14="http://schemas.microsoft.com/office/powerpoint/2010/main" val="1935586328"/>
              </p:ext>
            </p:extLst>
          </p:nvPr>
        </p:nvGraphicFramePr>
        <p:xfrm>
          <a:off x="601911" y="3710383"/>
          <a:ext cx="11732343" cy="52654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3"/>
          <p:cNvSpPr>
            <a:spLocks noGrp="1" noChangeArrowheads="1"/>
          </p:cNvSpPr>
          <p:nvPr>
            <p:ph idx="1"/>
          </p:nvPr>
        </p:nvSpPr>
        <p:spPr>
          <a:xfrm>
            <a:off x="914237" y="1408113"/>
            <a:ext cx="10456862" cy="7158658"/>
          </a:xfrm>
        </p:spPr>
        <p:txBody>
          <a:bodyPr>
            <a:normAutofit/>
          </a:bodyPr>
          <a:lstStyle/>
          <a:p>
            <a:pPr marL="0" algn="just">
              <a:lnSpc>
                <a:spcPct val="120000"/>
              </a:lnSpc>
              <a:buFont typeface="Times New Roman" pitchFamily="18" charset="0"/>
              <a:buNone/>
            </a:pPr>
            <a:r>
              <a:rPr lang="pl-PL" sz="2800" dirty="0">
                <a:solidFill>
                  <a:schemeClr val="tx1"/>
                </a:solidFill>
                <a:latin typeface="Arial" panose="020B0604020202020204" pitchFamily="34" charset="0"/>
                <a:cs typeface="Arial" panose="020B0604020202020204" pitchFamily="34" charset="0"/>
              </a:rPr>
              <a:t>	W 2018 roku nastąpił nieznaczny wzrost </a:t>
            </a:r>
            <a:r>
              <a:rPr lang="pl-PL" sz="2800" dirty="0" err="1">
                <a:solidFill>
                  <a:schemeClr val="tx1"/>
                </a:solidFill>
                <a:latin typeface="Arial" panose="020B0604020202020204" pitchFamily="34" charset="0"/>
                <a:cs typeface="Arial" panose="020B0604020202020204" pitchFamily="34" charset="0"/>
              </a:rPr>
              <a:t>zachorowań</a:t>
            </a:r>
            <a:r>
              <a:rPr lang="pl-PL" sz="2800" dirty="0">
                <a:solidFill>
                  <a:schemeClr val="tx1"/>
                </a:solidFill>
                <a:latin typeface="Arial" panose="020B0604020202020204" pitchFamily="34" charset="0"/>
                <a:cs typeface="Arial" panose="020B0604020202020204" pitchFamily="34" charset="0"/>
              </a:rPr>
              <a:t> na płonicę ale sytuacja nadal jest dobra. </a:t>
            </a:r>
            <a:endParaRPr lang="pl-PL" sz="2800" dirty="0">
              <a:solidFill>
                <a:schemeClr val="tx1"/>
              </a:solidFill>
            </a:endParaRPr>
          </a:p>
          <a:p>
            <a:pPr>
              <a:lnSpc>
                <a:spcPct val="120000"/>
              </a:lnSpc>
              <a:buFont typeface="Times New Roman" pitchFamily="18" charset="0"/>
              <a:buNone/>
            </a:pPr>
            <a:endParaRPr lang="pl-PL" sz="2000" dirty="0">
              <a:solidFill>
                <a:schemeClr val="tx1"/>
              </a:solidFill>
            </a:endParaRPr>
          </a:p>
          <a:p>
            <a:pPr>
              <a:lnSpc>
                <a:spcPct val="120000"/>
              </a:lnSpc>
              <a:buFont typeface="Times New Roman" pitchFamily="18" charset="0"/>
              <a:buNone/>
            </a:pPr>
            <a:endParaRPr lang="pl-PL" sz="2000" dirty="0">
              <a:solidFill>
                <a:schemeClr val="tx1"/>
              </a:solidFill>
            </a:endParaRPr>
          </a:p>
          <a:p>
            <a:pPr>
              <a:lnSpc>
                <a:spcPct val="120000"/>
              </a:lnSpc>
              <a:buFont typeface="Times New Roman" pitchFamily="18" charset="0"/>
              <a:buNone/>
            </a:pPr>
            <a:endParaRPr lang="pl-PL" sz="2000" dirty="0">
              <a:solidFill>
                <a:schemeClr val="tx1"/>
              </a:solidFill>
            </a:endParaRPr>
          </a:p>
          <a:p>
            <a:pPr>
              <a:lnSpc>
                <a:spcPct val="120000"/>
              </a:lnSpc>
              <a:buFont typeface="Times New Roman" pitchFamily="18" charset="0"/>
              <a:buNone/>
            </a:pPr>
            <a:endParaRPr lang="pl-PL" sz="2000" i="1" dirty="0">
              <a:solidFill>
                <a:schemeClr val="tx1"/>
              </a:solidFill>
            </a:endParaRPr>
          </a:p>
          <a:p>
            <a:pPr>
              <a:lnSpc>
                <a:spcPct val="120000"/>
              </a:lnSpc>
              <a:buFont typeface="Times New Roman" pitchFamily="18" charset="0"/>
              <a:buNone/>
            </a:pPr>
            <a:r>
              <a:rPr lang="pl-PL" sz="1800" i="1" dirty="0">
                <a:solidFill>
                  <a:schemeClr val="tx1"/>
                </a:solidFill>
                <a:latin typeface="Times New Roman" pitchFamily="18" charset="0"/>
                <a:cs typeface="Times New Roman" pitchFamily="18" charset="0"/>
              </a:rPr>
              <a:t>                                             </a:t>
            </a:r>
          </a:p>
          <a:p>
            <a:pPr>
              <a:lnSpc>
                <a:spcPct val="120000"/>
              </a:lnSpc>
              <a:buFont typeface="Times New Roman" pitchFamily="18" charset="0"/>
              <a:buNone/>
            </a:pPr>
            <a:r>
              <a:rPr lang="pl-PL" sz="1800" i="1" dirty="0">
                <a:solidFill>
                  <a:schemeClr val="tx1"/>
                </a:solidFill>
                <a:latin typeface="Times New Roman" pitchFamily="18" charset="0"/>
                <a:cs typeface="Times New Roman" pitchFamily="18" charset="0"/>
              </a:rPr>
              <a:t>                                             </a:t>
            </a:r>
          </a:p>
        </p:txBody>
      </p:sp>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3" name="Prostokąt 2"/>
          <p:cNvSpPr/>
          <p:nvPr/>
        </p:nvSpPr>
        <p:spPr>
          <a:xfrm>
            <a:off x="576263" y="8891000"/>
            <a:ext cx="4351832" cy="458074"/>
          </a:xfrm>
          <a:prstGeom prst="rect">
            <a:avLst/>
          </a:prstGeom>
        </p:spPr>
        <p:txBody>
          <a:bodyPr wrap="none">
            <a:spAutoFit/>
          </a:bodyPr>
          <a:lstStyle/>
          <a:p>
            <a:pPr indent="90170">
              <a:lnSpc>
                <a:spcPct val="150000"/>
              </a:lnSpc>
              <a:spcAft>
                <a:spcPts val="0"/>
              </a:spcAft>
            </a:pPr>
            <a:r>
              <a:rPr lang="pl-PL" b="1" i="1" dirty="0">
                <a:latin typeface="Times New Roman" panose="02020603050405020304" pitchFamily="18" charset="0"/>
                <a:ea typeface="Times New Roman" panose="02020603050405020304" pitchFamily="18" charset="0"/>
              </a:rPr>
              <a:t>Ryc.12. Wskaźnik zapadalności na płonicę.</a:t>
            </a:r>
            <a:endParaRPr lang="pl-PL" b="1" dirty="0">
              <a:latin typeface="Times New Roman" panose="02020603050405020304" pitchFamily="18" charset="0"/>
              <a:ea typeface="Times New Roman" panose="02020603050405020304" pitchFamily="18" charset="0"/>
            </a:endParaRPr>
          </a:p>
        </p:txBody>
      </p:sp>
      <p:sp>
        <p:nvSpPr>
          <p:cNvPr id="12" name="pole tekstowe 1">
            <a:extLst>
              <a:ext uri="{FF2B5EF4-FFF2-40B4-BE49-F238E27FC236}">
                <a16:creationId xmlns:a16="http://schemas.microsoft.com/office/drawing/2014/main" xmlns="" id="{EC23DAF9-5FB2-4E3B-9B4F-989633599E3A}"/>
              </a:ext>
            </a:extLst>
          </p:cNvPr>
          <p:cNvSpPr txBox="1">
            <a:spLocks noChangeArrowheads="1"/>
          </p:cNvSpPr>
          <p:nvPr/>
        </p:nvSpPr>
        <p:spPr bwMode="auto">
          <a:xfrm>
            <a:off x="1210147" y="718847"/>
            <a:ext cx="11232205" cy="523220"/>
          </a:xfrm>
          <a:prstGeom prst="rect">
            <a:avLst/>
          </a:prstGeom>
          <a:noFill/>
          <a:ln w="9525">
            <a:noFill/>
            <a:miter lim="800000"/>
            <a:headEnd/>
            <a:tailEnd/>
          </a:ln>
        </p:spPr>
        <p:txBody>
          <a:bodyPr wrap="square">
            <a:spAutoFit/>
          </a:bodyPr>
          <a:lstStyle/>
          <a:p>
            <a:pPr defTabSz="914400"/>
            <a:r>
              <a:rPr lang="pl-PL" sz="2800" b="1" dirty="0">
                <a:latin typeface="Arial" panose="020B0604020202020204" pitchFamily="34" charset="0"/>
                <a:cs typeface="Arial" panose="020B0604020202020204" pitchFamily="34" charset="0"/>
              </a:rPr>
              <a:t>2.4. Płonica </a:t>
            </a:r>
          </a:p>
        </p:txBody>
      </p:sp>
      <p:graphicFrame>
        <p:nvGraphicFramePr>
          <p:cNvPr id="13" name="Wykres 12">
            <a:extLst>
              <a:ext uri="{FF2B5EF4-FFF2-40B4-BE49-F238E27FC236}">
                <a16:creationId xmlns:a16="http://schemas.microsoft.com/office/drawing/2014/main" xmlns="" id="{481C0E44-C1D9-4EE2-A9BB-E0CA298C4C39}"/>
              </a:ext>
            </a:extLst>
          </p:cNvPr>
          <p:cNvGraphicFramePr>
            <a:graphicFrameLocks/>
          </p:cNvGraphicFramePr>
          <p:nvPr>
            <p:extLst>
              <p:ext uri="{D42A27DB-BD31-4B8C-83A1-F6EECF244321}">
                <p14:modId xmlns:p14="http://schemas.microsoft.com/office/powerpoint/2010/main" val="2637903479"/>
              </p:ext>
            </p:extLst>
          </p:nvPr>
        </p:nvGraphicFramePr>
        <p:xfrm>
          <a:off x="740965" y="2650179"/>
          <a:ext cx="11521281" cy="62005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037110" y="574952"/>
            <a:ext cx="11232205" cy="584775"/>
          </a:xfrm>
          <a:prstGeom prst="rect">
            <a:avLst/>
          </a:prstGeom>
          <a:noFill/>
          <a:ln w="9525">
            <a:noFill/>
            <a:miter lim="800000"/>
            <a:headEnd/>
            <a:tailEnd/>
          </a:ln>
        </p:spPr>
        <p:txBody>
          <a:bodyPr wrap="square">
            <a:spAutoFit/>
          </a:bodyPr>
          <a:lstStyle/>
          <a:p>
            <a:r>
              <a:rPr lang="pl-PL" sz="3200" b="1" dirty="0">
                <a:solidFill>
                  <a:srgbClr val="0000FF"/>
                </a:solidFill>
                <a:latin typeface="Arial" panose="020B0604020202020204" pitchFamily="34" charset="0"/>
                <a:cs typeface="Arial" panose="020B0604020202020204" pitchFamily="34" charset="0"/>
              </a:rPr>
              <a:t>3. Realizacja Programu Szczepień Ochronnych</a:t>
            </a:r>
            <a:endParaRPr lang="pl-PL" sz="3200" dirty="0">
              <a:solidFill>
                <a:srgbClr val="0000FF"/>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5" name="Prostokąt 4"/>
          <p:cNvSpPr/>
          <p:nvPr/>
        </p:nvSpPr>
        <p:spPr>
          <a:xfrm>
            <a:off x="815037" y="1546364"/>
            <a:ext cx="11275390" cy="3409138"/>
          </a:xfrm>
          <a:prstGeom prst="rect">
            <a:avLst/>
          </a:prstGeom>
        </p:spPr>
        <p:txBody>
          <a:bodyPr wrap="square">
            <a:spAutoFit/>
          </a:bodyPr>
          <a:lstStyle/>
          <a:p>
            <a:pPr algn="just">
              <a:lnSpc>
                <a:spcPct val="120000"/>
              </a:lnSpc>
            </a:pPr>
            <a:r>
              <a:rPr lang="pl-PL" sz="2600" dirty="0">
                <a:latin typeface="Arial" panose="020B0604020202020204" pitchFamily="34" charset="0"/>
                <a:cs typeface="Arial" panose="020B0604020202020204" pitchFamily="34" charset="0"/>
              </a:rPr>
              <a:t>	W 2018 roku Programem Szczepień Ochronnych na terenie powiatu skarżyskiego objęto </a:t>
            </a:r>
            <a:r>
              <a:rPr lang="pl-PL" sz="2600" b="1" dirty="0">
                <a:latin typeface="Arial" panose="020B0604020202020204" pitchFamily="34" charset="0"/>
                <a:cs typeface="Arial" panose="020B0604020202020204" pitchFamily="34" charset="0"/>
              </a:rPr>
              <a:t>10788 dzieci i młodzieży </a:t>
            </a:r>
            <a:r>
              <a:rPr lang="pl-PL" sz="2600" dirty="0">
                <a:latin typeface="Arial" panose="020B0604020202020204" pitchFamily="34" charset="0"/>
                <a:cs typeface="Arial" panose="020B0604020202020204" pitchFamily="34" charset="0"/>
              </a:rPr>
              <a:t>w wieku od 0 do 19 roku życia. Szczepienia ochronne wykonywane są w 13 placówkach ochrony zdrowia na terenie powiatu, z czego 10 jest nadzorowanych przez PPIS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w </a:t>
            </a:r>
            <a:r>
              <a:rPr lang="pl-PL" sz="2600" dirty="0" err="1">
                <a:latin typeface="Arial" panose="020B0604020202020204" pitchFamily="34" charset="0"/>
                <a:cs typeface="Arial" panose="020B0604020202020204" pitchFamily="34" charset="0"/>
              </a:rPr>
              <a:t>Skarżysku-Kam</a:t>
            </a:r>
            <a:r>
              <a:rPr lang="pl-PL" sz="2600" dirty="0">
                <a:latin typeface="Arial" panose="020B0604020202020204" pitchFamily="34" charset="0"/>
                <a:cs typeface="Arial" panose="020B0604020202020204" pitchFamily="34" charset="0"/>
              </a:rPr>
              <a:t>. Wszystkie Punkty Szczepień świadczą usługi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w zakresie szczepień obowiązkowych i zalecanych w ramach kontraktu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z NFZ.</a:t>
            </a:r>
            <a:endParaRPr lang="pl-PL" sz="2600" b="1" dirty="0">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xmlns="" id="{31A2A360-967A-4C94-A9C8-FD937B2A64F3}"/>
              </a:ext>
            </a:extLst>
          </p:cNvPr>
          <p:cNvSpPr/>
          <p:nvPr/>
        </p:nvSpPr>
        <p:spPr>
          <a:xfrm>
            <a:off x="1245022" y="4955502"/>
            <a:ext cx="11275390" cy="3667671"/>
          </a:xfrm>
          <a:prstGeom prst="rect">
            <a:avLst/>
          </a:prstGeom>
        </p:spPr>
        <p:txBody>
          <a:bodyPr wrap="square">
            <a:spAutoFit/>
          </a:bodyPr>
          <a:lstStyle/>
          <a:p>
            <a:pPr algn="just">
              <a:lnSpc>
                <a:spcPct val="120000"/>
              </a:lnSpc>
            </a:pPr>
            <a:r>
              <a:rPr lang="pl-PL" sz="2600" dirty="0">
                <a:latin typeface="Arial" panose="020B0604020202020204" pitchFamily="34" charset="0"/>
                <a:cs typeface="Arial" panose="020B0604020202020204" pitchFamily="34" charset="0"/>
              </a:rPr>
              <a:t>	We wszystkich punktach szczepień przeprowadzono kontrole sanitarne nieprawidłowości nie stwierdzono.</a:t>
            </a:r>
          </a:p>
          <a:p>
            <a:pPr algn="just">
              <a:lnSpc>
                <a:spcPct val="120000"/>
              </a:lnSpc>
            </a:pPr>
            <a:endParaRPr lang="pl-PL" sz="1400" dirty="0">
              <a:latin typeface="Arial" panose="020B0604020202020204" pitchFamily="34" charset="0"/>
              <a:cs typeface="Arial" panose="020B0604020202020204" pitchFamily="34" charset="0"/>
            </a:endParaRPr>
          </a:p>
          <a:p>
            <a:pPr algn="just">
              <a:lnSpc>
                <a:spcPct val="120000"/>
              </a:lnSpc>
            </a:pPr>
            <a:r>
              <a:rPr lang="pl-PL" sz="2600" dirty="0">
                <a:latin typeface="Arial" panose="020B0604020202020204" pitchFamily="34" charset="0"/>
                <a:cs typeface="Arial" panose="020B0604020202020204" pitchFamily="34" charset="0"/>
              </a:rPr>
              <a:t>	W 2018 roku odnotowano poprawę monitoringu łańcucha chłodniczego  przechowywanych preparatów szczepionkowych. Sześć przychodni wyposażyło urządzenia chłodnicze z preparatami szczepionkowymi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w Komputerowe Rejestratory Temperatur z powiadamianiem </a:t>
            </a:r>
            <a:r>
              <a:rPr lang="pl-PL" sz="2600" dirty="0" err="1">
                <a:latin typeface="Arial" panose="020B0604020202020204" pitchFamily="34" charset="0"/>
                <a:cs typeface="Arial" panose="020B0604020202020204" pitchFamily="34" charset="0"/>
              </a:rPr>
              <a:t>sms-owym</a:t>
            </a:r>
            <a:r>
              <a:rPr lang="pl-PL" sz="2600" dirty="0">
                <a:latin typeface="Arial" panose="020B0604020202020204" pitchFamily="34" charset="0"/>
                <a:cs typeface="Arial" panose="020B0604020202020204" pitchFamily="34" charset="0"/>
              </a:rPr>
              <a:t>. Dzięki tym urządzeniom temperatury monitorowane są całodobowo. </a:t>
            </a:r>
            <a:endParaRPr lang="pl-PL"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83201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a:extLst>
              <a:ext uri="{FF2B5EF4-FFF2-40B4-BE49-F238E27FC236}">
                <a16:creationId xmlns:a16="http://schemas.microsoft.com/office/drawing/2014/main" xmlns="" id="{6C7ABE73-3424-43E2-BBF9-65E07B5A8443}"/>
              </a:ext>
            </a:extLst>
          </p:cNvPr>
          <p:cNvSpPr txBox="1">
            <a:spLocks noChangeArrowheads="1"/>
          </p:cNvSpPr>
          <p:nvPr/>
        </p:nvSpPr>
        <p:spPr bwMode="auto">
          <a:xfrm>
            <a:off x="2037110" y="574952"/>
            <a:ext cx="11232205" cy="584775"/>
          </a:xfrm>
          <a:prstGeom prst="rect">
            <a:avLst/>
          </a:prstGeom>
          <a:noFill/>
          <a:ln w="9525">
            <a:noFill/>
            <a:miter lim="800000"/>
            <a:headEnd/>
            <a:tailEnd/>
          </a:ln>
        </p:spPr>
        <p:txBody>
          <a:bodyPr wrap="square">
            <a:spAutoFit/>
          </a:bodyPr>
          <a:lstStyle/>
          <a:p>
            <a:r>
              <a:rPr lang="pl-PL" sz="3200" b="1" dirty="0">
                <a:solidFill>
                  <a:srgbClr val="0000FF"/>
                </a:solidFill>
                <a:latin typeface="Arial" panose="020B0604020202020204" pitchFamily="34" charset="0"/>
                <a:cs typeface="Arial" panose="020B0604020202020204" pitchFamily="34" charset="0"/>
              </a:rPr>
              <a:t>3. Realizacja Programu Szczepień Ochronnych</a:t>
            </a:r>
            <a:endParaRPr lang="pl-PL" sz="3200" dirty="0">
              <a:solidFill>
                <a:srgbClr val="0000FF"/>
              </a:solidFill>
              <a:latin typeface="Arial" panose="020B0604020202020204" pitchFamily="34" charset="0"/>
              <a:cs typeface="Arial" panose="020B0604020202020204" pitchFamily="34" charset="0"/>
            </a:endParaRPr>
          </a:p>
        </p:txBody>
      </p:sp>
      <p:sp>
        <p:nvSpPr>
          <p:cNvPr id="10" name="Prostokąt 9">
            <a:extLst>
              <a:ext uri="{FF2B5EF4-FFF2-40B4-BE49-F238E27FC236}">
                <a16:creationId xmlns:a16="http://schemas.microsoft.com/office/drawing/2014/main" xmlns="" id="{AF712ED0-E13D-44DA-9CD7-9A77566C328A}"/>
              </a:ext>
            </a:extLst>
          </p:cNvPr>
          <p:cNvSpPr/>
          <p:nvPr/>
        </p:nvSpPr>
        <p:spPr>
          <a:xfrm>
            <a:off x="863910" y="1491630"/>
            <a:ext cx="11275390" cy="5732531"/>
          </a:xfrm>
          <a:prstGeom prst="rect">
            <a:avLst/>
          </a:prstGeom>
        </p:spPr>
        <p:txBody>
          <a:bodyPr wrap="square">
            <a:spAutoFit/>
          </a:bodyPr>
          <a:lstStyle/>
          <a:p>
            <a:pPr algn="just">
              <a:lnSpc>
                <a:spcPct val="120000"/>
              </a:lnSpc>
            </a:pPr>
            <a:r>
              <a:rPr lang="pl-PL" sz="2800" dirty="0">
                <a:latin typeface="Arial" panose="020B0604020202020204" pitchFamily="34" charset="0"/>
                <a:cs typeface="Arial" panose="020B0604020202020204" pitchFamily="34" charset="0"/>
              </a:rPr>
              <a:t>	Główny Inspektor Sanitarny w kwietniu omawianego roku, ogłosił Akcję szczepień „Wiosna bez pneumokoków” skierowaną do dzieci urodzonych w rocznikach 2013-2016. Szczepienia były bezpłatne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dobrowolne. Na terenie naszego powiatu w ramach tej akcji  zaszczepiono dwoma dawkami </a:t>
            </a:r>
            <a:r>
              <a:rPr lang="pl-PL" sz="2800" b="1" dirty="0">
                <a:latin typeface="Arial" panose="020B0604020202020204" pitchFamily="34" charset="0"/>
                <a:cs typeface="Arial" panose="020B0604020202020204" pitchFamily="34" charset="0"/>
              </a:rPr>
              <a:t>243 dzieci</a:t>
            </a:r>
            <a:r>
              <a:rPr lang="pl-PL" sz="2800" dirty="0">
                <a:latin typeface="Arial" panose="020B0604020202020204" pitchFamily="34" charset="0"/>
                <a:cs typeface="Arial" panose="020B0604020202020204" pitchFamily="34" charset="0"/>
              </a:rPr>
              <a:t>, co stanowiło 11,6 % populacji uprawnionej do szczepienia.</a:t>
            </a:r>
          </a:p>
          <a:p>
            <a:pPr algn="just">
              <a:lnSpc>
                <a:spcPct val="120000"/>
              </a:lnSpc>
            </a:pPr>
            <a:r>
              <a:rPr lang="pl-PL" sz="2800" dirty="0">
                <a:latin typeface="Arial" panose="020B0604020202020204" pitchFamily="34" charset="0"/>
                <a:cs typeface="Arial" panose="020B0604020202020204" pitchFamily="34" charset="0"/>
              </a:rPr>
              <a:t> </a:t>
            </a:r>
          </a:p>
          <a:p>
            <a:pPr algn="just">
              <a:lnSpc>
                <a:spcPct val="120000"/>
              </a:lnSpc>
            </a:pPr>
            <a:r>
              <a:rPr lang="pl-PL" sz="2800" dirty="0">
                <a:latin typeface="Arial" panose="020B0604020202020204" pitchFamily="34" charset="0"/>
                <a:cs typeface="Arial" panose="020B0604020202020204" pitchFamily="34" charset="0"/>
              </a:rPr>
              <a:t>	Dodatkowo pozyskano z GIS bezpłatną szczepionką przeciwko meningokokom z grupy C o nazwie NEISVAC C. Skorzystało z niej </a:t>
            </a:r>
            <a:r>
              <a:rPr lang="pl-PL" sz="2800" b="1" dirty="0">
                <a:latin typeface="Arial" panose="020B0604020202020204" pitchFamily="34" charset="0"/>
                <a:cs typeface="Arial" panose="020B0604020202020204" pitchFamily="34" charset="0"/>
              </a:rPr>
              <a:t>66 dzieci</a:t>
            </a:r>
            <a:r>
              <a:rPr lang="pl-PL" sz="2800" dirty="0">
                <a:latin typeface="Arial" panose="020B0604020202020204" pitchFamily="34" charset="0"/>
                <a:cs typeface="Arial" panose="020B0604020202020204" pitchFamily="34" charset="0"/>
              </a:rPr>
              <a:t> z rodzin w trudnej sytuacji finansowej, rodzin zastępczych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z domu dziecka. </a:t>
            </a:r>
            <a:endParaRPr lang="pl-P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39603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a:extLst>
              <a:ext uri="{FF2B5EF4-FFF2-40B4-BE49-F238E27FC236}">
                <a16:creationId xmlns:a16="http://schemas.microsoft.com/office/drawing/2014/main" xmlns="" id="{6C7ABE73-3424-43E2-BBF9-65E07B5A8443}"/>
              </a:ext>
            </a:extLst>
          </p:cNvPr>
          <p:cNvSpPr txBox="1">
            <a:spLocks noChangeArrowheads="1"/>
          </p:cNvSpPr>
          <p:nvPr/>
        </p:nvSpPr>
        <p:spPr bwMode="auto">
          <a:xfrm>
            <a:off x="2037110" y="574952"/>
            <a:ext cx="11232205" cy="584775"/>
          </a:xfrm>
          <a:prstGeom prst="rect">
            <a:avLst/>
          </a:prstGeom>
          <a:noFill/>
          <a:ln w="9525">
            <a:noFill/>
            <a:miter lim="800000"/>
            <a:headEnd/>
            <a:tailEnd/>
          </a:ln>
        </p:spPr>
        <p:txBody>
          <a:bodyPr wrap="square">
            <a:spAutoFit/>
          </a:bodyPr>
          <a:lstStyle/>
          <a:p>
            <a:r>
              <a:rPr lang="pl-PL" sz="3200" b="1" dirty="0">
                <a:solidFill>
                  <a:srgbClr val="0000FF"/>
                </a:solidFill>
                <a:latin typeface="Arial" panose="020B0604020202020204" pitchFamily="34" charset="0"/>
                <a:cs typeface="Arial" panose="020B0604020202020204" pitchFamily="34" charset="0"/>
              </a:rPr>
              <a:t>3. Realizacja Programu Szczepień Ochronnych</a:t>
            </a:r>
            <a:endParaRPr lang="pl-PL" sz="3200" dirty="0">
              <a:solidFill>
                <a:srgbClr val="0000FF"/>
              </a:solidFill>
              <a:latin typeface="Arial" panose="020B0604020202020204" pitchFamily="34" charset="0"/>
              <a:cs typeface="Arial" panose="020B0604020202020204" pitchFamily="34" charset="0"/>
            </a:endParaRPr>
          </a:p>
        </p:txBody>
      </p:sp>
      <p:sp>
        <p:nvSpPr>
          <p:cNvPr id="10" name="Prostokąt 9">
            <a:extLst>
              <a:ext uri="{FF2B5EF4-FFF2-40B4-BE49-F238E27FC236}">
                <a16:creationId xmlns:a16="http://schemas.microsoft.com/office/drawing/2014/main" xmlns="" id="{AF712ED0-E13D-44DA-9CD7-9A77566C328A}"/>
              </a:ext>
            </a:extLst>
          </p:cNvPr>
          <p:cNvSpPr/>
          <p:nvPr/>
        </p:nvSpPr>
        <p:spPr>
          <a:xfrm>
            <a:off x="863910" y="1491630"/>
            <a:ext cx="11275390" cy="6766661"/>
          </a:xfrm>
          <a:prstGeom prst="rect">
            <a:avLst/>
          </a:prstGeom>
        </p:spPr>
        <p:txBody>
          <a:bodyPr wrap="square">
            <a:spAutoFit/>
          </a:bodyPr>
          <a:lstStyle/>
          <a:p>
            <a:pPr algn="just">
              <a:lnSpc>
                <a:spcPct val="120000"/>
              </a:lnSpc>
            </a:pPr>
            <a:r>
              <a:rPr lang="pl-PL" sz="2800" dirty="0">
                <a:latin typeface="Arial" panose="020B0604020202020204" pitchFamily="34" charset="0"/>
                <a:cs typeface="Arial" panose="020B0604020202020204" pitchFamily="34" charset="0"/>
              </a:rPr>
              <a:t>	Nadal istnieje problem rodziców i prawnych opiekunów, którzy uchylają się od poddania swoich dzieci obowiązkowym szczepieniom ochronnym. W 2018 roku na terenie działalności PPIS w </a:t>
            </a:r>
            <a:r>
              <a:rPr lang="pl-PL" sz="2800" dirty="0" err="1">
                <a:latin typeface="Arial" panose="020B0604020202020204" pitchFamily="34" charset="0"/>
                <a:cs typeface="Arial" panose="020B0604020202020204" pitchFamily="34" charset="0"/>
              </a:rPr>
              <a:t>Skarżysku-Kam</a:t>
            </a:r>
            <a:r>
              <a:rPr lang="pl-PL" sz="2800" dirty="0">
                <a:latin typeface="Arial" panose="020B0604020202020204" pitchFamily="34" charset="0"/>
                <a:cs typeface="Arial" panose="020B0604020202020204" pitchFamily="34" charset="0"/>
              </a:rPr>
              <a:t>. znajdowało się </a:t>
            </a:r>
            <a:r>
              <a:rPr lang="pl-PL" sz="2800" b="1" dirty="0">
                <a:latin typeface="Arial" panose="020B0604020202020204" pitchFamily="34" charset="0"/>
                <a:cs typeface="Arial" panose="020B0604020202020204" pitchFamily="34" charset="0"/>
              </a:rPr>
              <a:t>15 dzieci </a:t>
            </a:r>
            <a:r>
              <a:rPr lang="pl-PL" sz="2800" dirty="0">
                <a:latin typeface="Arial" panose="020B0604020202020204" pitchFamily="34" charset="0"/>
                <a:cs typeface="Arial" panose="020B0604020202020204" pitchFamily="34" charset="0"/>
              </a:rPr>
              <a:t>i młodzieży uchylającej się od obowiązku szczepień ochronnych. W analizowanym roku 9 dzieci dotychczas mających statut „uchylających się” uzupełniło brakujące szczepienia. W trakcie roku 2018 pojawiło się 9 nowych dzieci, których rodzice nie wyrażają zgody na szczepienia. W efekcie końcowym znów jest 15 dzieci „uchylających się” od obowiązku wykonania szczepień ochronnych. </a:t>
            </a:r>
          </a:p>
          <a:p>
            <a:pPr algn="just">
              <a:lnSpc>
                <a:spcPct val="120000"/>
              </a:lnSpc>
            </a:pPr>
            <a:endParaRPr lang="pl-PL" sz="2800" b="1" dirty="0">
              <a:latin typeface="Arial" panose="020B0604020202020204" pitchFamily="34" charset="0"/>
              <a:cs typeface="Arial" panose="020B0604020202020204" pitchFamily="34" charset="0"/>
            </a:endParaRPr>
          </a:p>
          <a:p>
            <a:pPr algn="just">
              <a:lnSpc>
                <a:spcPct val="120000"/>
              </a:lnSpc>
            </a:pPr>
            <a:r>
              <a:rPr lang="pl-PL" sz="2800" b="1" dirty="0">
                <a:latin typeface="Arial" panose="020B0604020202020204" pitchFamily="34" charset="0"/>
                <a:cs typeface="Arial" panose="020B0604020202020204" pitchFamily="34" charset="0"/>
              </a:rPr>
              <a:t>W omawianym roku do PPIS zgłoszono 4 Niepożądane Odczyny Poszczepienne (NOP) o charakterze łagodnym.</a:t>
            </a:r>
          </a:p>
        </p:txBody>
      </p:sp>
    </p:spTree>
    <p:extLst>
      <p:ext uri="{BB962C8B-B14F-4D97-AF65-F5344CB8AC3E}">
        <p14:creationId xmlns:p14="http://schemas.microsoft.com/office/powerpoint/2010/main" val="195594220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3" name="Rectangle 1"/>
          <p:cNvSpPr>
            <a:spLocks noChangeArrowheads="1"/>
          </p:cNvSpPr>
          <p:nvPr/>
        </p:nvSpPr>
        <p:spPr bwMode="auto">
          <a:xfrm>
            <a:off x="-8931" y="9062373"/>
            <a:ext cx="6525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defTabSz="914400"/>
            <a:r>
              <a:rPr kumimoji="0" lang="pl-PL" altLang="pl-PL"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Tabela 4.  Analiza szczepień </a:t>
            </a:r>
            <a:r>
              <a:rPr lang="pl-PL" altLang="pl-PL" b="1" i="1" dirty="0">
                <a:latin typeface="Times New Roman" panose="02020603050405020304" pitchFamily="18" charset="0"/>
                <a:ea typeface="Times New Roman" panose="02020603050405020304" pitchFamily="18" charset="0"/>
                <a:cs typeface="Times New Roman" panose="02020603050405020304" pitchFamily="18" charset="0"/>
              </a:rPr>
              <a:t>zalecanych w latach 2010 - 2018.</a:t>
            </a:r>
            <a:r>
              <a:rPr kumimoji="0" lang="pl-PL" altLang="pl-PL"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pl-PL" altLang="pl-PL" b="1" i="0" u="none" strike="noStrike" cap="none" normalizeH="0" baseline="0" dirty="0">
              <a:ln>
                <a:noFill/>
              </a:ln>
              <a:solidFill>
                <a:schemeClr val="tx1"/>
              </a:solidFill>
              <a:effectLst/>
              <a:latin typeface="Arial" panose="020B0604020202020204" pitchFamily="34" charset="0"/>
            </a:endParaRPr>
          </a:p>
        </p:txBody>
      </p:sp>
      <p:sp>
        <p:nvSpPr>
          <p:cNvPr id="8" name="pole tekstowe 1">
            <a:extLst>
              <a:ext uri="{FF2B5EF4-FFF2-40B4-BE49-F238E27FC236}">
                <a16:creationId xmlns:a16="http://schemas.microsoft.com/office/drawing/2014/main" xmlns="" id="{E0DA8633-5934-42B8-9D0A-1F2422D02C70}"/>
              </a:ext>
            </a:extLst>
          </p:cNvPr>
          <p:cNvSpPr txBox="1">
            <a:spLocks noChangeArrowheads="1"/>
          </p:cNvSpPr>
          <p:nvPr/>
        </p:nvSpPr>
        <p:spPr bwMode="auto">
          <a:xfrm>
            <a:off x="2037110" y="574952"/>
            <a:ext cx="11232205" cy="584775"/>
          </a:xfrm>
          <a:prstGeom prst="rect">
            <a:avLst/>
          </a:prstGeom>
          <a:noFill/>
          <a:ln w="9525">
            <a:noFill/>
            <a:miter lim="800000"/>
            <a:headEnd/>
            <a:tailEnd/>
          </a:ln>
        </p:spPr>
        <p:txBody>
          <a:bodyPr wrap="square">
            <a:spAutoFit/>
          </a:bodyPr>
          <a:lstStyle/>
          <a:p>
            <a:r>
              <a:rPr lang="pl-PL" sz="3200" b="1" dirty="0">
                <a:solidFill>
                  <a:srgbClr val="0000FF"/>
                </a:solidFill>
                <a:latin typeface="Arial" panose="020B0604020202020204" pitchFamily="34" charset="0"/>
                <a:cs typeface="Arial" panose="020B0604020202020204" pitchFamily="34" charset="0"/>
              </a:rPr>
              <a:t>3. Realizacja Programu Szczepień Ochronnych</a:t>
            </a:r>
            <a:endParaRPr lang="pl-PL" sz="3200" dirty="0">
              <a:solidFill>
                <a:srgbClr val="0000FF"/>
              </a:solidFill>
              <a:latin typeface="Arial" panose="020B0604020202020204" pitchFamily="34" charset="0"/>
              <a:cs typeface="Arial" panose="020B0604020202020204" pitchFamily="34" charset="0"/>
            </a:endParaRPr>
          </a:p>
        </p:txBody>
      </p:sp>
      <p:graphicFrame>
        <p:nvGraphicFramePr>
          <p:cNvPr id="11" name="Tabela 10">
            <a:extLst>
              <a:ext uri="{FF2B5EF4-FFF2-40B4-BE49-F238E27FC236}">
                <a16:creationId xmlns:a16="http://schemas.microsoft.com/office/drawing/2014/main" xmlns="" id="{08BA1E8A-C3DD-47A8-A609-523314436840}"/>
              </a:ext>
            </a:extLst>
          </p:cNvPr>
          <p:cNvGraphicFramePr>
            <a:graphicFrameLocks noGrp="1"/>
          </p:cNvGraphicFramePr>
          <p:nvPr>
            <p:extLst>
              <p:ext uri="{D42A27DB-BD31-4B8C-83A1-F6EECF244321}">
                <p14:modId xmlns:p14="http://schemas.microsoft.com/office/powerpoint/2010/main" val="3117536085"/>
              </p:ext>
            </p:extLst>
          </p:nvPr>
        </p:nvGraphicFramePr>
        <p:xfrm>
          <a:off x="560946" y="1458459"/>
          <a:ext cx="11881319" cy="7551101"/>
        </p:xfrm>
        <a:graphic>
          <a:graphicData uri="http://schemas.openxmlformats.org/drawingml/2006/table">
            <a:tbl>
              <a:tblPr firstRow="1" firstCol="1" lastCol="1" bandRow="1"/>
              <a:tblGrid>
                <a:gridCol w="3381350">
                  <a:extLst>
                    <a:ext uri="{9D8B030D-6E8A-4147-A177-3AD203B41FA5}">
                      <a16:colId xmlns:a16="http://schemas.microsoft.com/office/drawing/2014/main" xmlns="" val="326339895"/>
                    </a:ext>
                  </a:extLst>
                </a:gridCol>
                <a:gridCol w="944441">
                  <a:extLst>
                    <a:ext uri="{9D8B030D-6E8A-4147-A177-3AD203B41FA5}">
                      <a16:colId xmlns:a16="http://schemas.microsoft.com/office/drawing/2014/main" xmlns="" val="69150157"/>
                    </a:ext>
                  </a:extLst>
                </a:gridCol>
                <a:gridCol w="944441">
                  <a:extLst>
                    <a:ext uri="{9D8B030D-6E8A-4147-A177-3AD203B41FA5}">
                      <a16:colId xmlns:a16="http://schemas.microsoft.com/office/drawing/2014/main" xmlns="" val="156669448"/>
                    </a:ext>
                  </a:extLst>
                </a:gridCol>
                <a:gridCol w="944441">
                  <a:extLst>
                    <a:ext uri="{9D8B030D-6E8A-4147-A177-3AD203B41FA5}">
                      <a16:colId xmlns:a16="http://schemas.microsoft.com/office/drawing/2014/main" xmlns="" val="3166993640"/>
                    </a:ext>
                  </a:extLst>
                </a:gridCol>
                <a:gridCol w="944441">
                  <a:extLst>
                    <a:ext uri="{9D8B030D-6E8A-4147-A177-3AD203B41FA5}">
                      <a16:colId xmlns:a16="http://schemas.microsoft.com/office/drawing/2014/main" xmlns="" val="2258874053"/>
                    </a:ext>
                  </a:extLst>
                </a:gridCol>
                <a:gridCol w="944441">
                  <a:extLst>
                    <a:ext uri="{9D8B030D-6E8A-4147-A177-3AD203B41FA5}">
                      <a16:colId xmlns:a16="http://schemas.microsoft.com/office/drawing/2014/main" xmlns="" val="4163664229"/>
                    </a:ext>
                  </a:extLst>
                </a:gridCol>
                <a:gridCol w="944441">
                  <a:extLst>
                    <a:ext uri="{9D8B030D-6E8A-4147-A177-3AD203B41FA5}">
                      <a16:colId xmlns:a16="http://schemas.microsoft.com/office/drawing/2014/main" xmlns="" val="2676321469"/>
                    </a:ext>
                  </a:extLst>
                </a:gridCol>
                <a:gridCol w="944441">
                  <a:extLst>
                    <a:ext uri="{9D8B030D-6E8A-4147-A177-3AD203B41FA5}">
                      <a16:colId xmlns:a16="http://schemas.microsoft.com/office/drawing/2014/main" xmlns="" val="2629237113"/>
                    </a:ext>
                  </a:extLst>
                </a:gridCol>
                <a:gridCol w="944441">
                  <a:extLst>
                    <a:ext uri="{9D8B030D-6E8A-4147-A177-3AD203B41FA5}">
                      <a16:colId xmlns:a16="http://schemas.microsoft.com/office/drawing/2014/main" xmlns="" val="1158681110"/>
                    </a:ext>
                  </a:extLst>
                </a:gridCol>
                <a:gridCol w="944441">
                  <a:extLst>
                    <a:ext uri="{9D8B030D-6E8A-4147-A177-3AD203B41FA5}">
                      <a16:colId xmlns:a16="http://schemas.microsoft.com/office/drawing/2014/main" xmlns="" val="2706154872"/>
                    </a:ext>
                  </a:extLst>
                </a:gridCol>
              </a:tblGrid>
              <a:tr h="520145">
                <a:tc gridSpan="10">
                  <a:txBody>
                    <a:bodyPr/>
                    <a:lstStyle/>
                    <a:p>
                      <a:pPr algn="ctr">
                        <a:lnSpc>
                          <a:spcPct val="107000"/>
                        </a:lnSpc>
                        <a:spcAft>
                          <a:spcPts val="0"/>
                        </a:spcAft>
                      </a:pPr>
                      <a:r>
                        <a:rPr lang="pl-PL" sz="2800" b="1" dirty="0">
                          <a:effectLst/>
                          <a:latin typeface="Arial Rounded MT Bold" panose="020F0704030504030204" pitchFamily="34" charset="0"/>
                          <a:ea typeface="Times New Roman" panose="02020603050405020304" pitchFamily="18" charset="0"/>
                          <a:cs typeface="Times New Roman" panose="02020603050405020304" pitchFamily="18" charset="0"/>
                        </a:rPr>
                        <a:t>Stan uodpornienia  szczepieniami zalecanymi </a:t>
                      </a:r>
                      <a:endParaRPr lang="pl-PL" sz="28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199617777"/>
                  </a:ext>
                </a:extLst>
              </a:tr>
              <a:tr h="515187">
                <a:tc rowSpan="2">
                  <a:txBody>
                    <a:bodyPr/>
                    <a:lstStyle/>
                    <a:p>
                      <a:pPr>
                        <a:lnSpc>
                          <a:spcPct val="107000"/>
                        </a:lnSpc>
                        <a:spcAft>
                          <a:spcPts val="0"/>
                        </a:spcAft>
                      </a:pPr>
                      <a:r>
                        <a:rPr lang="pl-PL" sz="1800" b="1" i="1" dirty="0">
                          <a:effectLst/>
                          <a:latin typeface="Times New Roman" panose="02020603050405020304" pitchFamily="18" charset="0"/>
                          <a:ea typeface="Times New Roman" panose="02020603050405020304" pitchFamily="18" charset="0"/>
                          <a:cs typeface="Times New Roman" panose="02020603050405020304" pitchFamily="18" charset="0"/>
                        </a:rPr>
                        <a:t>Choroba, przeciw której wykonano szczepienie</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Liczba zaszczepionych osób </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396993646"/>
                  </a:ext>
                </a:extLst>
              </a:tr>
              <a:tr h="971496">
                <a:tc vMerge="1">
                  <a:txBody>
                    <a:bodyPr/>
                    <a:lstStyle/>
                    <a:p>
                      <a:endParaRPr lang="pl-PL"/>
                    </a:p>
                  </a:txBody>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2010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2011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2012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2013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2014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2015 rok</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dirty="0">
                          <a:effectLst/>
                          <a:latin typeface="Times New Roman" panose="02020603050405020304" pitchFamily="18" charset="0"/>
                          <a:ea typeface="Times New Roman" panose="02020603050405020304" pitchFamily="18" charset="0"/>
                          <a:cs typeface="Times New Roman" panose="02020603050405020304" pitchFamily="18" charset="0"/>
                        </a:rPr>
                        <a:t>2016 rok</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dirty="0">
                          <a:effectLst/>
                          <a:latin typeface="Times New Roman" panose="02020603050405020304" pitchFamily="18" charset="0"/>
                          <a:ea typeface="Times New Roman" panose="02020603050405020304" pitchFamily="18" charset="0"/>
                          <a:cs typeface="Times New Roman" panose="02020603050405020304" pitchFamily="18" charset="0"/>
                        </a:rPr>
                        <a:t>2017 rok</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i="1" dirty="0">
                          <a:effectLst/>
                          <a:latin typeface="Times New Roman" panose="02020603050405020304" pitchFamily="18" charset="0"/>
                          <a:ea typeface="Times New Roman" panose="02020603050405020304" pitchFamily="18" charset="0"/>
                          <a:cs typeface="Times New Roman" panose="02020603050405020304" pitchFamily="18" charset="0"/>
                        </a:rPr>
                        <a:t>2018 rok</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75266950"/>
                  </a:ext>
                </a:extLst>
              </a:tr>
              <a:tr h="730585">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p/zakażeniom </a:t>
                      </a: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Neisseria meningitidi</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349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386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331336190"/>
                  </a:ext>
                </a:extLst>
              </a:tr>
              <a:tr h="352535">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p/WZW typu A</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556983884"/>
                  </a:ext>
                </a:extLst>
              </a:tr>
              <a:tr h="669743">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p/zakażeniom wirusem brodawczaka ludzkiego</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587866978"/>
                  </a:ext>
                </a:extLst>
              </a:tr>
              <a:tr h="352535">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p/grypie</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2650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2726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1539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1501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1423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1444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307151949"/>
                  </a:ext>
                </a:extLst>
              </a:tr>
              <a:tr h="1016269">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p/zakażeniom  </a:t>
                      </a:r>
                      <a:r>
                        <a:rPr lang="pl-PL" sz="1800" b="1" i="1">
                          <a:effectLst/>
                          <a:latin typeface="Times New Roman" panose="02020603050405020304" pitchFamily="18" charset="0"/>
                          <a:ea typeface="Times New Roman" panose="02020603050405020304" pitchFamily="18" charset="0"/>
                          <a:cs typeface="Times New Roman" panose="02020603050405020304" pitchFamily="18" charset="0"/>
                        </a:rPr>
                        <a:t>Streptococcus pneumoniae</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487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728715393"/>
                  </a:ext>
                </a:extLst>
              </a:tr>
              <a:tr h="669743">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p/biegunce wywołanej przez rotawirusy</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724638153"/>
                  </a:ext>
                </a:extLst>
              </a:tr>
              <a:tr h="669743">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p/kleszczowemu zapaleniu mózgu</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623439616"/>
                  </a:ext>
                </a:extLst>
              </a:tr>
              <a:tr h="352535">
                <a:tc>
                  <a:txBody>
                    <a:bodyPr/>
                    <a:lstStyle/>
                    <a:p>
                      <a:pP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p/durowi brzusznemu</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202786880"/>
                  </a:ext>
                </a:extLst>
              </a:tr>
              <a:tr h="730585">
                <a:tc>
                  <a:txBody>
                    <a:bodyPr/>
                    <a:lstStyle/>
                    <a:p>
                      <a:pPr>
                        <a:lnSpc>
                          <a:spcPct val="107000"/>
                        </a:lnSpc>
                        <a:spcAft>
                          <a:spcPts val="0"/>
                        </a:spcAft>
                      </a:pP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Razem</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3695</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3567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2088</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1944</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1709</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2411</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a:effectLst/>
                          <a:latin typeface="Times New Roman" panose="02020603050405020304" pitchFamily="18" charset="0"/>
                          <a:ea typeface="Times New Roman" panose="02020603050405020304" pitchFamily="18" charset="0"/>
                          <a:cs typeface="Times New Roman" panose="02020603050405020304" pitchFamily="18" charset="0"/>
                        </a:rPr>
                        <a:t>1695</a:t>
                      </a:r>
                      <a:endParaRPr lang="pl-PL"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1852</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722842349"/>
                  </a:ext>
                </a:extLst>
              </a:tr>
            </a:tbl>
          </a:graphicData>
        </a:graphic>
      </p:graphicFrame>
    </p:spTree>
    <p:extLst>
      <p:ext uri="{BB962C8B-B14F-4D97-AF65-F5344CB8AC3E}">
        <p14:creationId xmlns:p14="http://schemas.microsoft.com/office/powerpoint/2010/main" val="58295041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256508" y="483518"/>
            <a:ext cx="11592246" cy="1077218"/>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II. Stan sanitarny podmiotów prowadzących działalność leczniczą</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884984" y="1350011"/>
            <a:ext cx="11809312" cy="8433078"/>
          </a:xfrm>
          <a:prstGeom prst="rect">
            <a:avLst/>
          </a:prstGeom>
        </p:spPr>
        <p:txBody>
          <a:bodyPr wrap="square">
            <a:spAutoFit/>
          </a:bodyPr>
          <a:lstStyle/>
          <a:p>
            <a:r>
              <a:rPr lang="pl-PL" sz="2400" dirty="0">
                <a:latin typeface="Arial" panose="020B0604020202020204" pitchFamily="34" charset="0"/>
                <a:cs typeface="Arial" panose="020B0604020202020204" pitchFamily="34" charset="0"/>
              </a:rPr>
              <a:t> </a:t>
            </a:r>
          </a:p>
          <a:p>
            <a:r>
              <a:rPr lang="pl-PL" sz="2800" b="1" dirty="0">
                <a:latin typeface="Arial" panose="020B0604020202020204" pitchFamily="34" charset="0"/>
                <a:cs typeface="Arial" panose="020B0604020202020204" pitchFamily="34" charset="0"/>
              </a:rPr>
              <a:t>	W roku 2018 nadzorowano 210 podmiotów prowadzących działalność leczniczą na terenie powiatu, w tym:</a:t>
            </a:r>
          </a:p>
          <a:p>
            <a:endParaRPr lang="pl-PL" sz="1400" b="1"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2 zakłady </a:t>
            </a:r>
            <a:r>
              <a:rPr lang="pl-PL" sz="2800" dirty="0">
                <a:latin typeface="Arial" panose="020B0604020202020204" pitchFamily="34" charset="0"/>
                <a:cs typeface="Arial" panose="020B0604020202020204" pitchFamily="34" charset="0"/>
              </a:rPr>
              <a:t>pielęgnacyjno-opiekuńcze,</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26 przychodni</a:t>
            </a:r>
            <a:r>
              <a:rPr lang="pl-PL" sz="2800" dirty="0">
                <a:latin typeface="Arial" panose="020B0604020202020204" pitchFamily="34" charset="0"/>
                <a:cs typeface="Arial" panose="020B0604020202020204" pitchFamily="34" charset="0"/>
              </a:rPr>
              <a:t>, poradni, ośrodków zdrowia,</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medyczne laboratorium </a:t>
            </a:r>
            <a:r>
              <a:rPr lang="pl-PL" sz="2800" dirty="0">
                <a:latin typeface="Arial" panose="020B0604020202020204" pitchFamily="34" charset="0"/>
                <a:cs typeface="Arial" panose="020B0604020202020204" pitchFamily="34" charset="0"/>
              </a:rPr>
              <a:t>diagnostyczne,</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2 zakłady </a:t>
            </a:r>
            <a:r>
              <a:rPr lang="pl-PL" sz="2800" dirty="0">
                <a:latin typeface="Arial" panose="020B0604020202020204" pitchFamily="34" charset="0"/>
                <a:cs typeface="Arial" panose="020B0604020202020204" pitchFamily="34" charset="0"/>
              </a:rPr>
              <a:t>rehabilitacji leczniczej,</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stację </a:t>
            </a:r>
            <a:r>
              <a:rPr lang="pl-PL" sz="2800" dirty="0">
                <a:latin typeface="Arial" panose="020B0604020202020204" pitchFamily="34" charset="0"/>
                <a:cs typeface="Arial" panose="020B0604020202020204" pitchFamily="34" charset="0"/>
              </a:rPr>
              <a:t>krwiodawstwa,</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pogotowie </a:t>
            </a:r>
            <a:r>
              <a:rPr lang="pl-PL" sz="2800" dirty="0">
                <a:latin typeface="Arial" panose="020B0604020202020204" pitchFamily="34" charset="0"/>
                <a:cs typeface="Arial" panose="020B0604020202020204" pitchFamily="34" charset="0"/>
              </a:rPr>
              <a:t>ratunkowe,</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4 punkty </a:t>
            </a:r>
            <a:r>
              <a:rPr lang="pl-PL" sz="2800" dirty="0">
                <a:latin typeface="Arial" panose="020B0604020202020204" pitchFamily="34" charset="0"/>
                <a:cs typeface="Arial" panose="020B0604020202020204" pitchFamily="34" charset="0"/>
              </a:rPr>
              <a:t>pobrań materiału biologicznego do badań,</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zakład </a:t>
            </a:r>
            <a:r>
              <a:rPr lang="pl-PL" sz="2800" dirty="0">
                <a:latin typeface="Arial" panose="020B0604020202020204" pitchFamily="34" charset="0"/>
                <a:cs typeface="Arial" panose="020B0604020202020204" pitchFamily="34" charset="0"/>
              </a:rPr>
              <a:t>pielęgniarskiej, długoterminowej opieki domowej,</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134 indywidualne </a:t>
            </a:r>
            <a:r>
              <a:rPr lang="pl-PL" sz="2800" dirty="0">
                <a:latin typeface="Arial" panose="020B0604020202020204" pitchFamily="34" charset="0"/>
                <a:cs typeface="Arial" panose="020B0604020202020204" pitchFamily="34" charset="0"/>
              </a:rPr>
              <a:t>specjalistyczne praktyki lekarskie, w tym 6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	w zakresie stomatologii,</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30 indywidualnych </a:t>
            </a:r>
            <a:r>
              <a:rPr lang="pl-PL" sz="2800" dirty="0">
                <a:latin typeface="Arial" panose="020B0604020202020204" pitchFamily="34" charset="0"/>
                <a:cs typeface="Arial" panose="020B0604020202020204" pitchFamily="34" charset="0"/>
              </a:rPr>
              <a:t>praktyk lekarskich stomatologicznych,</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grupową </a:t>
            </a:r>
            <a:r>
              <a:rPr lang="pl-PL" sz="2800" dirty="0">
                <a:latin typeface="Arial" panose="020B0604020202020204" pitchFamily="34" charset="0"/>
                <a:cs typeface="Arial" panose="020B0604020202020204" pitchFamily="34" charset="0"/>
              </a:rPr>
              <a:t>praktykę lekarską w zakresie stomatologii,</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gabinet </a:t>
            </a:r>
            <a:r>
              <a:rPr lang="pl-PL" sz="2800" dirty="0">
                <a:latin typeface="Arial" panose="020B0604020202020204" pitchFamily="34" charset="0"/>
                <a:cs typeface="Arial" panose="020B0604020202020204" pitchFamily="34" charset="0"/>
              </a:rPr>
              <a:t>medyczny w TOM-MARG </a:t>
            </a:r>
            <a:r>
              <a:rPr lang="pl-PL" sz="2800" dirty="0" err="1">
                <a:latin typeface="Arial" panose="020B0604020202020204" pitchFamily="34" charset="0"/>
                <a:cs typeface="Arial" panose="020B0604020202020204" pitchFamily="34" charset="0"/>
              </a:rPr>
              <a:t>ZPCh</a:t>
            </a:r>
            <a:r>
              <a:rPr lang="pl-PL" sz="2800" dirty="0">
                <a:latin typeface="Arial" panose="020B0604020202020204" pitchFamily="34" charset="0"/>
                <a:cs typeface="Arial" panose="020B0604020202020204" pitchFamily="34" charset="0"/>
              </a:rPr>
              <a:t> sp. z o.o.</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gabinet </a:t>
            </a:r>
            <a:r>
              <a:rPr lang="pl-PL" sz="2800" dirty="0">
                <a:latin typeface="Arial" panose="020B0604020202020204" pitchFamily="34" charset="0"/>
                <a:cs typeface="Arial" panose="020B0604020202020204" pitchFamily="34" charset="0"/>
              </a:rPr>
              <a:t>rehabilitacji,</a:t>
            </a:r>
          </a:p>
          <a:p>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5 pracowni </a:t>
            </a:r>
            <a:r>
              <a:rPr lang="pl-PL" sz="2800" dirty="0">
                <a:latin typeface="Arial" panose="020B0604020202020204" pitchFamily="34" charset="0"/>
                <a:cs typeface="Arial" panose="020B0604020202020204" pitchFamily="34" charset="0"/>
              </a:rPr>
              <a:t>protetycznych.</a:t>
            </a:r>
          </a:p>
          <a:p>
            <a:endParaRPr lang="pl-PL"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18345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93339" y="953387"/>
            <a:ext cx="11862841" cy="1691400"/>
          </a:xfrm>
          <a:prstGeom prst="rect">
            <a:avLst/>
          </a:prstGeom>
          <a:noFill/>
          <a:ln w="9525">
            <a:noFill/>
            <a:round/>
            <a:headEnd/>
            <a:tailEnd/>
          </a:ln>
        </p:spPr>
        <p:txBody>
          <a:bodyPr lIns="50760" tIns="50760" rIns="50760" bIns="5076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3200" b="1" dirty="0">
                <a:solidFill>
                  <a:srgbClr val="0000FF"/>
                </a:solidFill>
                <a:latin typeface="Arial" panose="020B0604020202020204" pitchFamily="34" charset="0"/>
                <a:ea typeface="ヒラギノ角ゴ ProN W6"/>
                <a:cs typeface="Arial" panose="020B0604020202020204" pitchFamily="34" charset="0"/>
              </a:rPr>
              <a:t>1. Sytuacja epidemiologiczna w zakresie chorób zakaźnych </a:t>
            </a:r>
            <a:br>
              <a:rPr lang="pl-PL" sz="3200" b="1" dirty="0">
                <a:solidFill>
                  <a:srgbClr val="0000FF"/>
                </a:solidFill>
                <a:latin typeface="Arial" panose="020B0604020202020204" pitchFamily="34" charset="0"/>
                <a:ea typeface="ヒラギノ角ゴ ProN W6"/>
                <a:cs typeface="Arial" panose="020B0604020202020204" pitchFamily="34" charset="0"/>
              </a:rPr>
            </a:br>
            <a:r>
              <a:rPr lang="pl-PL" sz="3200" b="1" dirty="0">
                <a:solidFill>
                  <a:srgbClr val="0000FF"/>
                </a:solidFill>
                <a:latin typeface="Arial" panose="020B0604020202020204" pitchFamily="34" charset="0"/>
                <a:ea typeface="ヒラギノ角ゴ ProN W6"/>
                <a:cs typeface="Arial" panose="020B0604020202020204" pitchFamily="34" charset="0"/>
              </a:rPr>
              <a:t>    w powiecie skarżyskim w 2018 roku </a:t>
            </a:r>
            <a:endParaRPr lang="en-US" sz="3200" b="1" dirty="0">
              <a:solidFill>
                <a:srgbClr val="0000FF"/>
              </a:solidFill>
              <a:latin typeface="Arial" panose="020B0604020202020204" pitchFamily="34" charset="0"/>
              <a:ea typeface="ヒラギノ角ゴ ProN W6"/>
              <a:cs typeface="Arial" panose="020B0604020202020204" pitchFamily="34" charset="0"/>
            </a:endParaRPr>
          </a:p>
        </p:txBody>
      </p:sp>
      <p:sp>
        <p:nvSpPr>
          <p:cNvPr id="32770" name="Text Box 2"/>
          <p:cNvSpPr txBox="1">
            <a:spLocks noChangeArrowheads="1"/>
          </p:cNvSpPr>
          <p:nvPr/>
        </p:nvSpPr>
        <p:spPr bwMode="auto">
          <a:xfrm>
            <a:off x="1008656" y="2671254"/>
            <a:ext cx="11232205" cy="2477008"/>
          </a:xfrm>
          <a:prstGeom prst="rect">
            <a:avLst/>
          </a:prstGeom>
          <a:noFill/>
          <a:ln w="9525">
            <a:noFill/>
            <a:round/>
            <a:headEnd/>
            <a:tailEnd/>
          </a:ln>
        </p:spPr>
        <p:txBody>
          <a:bodyPr lIns="50760" tIns="50760" rIns="50760" bIns="50760"/>
          <a:lstStyle/>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400" dirty="0">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W 2018 roku zarejestrowano ogółem </a:t>
            </a:r>
            <a:r>
              <a:rPr lang="pl-PL" sz="2800" b="1" dirty="0">
                <a:latin typeface="Arial" panose="020B0604020202020204" pitchFamily="34" charset="0"/>
                <a:cs typeface="Arial" panose="020B0604020202020204" pitchFamily="34" charset="0"/>
              </a:rPr>
              <a:t>1653</a:t>
            </a:r>
            <a:r>
              <a:rPr lang="pl-PL" sz="2200" b="1" dirty="0">
                <a:latin typeface="Arial" panose="020B0604020202020204" pitchFamily="34" charset="0"/>
                <a:cs typeface="Arial" panose="020B0604020202020204" pitchFamily="34" charset="0"/>
              </a:rPr>
              <a:t> choroby zakaźne</a:t>
            </a:r>
            <a:r>
              <a:rPr lang="pl-PL" sz="2200" dirty="0">
                <a:latin typeface="Arial" panose="020B0604020202020204" pitchFamily="34" charset="0"/>
                <a:cs typeface="Arial" panose="020B0604020202020204" pitchFamily="34" charset="0"/>
              </a:rPr>
              <a:t>, w tym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598</a:t>
            </a:r>
            <a:r>
              <a:rPr lang="pl-PL" sz="2200" b="1" dirty="0">
                <a:latin typeface="Arial" panose="020B0604020202020204" pitchFamily="34" charset="0"/>
                <a:cs typeface="Arial" panose="020B0604020202020204" pitchFamily="34" charset="0"/>
              </a:rPr>
              <a:t>  chorób zakaźnych</a:t>
            </a:r>
            <a:r>
              <a:rPr lang="pl-PL" sz="2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i  </a:t>
            </a:r>
            <a:r>
              <a:rPr lang="pl-PL" sz="2800" b="1" dirty="0">
                <a:latin typeface="Arial" panose="020B0604020202020204" pitchFamily="34" charset="0"/>
                <a:cs typeface="Arial" panose="020B0604020202020204" pitchFamily="34" charset="0"/>
              </a:rPr>
              <a:t>1055 </a:t>
            </a:r>
            <a:r>
              <a:rPr lang="pl-PL" sz="2200" b="1" dirty="0" err="1">
                <a:latin typeface="Arial" panose="020B0604020202020204" pitchFamily="34" charset="0"/>
                <a:cs typeface="Arial" panose="020B0604020202020204" pitchFamily="34" charset="0"/>
              </a:rPr>
              <a:t>zachorowań</a:t>
            </a:r>
            <a:r>
              <a:rPr lang="pl-PL" sz="2200" b="1" dirty="0">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i podejrzeń </a:t>
            </a:r>
            <a:r>
              <a:rPr lang="pl-PL" sz="2200" dirty="0" err="1">
                <a:latin typeface="Arial" panose="020B0604020202020204" pitchFamily="34" charset="0"/>
                <a:cs typeface="Arial" panose="020B0604020202020204" pitchFamily="34" charset="0"/>
              </a:rPr>
              <a:t>zachorowań</a:t>
            </a:r>
            <a:r>
              <a:rPr lang="pl-PL" sz="2200" dirty="0">
                <a:latin typeface="Arial" panose="020B0604020202020204" pitchFamily="34" charset="0"/>
                <a:cs typeface="Arial" panose="020B0604020202020204" pitchFamily="34" charset="0"/>
              </a:rPr>
              <a:t> na grypę oraz zgłoszono </a:t>
            </a:r>
            <a:r>
              <a:rPr lang="pl-PL" sz="2200" b="1" dirty="0">
                <a:latin typeface="Arial" panose="020B0604020202020204" pitchFamily="34" charset="0"/>
                <a:cs typeface="Arial" panose="020B0604020202020204" pitchFamily="34" charset="0"/>
              </a:rPr>
              <a:t>17 </a:t>
            </a:r>
            <a:r>
              <a:rPr lang="pl-PL" sz="2200" b="1" dirty="0" err="1">
                <a:latin typeface="Arial" panose="020B0604020202020204" pitchFamily="34" charset="0"/>
                <a:cs typeface="Arial" panose="020B0604020202020204" pitchFamily="34" charset="0"/>
              </a:rPr>
              <a:t>zachorowań</a:t>
            </a:r>
            <a:r>
              <a:rPr lang="pl-PL" sz="2200" b="1" dirty="0">
                <a:latin typeface="Arial" panose="020B0604020202020204" pitchFamily="34" charset="0"/>
                <a:cs typeface="Arial" panose="020B0604020202020204" pitchFamily="34" charset="0"/>
              </a:rPr>
              <a:t> na gruźlicę</a:t>
            </a:r>
            <a:r>
              <a:rPr lang="pl-PL" sz="2200" dirty="0">
                <a:latin typeface="Arial" panose="020B0604020202020204" pitchFamily="34" charset="0"/>
                <a:cs typeface="Arial" panose="020B0604020202020204" pitchFamily="34" charset="0"/>
              </a:rPr>
              <a:t>.</a:t>
            </a:r>
            <a:endParaRPr lang="en-US" sz="2200" dirty="0">
              <a:solidFill>
                <a:srgbClr val="1A1A1A"/>
              </a:solidFill>
              <a:latin typeface="Arial" panose="020B0604020202020204" pitchFamily="34" charset="0"/>
              <a:cs typeface="Arial" panose="020B0604020202020204" pitchFamily="34" charset="0"/>
            </a:endParaRPr>
          </a:p>
        </p:txBody>
      </p:sp>
      <p:sp>
        <p:nvSpPr>
          <p:cNvPr id="3277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sp>
        <p:nvSpPr>
          <p:cNvPr id="32772" name="Rectangle 8"/>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endParaRPr lang="pl-PL"/>
          </a:p>
        </p:txBody>
      </p:sp>
      <p:pic>
        <p:nvPicPr>
          <p:cNvPr id="32773" name="Obraz 8"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2774" name="Rectangle 11"/>
          <p:cNvSpPr>
            <a:spLocks noChangeArrowheads="1"/>
          </p:cNvSpPr>
          <p:nvPr/>
        </p:nvSpPr>
        <p:spPr bwMode="auto">
          <a:xfrm>
            <a:off x="0" y="2782888"/>
            <a:ext cx="184150" cy="731837"/>
          </a:xfrm>
          <a:prstGeom prst="rect">
            <a:avLst/>
          </a:prstGeom>
          <a:noFill/>
          <a:ln w="9525">
            <a:noFill/>
            <a:miter lim="800000"/>
            <a:headEnd/>
            <a:tailEnd/>
          </a:ln>
        </p:spPr>
        <p:txBody>
          <a:bodyPr wrap="none" anchor="ctr">
            <a:spAutoFit/>
          </a:bodyPr>
          <a:lstStyle/>
          <a:p>
            <a:endParaRPr lang="pl-PL"/>
          </a:p>
        </p:txBody>
      </p:sp>
      <p:sp>
        <p:nvSpPr>
          <p:cNvPr id="11"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0" name="Text Box 2">
            <a:extLst>
              <a:ext uri="{FF2B5EF4-FFF2-40B4-BE49-F238E27FC236}">
                <a16:creationId xmlns:a16="http://schemas.microsoft.com/office/drawing/2014/main" xmlns="" id="{2623F6FD-0F7E-469B-913E-51025B4E207B}"/>
              </a:ext>
            </a:extLst>
          </p:cNvPr>
          <p:cNvSpPr txBox="1">
            <a:spLocks noChangeArrowheads="1"/>
          </p:cNvSpPr>
          <p:nvPr/>
        </p:nvSpPr>
        <p:spPr bwMode="auto">
          <a:xfrm>
            <a:off x="826319" y="4326731"/>
            <a:ext cx="10873630" cy="1098550"/>
          </a:xfrm>
          <a:prstGeom prst="rect">
            <a:avLst/>
          </a:prstGeom>
          <a:noFill/>
          <a:ln w="9525">
            <a:noFill/>
            <a:round/>
            <a:headEnd/>
            <a:tailEnd/>
          </a:ln>
        </p:spPr>
        <p:txBody>
          <a:bodyPr lIns="50760" tIns="50760" rIns="50760" bIns="50760"/>
          <a:lstStyle/>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200" dirty="0">
                <a:latin typeface="Arial" panose="020B0604020202020204" pitchFamily="34" charset="0"/>
                <a:cs typeface="Arial" panose="020B0604020202020204" pitchFamily="34" charset="0"/>
              </a:rPr>
              <a:t>		Z powodu </a:t>
            </a:r>
            <a:r>
              <a:rPr lang="pl-PL" sz="2200" dirty="0" err="1">
                <a:latin typeface="Arial" panose="020B0604020202020204" pitchFamily="34" charset="0"/>
                <a:cs typeface="Arial" panose="020B0604020202020204" pitchFamily="34" charset="0"/>
              </a:rPr>
              <a:t>zachorowań</a:t>
            </a:r>
            <a:r>
              <a:rPr lang="pl-PL" sz="2200" dirty="0">
                <a:latin typeface="Arial" panose="020B0604020202020204" pitchFamily="34" charset="0"/>
                <a:cs typeface="Arial" panose="020B0604020202020204" pitchFamily="34" charset="0"/>
              </a:rPr>
              <a:t> na choroby zakaźne  hospitalizowano </a:t>
            </a:r>
            <a:r>
              <a:rPr lang="pl-PL" sz="2200" b="1" dirty="0">
                <a:latin typeface="Arial" panose="020B0604020202020204" pitchFamily="34" charset="0"/>
                <a:cs typeface="Arial" panose="020B0604020202020204" pitchFamily="34" charset="0"/>
              </a:rPr>
              <a:t>261</a:t>
            </a:r>
            <a:r>
              <a:rPr lang="pl-PL" sz="2200" dirty="0">
                <a:latin typeface="Arial" panose="020B0604020202020204" pitchFamily="34" charset="0"/>
                <a:cs typeface="Arial" panose="020B0604020202020204" pitchFamily="34" charset="0"/>
              </a:rPr>
              <a:t> osób.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a:t>
            </a:r>
            <a:r>
              <a:rPr lang="pl-PL" sz="2200" b="1" dirty="0">
                <a:latin typeface="Arial" panose="020B0604020202020204" pitchFamily="34" charset="0"/>
                <a:cs typeface="Arial" panose="020B0604020202020204" pitchFamily="34" charset="0"/>
              </a:rPr>
              <a:t>172</a:t>
            </a:r>
            <a:r>
              <a:rPr lang="pl-PL" sz="2200" dirty="0">
                <a:latin typeface="Arial" panose="020B0604020202020204" pitchFamily="34" charset="0"/>
                <a:cs typeface="Arial" panose="020B0604020202020204" pitchFamily="34" charset="0"/>
              </a:rPr>
              <a:t> przypadkach przeprowadzono dochodzenia epidemiologiczne i podjęto odpowiednie  działania  zapobiegawcze i edukacyjne.</a:t>
            </a:r>
          </a:p>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200" dirty="0">
                <a:latin typeface="Arial" panose="020B0604020202020204" pitchFamily="34" charset="0"/>
                <a:cs typeface="Arial" panose="020B0604020202020204" pitchFamily="34" charset="0"/>
              </a:rPr>
              <a:t>       Prowadzono postępowanie w związku z zachorowaniem na odrę na terenie powiatu kieleckiego - wystawiono </a:t>
            </a:r>
            <a:r>
              <a:rPr lang="pl-PL" sz="2200" b="1" dirty="0">
                <a:latin typeface="Arial" panose="020B0604020202020204" pitchFamily="34" charset="0"/>
                <a:cs typeface="Arial" panose="020B0604020202020204" pitchFamily="34" charset="0"/>
              </a:rPr>
              <a:t>6 decyzji </a:t>
            </a:r>
            <a:r>
              <a:rPr lang="pl-PL" sz="2200" dirty="0">
                <a:latin typeface="Arial" panose="020B0604020202020204" pitchFamily="34" charset="0"/>
                <a:cs typeface="Arial" panose="020B0604020202020204" pitchFamily="34" charset="0"/>
              </a:rPr>
              <a:t>z nakazem izolacji pracownikom ochrony zdrowia, którzy mieli bezpośredni kontakt z chorym na odrę.</a:t>
            </a:r>
          </a:p>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200" dirty="0">
                <a:latin typeface="Arial" panose="020B0604020202020204" pitchFamily="34" charset="0"/>
                <a:cs typeface="Arial" panose="020B0604020202020204" pitchFamily="34" charset="0"/>
              </a:rPr>
              <a:t>       Odnotowano zbiorowe zakażenie jelitowe wywołane przez </a:t>
            </a:r>
            <a:r>
              <a:rPr lang="pl-PL" sz="2200" dirty="0" err="1">
                <a:latin typeface="Arial" panose="020B0604020202020204" pitchFamily="34" charset="0"/>
                <a:cs typeface="Arial" panose="020B0604020202020204" pitchFamily="34" charset="0"/>
              </a:rPr>
              <a:t>norowirusy</a:t>
            </a:r>
            <a:r>
              <a:rPr lang="pl-PL" sz="2200" dirty="0">
                <a:latin typeface="Arial" panose="020B0604020202020204" pitchFamily="34" charset="0"/>
                <a:cs typeface="Arial" panose="020B0604020202020204" pitchFamily="34" charset="0"/>
              </a:rPr>
              <a:t> uczestników obozu sportowego zorganizowanego na terenie gm. </a:t>
            </a:r>
            <a:r>
              <a:rPr lang="pl-PL" sz="2200" dirty="0" err="1">
                <a:latin typeface="Arial" panose="020B0604020202020204" pitchFamily="34" charset="0"/>
                <a:cs typeface="Arial" panose="020B0604020202020204" pitchFamily="34" charset="0"/>
              </a:rPr>
              <a:t>Suchednów</a:t>
            </a:r>
            <a:r>
              <a:rPr lang="pl-PL" sz="2200" dirty="0">
                <a:latin typeface="Arial" panose="020B0604020202020204" pitchFamily="34" charset="0"/>
                <a:cs typeface="Arial" panose="020B0604020202020204" pitchFamily="34" charset="0"/>
              </a:rPr>
              <a:t> w okresie wakacji.</a:t>
            </a:r>
          </a:p>
          <a:p>
            <a:pPr algn="just">
              <a:lnSpc>
                <a:spcPct val="130000"/>
              </a:lnSpc>
              <a:spcBef>
                <a:spcPts val="2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200" dirty="0">
                <a:latin typeface="Arial" panose="020B0604020202020204" pitchFamily="34" charset="0"/>
                <a:cs typeface="Arial" panose="020B0604020202020204" pitchFamily="34" charset="0"/>
              </a:rPr>
              <a:t>Odnotowano </a:t>
            </a:r>
            <a:r>
              <a:rPr lang="pl-PL" sz="2200" b="1" dirty="0">
                <a:latin typeface="Arial" panose="020B0604020202020204" pitchFamily="34" charset="0"/>
                <a:cs typeface="Arial" panose="020B0604020202020204" pitchFamily="34" charset="0"/>
              </a:rPr>
              <a:t>5 zgonów </a:t>
            </a:r>
            <a:r>
              <a:rPr lang="pl-PL" sz="2200" dirty="0">
                <a:latin typeface="Arial" panose="020B0604020202020204" pitchFamily="34" charset="0"/>
                <a:cs typeface="Arial" panose="020B0604020202020204" pitchFamily="34" charset="0"/>
              </a:rPr>
              <a:t>z powodu chorób zakaźnych i zakażeń.</a:t>
            </a:r>
            <a:endParaRPr lang="en-US" sz="2200" dirty="0">
              <a:solidFill>
                <a:srgbClr val="1A1A1A"/>
              </a:solidFill>
              <a:latin typeface="Arial" panose="020B0604020202020204" pitchFamily="34" charset="0"/>
              <a:cs typeface="Arial" panose="020B0604020202020204" pitchFamily="34" charset="0"/>
            </a:endParaRPr>
          </a:p>
        </p:txBody>
      </p:sp>
      <p:sp>
        <p:nvSpPr>
          <p:cNvPr id="12" name="pole tekstowe 1">
            <a:extLst>
              <a:ext uri="{FF2B5EF4-FFF2-40B4-BE49-F238E27FC236}">
                <a16:creationId xmlns:a16="http://schemas.microsoft.com/office/drawing/2014/main" xmlns="" id="{B1425C2E-7929-404F-91C9-E40C112BD717}"/>
              </a:ext>
            </a:extLst>
          </p:cNvPr>
          <p:cNvSpPr txBox="1">
            <a:spLocks noChangeArrowheads="1"/>
          </p:cNvSpPr>
          <p:nvPr/>
        </p:nvSpPr>
        <p:spPr bwMode="auto">
          <a:xfrm>
            <a:off x="1317029" y="529544"/>
            <a:ext cx="11232205" cy="584775"/>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 Ocena zagrożenia epidemiologicznego</a:t>
            </a:r>
          </a:p>
        </p:txBody>
      </p:sp>
    </p:spTree>
    <p:extLst>
      <p:ext uri="{BB962C8B-B14F-4D97-AF65-F5344CB8AC3E}">
        <p14:creationId xmlns:p14="http://schemas.microsoft.com/office/powerpoint/2010/main" val="82485039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6" name="pole tekstowe 1">
            <a:extLst>
              <a:ext uri="{FF2B5EF4-FFF2-40B4-BE49-F238E27FC236}">
                <a16:creationId xmlns:a16="http://schemas.microsoft.com/office/drawing/2014/main" xmlns="" id="{800F29A1-5A85-4EA5-898D-31D11B58B125}"/>
              </a:ext>
            </a:extLst>
          </p:cNvPr>
          <p:cNvSpPr txBox="1">
            <a:spLocks noChangeArrowheads="1"/>
          </p:cNvSpPr>
          <p:nvPr/>
        </p:nvSpPr>
        <p:spPr bwMode="auto">
          <a:xfrm>
            <a:off x="1256508" y="483518"/>
            <a:ext cx="11592246" cy="1077218"/>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II. Stan sanitarny podmiotów prowadzących działalność leczniczą</a:t>
            </a:r>
          </a:p>
        </p:txBody>
      </p:sp>
      <p:graphicFrame>
        <p:nvGraphicFramePr>
          <p:cNvPr id="7" name="Obiekt 22">
            <a:extLst>
              <a:ext uri="{FF2B5EF4-FFF2-40B4-BE49-F238E27FC236}">
                <a16:creationId xmlns:a16="http://schemas.microsoft.com/office/drawing/2014/main" xmlns="" id="{0EB2CABE-B9E6-48B9-8D98-CEA047C3ADEC}"/>
              </a:ext>
            </a:extLst>
          </p:cNvPr>
          <p:cNvGraphicFramePr>
            <a:graphicFrameLocks/>
          </p:cNvGraphicFramePr>
          <p:nvPr>
            <p:extLst>
              <p:ext uri="{D42A27DB-BD31-4B8C-83A1-F6EECF244321}">
                <p14:modId xmlns:p14="http://schemas.microsoft.com/office/powerpoint/2010/main" val="1085612354"/>
              </p:ext>
            </p:extLst>
          </p:nvPr>
        </p:nvGraphicFramePr>
        <p:xfrm>
          <a:off x="596949" y="1808071"/>
          <a:ext cx="11809311" cy="6989319"/>
        </p:xfrm>
        <a:graphic>
          <a:graphicData uri="http://schemas.openxmlformats.org/drawingml/2006/chart">
            <c:chart xmlns:c="http://schemas.openxmlformats.org/drawingml/2006/chart" xmlns:r="http://schemas.openxmlformats.org/officeDocument/2006/relationships" r:id="rId3"/>
          </a:graphicData>
        </a:graphic>
      </p:graphicFrame>
      <p:sp>
        <p:nvSpPr>
          <p:cNvPr id="2" name="Prostokąt 1">
            <a:extLst>
              <a:ext uri="{FF2B5EF4-FFF2-40B4-BE49-F238E27FC236}">
                <a16:creationId xmlns:a16="http://schemas.microsoft.com/office/drawing/2014/main" xmlns="" id="{99C81C96-DE47-4723-81C3-408FAB4B443C}"/>
              </a:ext>
            </a:extLst>
          </p:cNvPr>
          <p:cNvSpPr/>
          <p:nvPr/>
        </p:nvSpPr>
        <p:spPr>
          <a:xfrm>
            <a:off x="596949" y="8956289"/>
            <a:ext cx="6393738" cy="369332"/>
          </a:xfrm>
          <a:prstGeom prst="rect">
            <a:avLst/>
          </a:prstGeom>
        </p:spPr>
        <p:txBody>
          <a:bodyPr wrap="none">
            <a:spAutoFit/>
          </a:bodyPr>
          <a:lstStyle/>
          <a:p>
            <a:r>
              <a:rPr lang="pl-PL" b="1" i="1" dirty="0">
                <a:latin typeface="Times New Roman" panose="02020603050405020304" pitchFamily="18" charset="0"/>
                <a:ea typeface="Times New Roman" panose="02020603050405020304" pitchFamily="18" charset="0"/>
              </a:rPr>
              <a:t>Ryc. 14. Podmioty świadczące usługi w zakresie ochrony zdrowia.</a:t>
            </a:r>
            <a:endParaRPr lang="pl-PL" b="1" dirty="0"/>
          </a:p>
        </p:txBody>
      </p:sp>
    </p:spTree>
    <p:extLst>
      <p:ext uri="{BB962C8B-B14F-4D97-AF65-F5344CB8AC3E}">
        <p14:creationId xmlns:p14="http://schemas.microsoft.com/office/powerpoint/2010/main" val="278941681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7" name="Prostokąt 6">
            <a:extLst>
              <a:ext uri="{FF2B5EF4-FFF2-40B4-BE49-F238E27FC236}">
                <a16:creationId xmlns:a16="http://schemas.microsoft.com/office/drawing/2014/main" xmlns="" id="{3B4489F6-A1BB-4070-B49F-A14CED7A9696}"/>
              </a:ext>
            </a:extLst>
          </p:cNvPr>
          <p:cNvSpPr/>
          <p:nvPr/>
        </p:nvSpPr>
        <p:spPr>
          <a:xfrm>
            <a:off x="863909" y="1969441"/>
            <a:ext cx="11275391" cy="6766661"/>
          </a:xfrm>
          <a:prstGeom prst="rect">
            <a:avLst/>
          </a:prstGeom>
        </p:spPr>
        <p:txBody>
          <a:bodyPr wrap="square">
            <a:spAutoFit/>
          </a:bodyPr>
          <a:lstStyle/>
          <a:p>
            <a:pPr>
              <a:lnSpc>
                <a:spcPct val="120000"/>
              </a:lnSpc>
            </a:pPr>
            <a:r>
              <a:rPr lang="pl-PL" sz="2800" dirty="0">
                <a:latin typeface="Arial" panose="020B0604020202020204" pitchFamily="34" charset="0"/>
                <a:cs typeface="Arial" panose="020B0604020202020204" pitchFamily="34" charset="0"/>
              </a:rPr>
              <a:t>	 W 2018 r. przeprowadzono </a:t>
            </a:r>
            <a:r>
              <a:rPr lang="pl-PL" sz="2800" b="1" dirty="0">
                <a:latin typeface="Arial" panose="020B0604020202020204" pitchFamily="34" charset="0"/>
                <a:cs typeface="Arial" panose="020B0604020202020204" pitchFamily="34" charset="0"/>
              </a:rPr>
              <a:t>81 kontroli sanitarnych </a:t>
            </a:r>
            <a:r>
              <a:rPr lang="pl-PL" sz="2800" dirty="0">
                <a:latin typeface="Arial" panose="020B0604020202020204" pitchFamily="34" charset="0"/>
                <a:cs typeface="Arial" panose="020B0604020202020204" pitchFamily="34" charset="0"/>
              </a:rPr>
              <a:t>placówek ochrony zdrowia, w zakresie bieżącego stanu sanitarnego oceniono je pozytywnie. W 2018 r. ostatnia placówka medyczna zrealizowała program dostosowawczy w zakresie przystosowania obiektu dla osób niepełnosprawnych ruchowo.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A zatem wszystkie nadzorowane obiekty obecnie spełniają wymagania określone w rozporządzeniu Ministra Zdrowia z dnia 26.06.2012 r. w sprawie szczegółowych wymagań, jakim powinny odpowiadać pomieszczenia i urządzenia podmiotu wykonującego działalność leczniczą.</a:t>
            </a:r>
          </a:p>
          <a:p>
            <a:pPr algn="just">
              <a:lnSpc>
                <a:spcPct val="120000"/>
              </a:lnSpc>
            </a:pPr>
            <a:r>
              <a:rPr lang="pl-PL" sz="2800" dirty="0">
                <a:latin typeface="Arial" panose="020B0604020202020204" pitchFamily="34" charset="0"/>
                <a:cs typeface="Arial" panose="020B0604020202020204" pitchFamily="34" charset="0"/>
              </a:rPr>
              <a:t>	W  2018 roku, poprawiono stan techniczny budynku  NZOZ „PROMYK” w Suchedniowie, został przeprowadzony generalny remont elewacji wraz z dociepleniem budynku. </a:t>
            </a:r>
          </a:p>
        </p:txBody>
      </p:sp>
      <p:sp>
        <p:nvSpPr>
          <p:cNvPr id="12" name="pole tekstowe 1">
            <a:extLst>
              <a:ext uri="{FF2B5EF4-FFF2-40B4-BE49-F238E27FC236}">
                <a16:creationId xmlns:a16="http://schemas.microsoft.com/office/drawing/2014/main" xmlns="" id="{C98D81A4-CE31-42B1-9A7F-52A2005D0102}"/>
              </a:ext>
            </a:extLst>
          </p:cNvPr>
          <p:cNvSpPr txBox="1">
            <a:spLocks noChangeArrowheads="1"/>
          </p:cNvSpPr>
          <p:nvPr/>
        </p:nvSpPr>
        <p:spPr bwMode="auto">
          <a:xfrm>
            <a:off x="1256508" y="483518"/>
            <a:ext cx="11592246" cy="1077218"/>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II. Stan sanitarny podmiotów prowadzących działalność leczniczą</a:t>
            </a:r>
          </a:p>
        </p:txBody>
      </p:sp>
    </p:spTree>
    <p:extLst>
      <p:ext uri="{BB962C8B-B14F-4D97-AF65-F5344CB8AC3E}">
        <p14:creationId xmlns:p14="http://schemas.microsoft.com/office/powerpoint/2010/main" val="301540836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770830" y="1851670"/>
            <a:ext cx="11618695" cy="2246769"/>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Na obszarze powiatu skarżyskiego woda wykorzystywana do zbiorowego zaopatrzenia ludności pochodziła z ujęć podziemnych. Ilość wodociągów nie uległa zmianie , jest to w dalszym ciągu  9 wodociągów, w tym 7 zbiorowego zaopatrzenia ludności w wodę oraz 2 inne podmioty zaopatrujące w wodę. </a:t>
            </a:r>
          </a:p>
        </p:txBody>
      </p:sp>
      <p:pic>
        <p:nvPicPr>
          <p:cNvPr id="7" name="Obraz 6" descr="https://encrypted-tbn3.gstatic.com/images?q=tbn:ANd9GcTS1-jvs5-50rS_hQgdRUn1f79tmLoOMaM4OqRey5-ZW6q9PBk8"/>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865235" y="407135"/>
            <a:ext cx="1713865" cy="1257300"/>
          </a:xfrm>
          <a:prstGeom prst="rect">
            <a:avLst/>
          </a:prstGeom>
          <a:noFill/>
          <a:ln>
            <a:noFill/>
          </a:ln>
          <a:effectLst>
            <a:softEdge rad="31750"/>
          </a:effectLst>
        </p:spPr>
      </p:pic>
      <p:sp>
        <p:nvSpPr>
          <p:cNvPr id="8" name="pole tekstowe 1">
            <a:extLst>
              <a:ext uri="{FF2B5EF4-FFF2-40B4-BE49-F238E27FC236}">
                <a16:creationId xmlns:a16="http://schemas.microsoft.com/office/drawing/2014/main" xmlns="" id="{E662400A-77DD-498D-84D2-E9750DE594D9}"/>
              </a:ext>
            </a:extLst>
          </p:cNvPr>
          <p:cNvSpPr txBox="1">
            <a:spLocks noChangeArrowheads="1"/>
          </p:cNvSpPr>
          <p:nvPr/>
        </p:nvSpPr>
        <p:spPr bwMode="auto">
          <a:xfrm>
            <a:off x="1287153" y="743397"/>
            <a:ext cx="11592246" cy="584775"/>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III. Jakość wody do spożycia</a:t>
            </a:r>
          </a:p>
        </p:txBody>
      </p:sp>
      <p:sp>
        <p:nvSpPr>
          <p:cNvPr id="10" name="Prostokąt 9">
            <a:extLst>
              <a:ext uri="{FF2B5EF4-FFF2-40B4-BE49-F238E27FC236}">
                <a16:creationId xmlns:a16="http://schemas.microsoft.com/office/drawing/2014/main" xmlns="" id="{EFFE3EF8-01B0-44FD-8644-520370D59594}"/>
              </a:ext>
            </a:extLst>
          </p:cNvPr>
          <p:cNvSpPr/>
          <p:nvPr/>
        </p:nvSpPr>
        <p:spPr>
          <a:xfrm>
            <a:off x="692257" y="4462245"/>
            <a:ext cx="11618695" cy="1384995"/>
          </a:xfrm>
          <a:prstGeom prst="rect">
            <a:avLst/>
          </a:prstGeom>
        </p:spPr>
        <p:txBody>
          <a:bodyPr wrap="square">
            <a:spAutoFit/>
          </a:bodyPr>
          <a:lstStyle/>
          <a:p>
            <a:pPr algn="just"/>
            <a:r>
              <a:rPr lang="pl-PL" sz="2400" dirty="0">
                <a:latin typeface="Arial" panose="020B0604020202020204" pitchFamily="34" charset="0"/>
                <a:cs typeface="Arial" panose="020B0604020202020204" pitchFamily="34" charset="0"/>
              </a:rPr>
              <a:t>	O</a:t>
            </a:r>
            <a:r>
              <a:rPr lang="pl-PL" sz="2800" dirty="0">
                <a:latin typeface="Arial" panose="020B0604020202020204" pitchFamily="34" charset="0"/>
                <a:cs typeface="Arial" panose="020B0604020202020204" pitchFamily="34" charset="0"/>
              </a:rPr>
              <a:t>bejmujemy nadzorem również źródło naturalne zlokalizowane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Skarżysku - Kamiennej przy ul. Gajowej, ze względu na dużą ilość osób korzystających z niego. </a:t>
            </a:r>
          </a:p>
        </p:txBody>
      </p:sp>
      <p:sp>
        <p:nvSpPr>
          <p:cNvPr id="11" name="Prostokąt 10">
            <a:extLst>
              <a:ext uri="{FF2B5EF4-FFF2-40B4-BE49-F238E27FC236}">
                <a16:creationId xmlns:a16="http://schemas.microsoft.com/office/drawing/2014/main" xmlns="" id="{8D781BBD-D880-4D18-915E-A6886D67E9C8}"/>
              </a:ext>
            </a:extLst>
          </p:cNvPr>
          <p:cNvSpPr/>
          <p:nvPr/>
        </p:nvSpPr>
        <p:spPr>
          <a:xfrm>
            <a:off x="770830" y="6211046"/>
            <a:ext cx="11618695" cy="1815882"/>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Jakość wody z tego źródła nie spełniała wymagań z uwagi na stwierdzone zanieczyszczenia bakteriologiczne - obecność bakterii grupy coli oraz niskie </a:t>
            </a:r>
            <a:r>
              <a:rPr lang="pl-PL" sz="2800" dirty="0" err="1">
                <a:latin typeface="Arial" panose="020B0604020202020204" pitchFamily="34" charset="0"/>
                <a:cs typeface="Arial" panose="020B0604020202020204" pitchFamily="34" charset="0"/>
              </a:rPr>
              <a:t>ph</a:t>
            </a:r>
            <a:r>
              <a:rPr lang="pl-PL" sz="2800" dirty="0">
                <a:latin typeface="Arial" panose="020B0604020202020204" pitchFamily="34" charset="0"/>
                <a:cs typeface="Arial" panose="020B0604020202020204" pitchFamily="34" charset="0"/>
              </a:rPr>
              <a:t>. W przypadku pozostałych badanych parametrów jakość wody nie była kwestionowana.</a:t>
            </a:r>
          </a:p>
        </p:txBody>
      </p:sp>
    </p:spTree>
    <p:extLst>
      <p:ext uri="{BB962C8B-B14F-4D97-AF65-F5344CB8AC3E}">
        <p14:creationId xmlns:p14="http://schemas.microsoft.com/office/powerpoint/2010/main" val="421342507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884982" y="520351"/>
            <a:ext cx="11665296" cy="1384995"/>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Z wody wodociągowej o kontrolowanej jakości korzystało około 73 tys. osób, co stanowi ok. 98% ludności powiatu. W tabeli poniżej przedstawiono stan zwodociągowania powiatu skarżyskiego</a:t>
            </a:r>
          </a:p>
        </p:txBody>
      </p:sp>
      <p:graphicFrame>
        <p:nvGraphicFramePr>
          <p:cNvPr id="6" name="Tabela 5">
            <a:extLst>
              <a:ext uri="{FF2B5EF4-FFF2-40B4-BE49-F238E27FC236}">
                <a16:creationId xmlns:a16="http://schemas.microsoft.com/office/drawing/2014/main" xmlns="" id="{68C47DF2-FF26-419C-A85E-35E7FC5FB694}"/>
              </a:ext>
            </a:extLst>
          </p:cNvPr>
          <p:cNvGraphicFramePr>
            <a:graphicFrameLocks noGrp="1"/>
          </p:cNvGraphicFramePr>
          <p:nvPr>
            <p:extLst>
              <p:ext uri="{D42A27DB-BD31-4B8C-83A1-F6EECF244321}">
                <p14:modId xmlns:p14="http://schemas.microsoft.com/office/powerpoint/2010/main" val="816937259"/>
              </p:ext>
            </p:extLst>
          </p:nvPr>
        </p:nvGraphicFramePr>
        <p:xfrm>
          <a:off x="954949" y="2067694"/>
          <a:ext cx="11093311" cy="7064606"/>
        </p:xfrm>
        <a:graphic>
          <a:graphicData uri="http://schemas.openxmlformats.org/drawingml/2006/table">
            <a:tbl>
              <a:tblPr firstRow="1" firstCol="1" bandRow="1"/>
              <a:tblGrid>
                <a:gridCol w="1397059">
                  <a:extLst>
                    <a:ext uri="{9D8B030D-6E8A-4147-A177-3AD203B41FA5}">
                      <a16:colId xmlns:a16="http://schemas.microsoft.com/office/drawing/2014/main" xmlns="" val="3022070796"/>
                    </a:ext>
                  </a:extLst>
                </a:gridCol>
                <a:gridCol w="1796218">
                  <a:extLst>
                    <a:ext uri="{9D8B030D-6E8A-4147-A177-3AD203B41FA5}">
                      <a16:colId xmlns:a16="http://schemas.microsoft.com/office/drawing/2014/main" xmlns="" val="647296901"/>
                    </a:ext>
                  </a:extLst>
                </a:gridCol>
                <a:gridCol w="1196370">
                  <a:extLst>
                    <a:ext uri="{9D8B030D-6E8A-4147-A177-3AD203B41FA5}">
                      <a16:colId xmlns:a16="http://schemas.microsoft.com/office/drawing/2014/main" xmlns="" val="3878230045"/>
                    </a:ext>
                  </a:extLst>
                </a:gridCol>
                <a:gridCol w="1798436">
                  <a:extLst>
                    <a:ext uri="{9D8B030D-6E8A-4147-A177-3AD203B41FA5}">
                      <a16:colId xmlns:a16="http://schemas.microsoft.com/office/drawing/2014/main" xmlns="" val="101776944"/>
                    </a:ext>
                  </a:extLst>
                </a:gridCol>
                <a:gridCol w="1991363">
                  <a:extLst>
                    <a:ext uri="{9D8B030D-6E8A-4147-A177-3AD203B41FA5}">
                      <a16:colId xmlns:a16="http://schemas.microsoft.com/office/drawing/2014/main" xmlns="" val="2646143200"/>
                    </a:ext>
                  </a:extLst>
                </a:gridCol>
                <a:gridCol w="1395950">
                  <a:extLst>
                    <a:ext uri="{9D8B030D-6E8A-4147-A177-3AD203B41FA5}">
                      <a16:colId xmlns:a16="http://schemas.microsoft.com/office/drawing/2014/main" xmlns="" val="1945845932"/>
                    </a:ext>
                  </a:extLst>
                </a:gridCol>
                <a:gridCol w="1517915">
                  <a:extLst>
                    <a:ext uri="{9D8B030D-6E8A-4147-A177-3AD203B41FA5}">
                      <a16:colId xmlns:a16="http://schemas.microsoft.com/office/drawing/2014/main" xmlns="" val="3760973779"/>
                    </a:ext>
                  </a:extLst>
                </a:gridCol>
              </a:tblGrid>
              <a:tr h="1158902">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Nazwa wodociągu sieciowego</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 </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Właściciel/</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Administrator wodociągu</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Produkcja wody (m</a:t>
                      </a:r>
                      <a:r>
                        <a:rPr lang="pl-PL" sz="1300" b="1" baseline="30000" dirty="0">
                          <a:effectLst/>
                          <a:latin typeface="Arial" panose="020B0604020202020204" pitchFamily="34" charset="0"/>
                          <a:ea typeface="Times New Roman" panose="02020603050405020304" pitchFamily="18" charset="0"/>
                          <a:cs typeface="Arial" panose="020B0604020202020204" pitchFamily="34" charset="0"/>
                        </a:rPr>
                        <a:t>3</a:t>
                      </a:r>
                      <a:r>
                        <a:rPr lang="pl-PL" sz="1300" b="1" dirty="0">
                          <a:effectLst/>
                          <a:latin typeface="Arial" panose="020B0604020202020204" pitchFamily="34" charset="0"/>
                          <a:ea typeface="Times New Roman" panose="02020603050405020304" pitchFamily="18" charset="0"/>
                          <a:cs typeface="Arial" panose="020B0604020202020204" pitchFamily="34" charset="0"/>
                        </a:rPr>
                        <a:t>/24h)</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Sposób uzdatniania</a:t>
                      </a:r>
                      <a:br>
                        <a:rPr lang="pl-PL" sz="1300" b="1">
                          <a:effectLst/>
                          <a:latin typeface="Arial" panose="020B0604020202020204" pitchFamily="34" charset="0"/>
                          <a:ea typeface="Times New Roman" panose="02020603050405020304" pitchFamily="18" charset="0"/>
                          <a:cs typeface="Arial" panose="020B0604020202020204" pitchFamily="34" charset="0"/>
                        </a:rPr>
                      </a:br>
                      <a:r>
                        <a:rPr lang="pl-PL" sz="1300" b="1">
                          <a:effectLst/>
                          <a:latin typeface="Arial" panose="020B0604020202020204" pitchFamily="34" charset="0"/>
                          <a:ea typeface="Times New Roman" panose="02020603050405020304" pitchFamily="18" charset="0"/>
                          <a:cs typeface="Arial" panose="020B0604020202020204" pitchFamily="34" charset="0"/>
                        </a:rPr>
                        <a:t>i dezynfekcji</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Wykaz zaopatrywanych miejscowości</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Liczba ludności zaopatrywanej w wodę </a:t>
                      </a:r>
                      <a:br>
                        <a:rPr lang="pl-PL" sz="1300" b="1">
                          <a:effectLst/>
                          <a:latin typeface="Arial" panose="020B0604020202020204" pitchFamily="34" charset="0"/>
                          <a:ea typeface="Times New Roman" panose="02020603050405020304" pitchFamily="18" charset="0"/>
                          <a:cs typeface="Arial" panose="020B0604020202020204" pitchFamily="34" charset="0"/>
                        </a:rPr>
                      </a:br>
                      <a:r>
                        <a:rPr lang="pl-PL" sz="1300" b="1">
                          <a:effectLst/>
                          <a:latin typeface="Arial" panose="020B0604020202020204" pitchFamily="34" charset="0"/>
                          <a:ea typeface="Times New Roman" panose="02020603050405020304" pitchFamily="18" charset="0"/>
                          <a:cs typeface="Arial" panose="020B0604020202020204" pitchFamily="34" charset="0"/>
                        </a:rPr>
                        <a:t>do spożycia (tys.)</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Ocena przydatności wody </a:t>
                      </a:r>
                      <a:br>
                        <a:rPr lang="pl-PL" sz="1300" b="1">
                          <a:effectLst/>
                          <a:latin typeface="Arial" panose="020B0604020202020204" pitchFamily="34" charset="0"/>
                          <a:ea typeface="Times New Roman" panose="02020603050405020304" pitchFamily="18" charset="0"/>
                          <a:cs typeface="Arial" panose="020B0604020202020204" pitchFamily="34" charset="0"/>
                        </a:rPr>
                      </a:br>
                      <a:r>
                        <a:rPr lang="pl-PL" sz="1300" b="1">
                          <a:effectLst/>
                          <a:latin typeface="Arial" panose="020B0604020202020204" pitchFamily="34" charset="0"/>
                          <a:ea typeface="Times New Roman" panose="02020603050405020304" pitchFamily="18" charset="0"/>
                          <a:cs typeface="Arial" panose="020B0604020202020204" pitchFamily="34" charset="0"/>
                        </a:rPr>
                        <a:t>do spożycia przez ludzi</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extLst>
                  <a:ext uri="{0D108BD9-81ED-4DB2-BD59-A6C34878D82A}">
                    <a16:rowId xmlns:a16="http://schemas.microsoft.com/office/drawing/2014/main" xmlns="" val="3941833751"/>
                  </a:ext>
                </a:extLst>
              </a:tr>
              <a:tr h="4095362">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Skarżysko</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Miejskie Przedsiębiorstwo Wodociągów </a:t>
                      </a:r>
                      <a:br>
                        <a:rPr lang="pl-PL" sz="1300" dirty="0">
                          <a:effectLst/>
                          <a:latin typeface="Arial" panose="020B0604020202020204" pitchFamily="34" charset="0"/>
                          <a:ea typeface="Times New Roman" panose="02020603050405020304" pitchFamily="18" charset="0"/>
                          <a:cs typeface="Arial" panose="020B0604020202020204" pitchFamily="34" charset="0"/>
                        </a:rPr>
                      </a:br>
                      <a:r>
                        <a:rPr lang="pl-PL" sz="1300" dirty="0">
                          <a:effectLst/>
                          <a:latin typeface="Arial" panose="020B0604020202020204" pitchFamily="34" charset="0"/>
                          <a:ea typeface="Times New Roman" panose="02020603050405020304" pitchFamily="18" charset="0"/>
                          <a:cs typeface="Arial" panose="020B0604020202020204" pitchFamily="34" charset="0"/>
                        </a:rPr>
                        <a:t>i Kanalizacji </a:t>
                      </a:r>
                      <a:br>
                        <a:rPr lang="pl-PL" sz="1300" dirty="0">
                          <a:effectLst/>
                          <a:latin typeface="Arial" panose="020B0604020202020204" pitchFamily="34" charset="0"/>
                          <a:ea typeface="Times New Roman" panose="02020603050405020304" pitchFamily="18" charset="0"/>
                          <a:cs typeface="Arial" panose="020B0604020202020204" pitchFamily="34" charset="0"/>
                        </a:rPr>
                      </a:br>
                      <a:r>
                        <a:rPr lang="pl-PL" sz="1300" dirty="0">
                          <a:effectLst/>
                          <a:latin typeface="Arial" panose="020B0604020202020204" pitchFamily="34" charset="0"/>
                          <a:ea typeface="Times New Roman" panose="02020603050405020304" pitchFamily="18" charset="0"/>
                          <a:cs typeface="Arial" panose="020B0604020202020204" pitchFamily="34" charset="0"/>
                        </a:rPr>
                        <a:t>Sp. z o.o.</a:t>
                      </a:r>
                    </a:p>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Skarżysko-Kamienna </a:t>
                      </a:r>
                      <a:br>
                        <a:rPr lang="pl-PL" sz="1300" dirty="0">
                          <a:effectLst/>
                          <a:latin typeface="Arial" panose="020B0604020202020204" pitchFamily="34" charset="0"/>
                          <a:ea typeface="Times New Roman" panose="02020603050405020304" pitchFamily="18" charset="0"/>
                          <a:cs typeface="Arial" panose="020B0604020202020204" pitchFamily="34" charset="0"/>
                        </a:rPr>
                      </a:br>
                      <a:r>
                        <a:rPr lang="pl-PL" sz="1300" dirty="0">
                          <a:effectLst/>
                          <a:latin typeface="Arial" panose="020B0604020202020204" pitchFamily="34" charset="0"/>
                          <a:ea typeface="Times New Roman" panose="02020603050405020304" pitchFamily="18" charset="0"/>
                          <a:cs typeface="Arial" panose="020B0604020202020204" pitchFamily="34" charset="0"/>
                        </a:rPr>
                        <a:t>ul. Cicha 8</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6185,00</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Ujęcie </a:t>
                      </a:r>
                      <a:r>
                        <a:rPr lang="pl-PL" sz="1300" b="1" i="1" dirty="0" err="1">
                          <a:effectLst/>
                          <a:latin typeface="Arial" panose="020B0604020202020204" pitchFamily="34" charset="0"/>
                          <a:ea typeface="Times New Roman" panose="02020603050405020304" pitchFamily="18" charset="0"/>
                          <a:cs typeface="Arial" panose="020B0604020202020204" pitchFamily="34" charset="0"/>
                        </a:rPr>
                        <a:t>Bzin</a:t>
                      </a:r>
                      <a:r>
                        <a:rPr lang="pl-PL" sz="1300" b="1" i="1" dirty="0">
                          <a:effectLst/>
                          <a:latin typeface="Arial" panose="020B0604020202020204" pitchFamily="34" charset="0"/>
                          <a:ea typeface="Times New Roman" panose="02020603050405020304" pitchFamily="18" charset="0"/>
                          <a:cs typeface="Arial" panose="020B0604020202020204" pitchFamily="34" charset="0"/>
                        </a:rPr>
                        <a:t> </a:t>
                      </a:r>
                      <a:r>
                        <a:rPr lang="pl-PL" sz="1300" dirty="0">
                          <a:effectLst/>
                          <a:latin typeface="Arial" panose="020B0604020202020204" pitchFamily="34" charset="0"/>
                          <a:ea typeface="Times New Roman" panose="02020603050405020304" pitchFamily="18" charset="0"/>
                          <a:cs typeface="Arial" panose="020B0604020202020204" pitchFamily="34" charset="0"/>
                        </a:rPr>
                        <a:t>- odżelazianie, </a:t>
                      </a:r>
                      <a:r>
                        <a:rPr lang="pl-PL" sz="1300" dirty="0" err="1">
                          <a:effectLst/>
                          <a:latin typeface="Arial" panose="020B0604020202020204" pitchFamily="34" charset="0"/>
                          <a:ea typeface="Times New Roman" panose="02020603050405020304" pitchFamily="18" charset="0"/>
                          <a:cs typeface="Arial" panose="020B0604020202020204" pitchFamily="34" charset="0"/>
                        </a:rPr>
                        <a:t>odmanganianie</a:t>
                      </a:r>
                      <a:r>
                        <a:rPr lang="pl-PL" sz="1300" dirty="0">
                          <a:effectLst/>
                          <a:latin typeface="Arial" panose="020B0604020202020204" pitchFamily="34" charset="0"/>
                          <a:ea typeface="Times New Roman" panose="02020603050405020304" pitchFamily="18" charset="0"/>
                          <a:cs typeface="Arial" panose="020B0604020202020204" pitchFamily="34" charset="0"/>
                        </a:rPr>
                        <a:t> napowietrzanie dezynfekcja (promieniowanie UV, podchloryn sodu)</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ujęcie Grzybowa Góra</a:t>
                      </a:r>
                      <a:r>
                        <a:rPr lang="pl-PL" sz="1300" b="1" dirty="0">
                          <a:effectLst/>
                          <a:latin typeface="Arial" panose="020B0604020202020204" pitchFamily="34" charset="0"/>
                          <a:ea typeface="Times New Roman" panose="02020603050405020304" pitchFamily="18" charset="0"/>
                          <a:cs typeface="Arial" panose="020B0604020202020204" pitchFamily="34" charset="0"/>
                        </a:rPr>
                        <a:t> </a:t>
                      </a:r>
                      <a:r>
                        <a:rPr lang="pl-PL" sz="1300" dirty="0">
                          <a:effectLst/>
                          <a:latin typeface="Arial" panose="020B0604020202020204" pitchFamily="34" charset="0"/>
                          <a:ea typeface="Times New Roman" panose="02020603050405020304" pitchFamily="18" charset="0"/>
                          <a:cs typeface="Arial" panose="020B0604020202020204" pitchFamily="34" charset="0"/>
                        </a:rPr>
                        <a:t>- odżelazianie, </a:t>
                      </a:r>
                      <a:r>
                        <a:rPr lang="pl-PL" sz="1300" dirty="0" err="1">
                          <a:effectLst/>
                          <a:latin typeface="Arial" panose="020B0604020202020204" pitchFamily="34" charset="0"/>
                          <a:ea typeface="Times New Roman" panose="02020603050405020304" pitchFamily="18" charset="0"/>
                          <a:cs typeface="Arial" panose="020B0604020202020204" pitchFamily="34" charset="0"/>
                        </a:rPr>
                        <a:t>odmanganianie</a:t>
                      </a:r>
                      <a:r>
                        <a:rPr lang="pl-PL" sz="1300" dirty="0">
                          <a:effectLst/>
                          <a:latin typeface="Arial" panose="020B0604020202020204" pitchFamily="34" charset="0"/>
                          <a:ea typeface="Times New Roman" panose="02020603050405020304" pitchFamily="18" charset="0"/>
                          <a:cs typeface="Arial" panose="020B0604020202020204" pitchFamily="34" charset="0"/>
                        </a:rPr>
                        <a:t> napowietrzanie, korekta </a:t>
                      </a:r>
                      <a:r>
                        <a:rPr lang="pl-PL" sz="1300" dirty="0" err="1">
                          <a:effectLst/>
                          <a:latin typeface="Arial" panose="020B0604020202020204" pitchFamily="34" charset="0"/>
                          <a:ea typeface="Times New Roman" panose="02020603050405020304" pitchFamily="18" charset="0"/>
                          <a:cs typeface="Arial" panose="020B0604020202020204" pitchFamily="34" charset="0"/>
                        </a:rPr>
                        <a:t>pH</a:t>
                      </a:r>
                      <a:r>
                        <a:rPr lang="pl-PL" sz="1300" dirty="0">
                          <a:effectLst/>
                          <a:latin typeface="Arial" panose="020B0604020202020204" pitchFamily="34" charset="0"/>
                          <a:ea typeface="Times New Roman" panose="02020603050405020304" pitchFamily="18" charset="0"/>
                          <a:cs typeface="Arial" panose="020B0604020202020204" pitchFamily="34" charset="0"/>
                        </a:rPr>
                        <a:t>, okresowa dezynfekcja (podchloryn sodu)</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ujęcie </a:t>
                      </a:r>
                      <a:r>
                        <a:rPr lang="pl-PL" sz="1300" b="1" i="1" dirty="0" err="1">
                          <a:effectLst/>
                          <a:latin typeface="Arial" panose="020B0604020202020204" pitchFamily="34" charset="0"/>
                          <a:ea typeface="Times New Roman" panose="02020603050405020304" pitchFamily="18" charset="0"/>
                          <a:cs typeface="Arial" panose="020B0604020202020204" pitchFamily="34" charset="0"/>
                        </a:rPr>
                        <a:t>Milica</a:t>
                      </a:r>
                      <a:r>
                        <a:rPr lang="pl-PL" sz="1300" b="1" i="1" dirty="0">
                          <a:effectLst/>
                          <a:latin typeface="Arial" panose="020B0604020202020204" pitchFamily="34" charset="0"/>
                          <a:ea typeface="Times New Roman" panose="02020603050405020304" pitchFamily="18" charset="0"/>
                          <a:cs typeface="Arial" panose="020B0604020202020204" pitchFamily="34" charset="0"/>
                        </a:rPr>
                        <a:t>, Bugaj, Bór</a:t>
                      </a:r>
                      <a:r>
                        <a:rPr lang="pl-PL" sz="1300" dirty="0">
                          <a:effectLst/>
                          <a:latin typeface="Arial" panose="020B0604020202020204" pitchFamily="34" charset="0"/>
                          <a:ea typeface="Times New Roman" panose="02020603050405020304" pitchFamily="18" charset="0"/>
                          <a:cs typeface="Arial" panose="020B0604020202020204" pitchFamily="34" charset="0"/>
                        </a:rPr>
                        <a:t> – woda nie wymaga uzdatniania</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m. Skarżysko-Kamienna, </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gmina Skarżysko Kościelne</a:t>
                      </a:r>
                      <a:r>
                        <a:rPr lang="pl-PL" sz="1300" dirty="0">
                          <a:effectLst/>
                          <a:latin typeface="Arial" panose="020B0604020202020204" pitchFamily="34" charset="0"/>
                          <a:ea typeface="Times New Roman" panose="02020603050405020304" pitchFamily="18" charset="0"/>
                          <a:cs typeface="Arial" panose="020B0604020202020204" pitchFamily="34" charset="0"/>
                        </a:rPr>
                        <a:t>: Grzybowa Góra, Kierz Niedźwiedzi, Lipowe Pole Plebańskie, Lipowe Pole Skarbowe, Majków, Michałów, Skarżysko Kościelne, Świerczek</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gmina Bliżyn</a:t>
                      </a:r>
                      <a:r>
                        <a:rPr lang="pl-PL" sz="1300" dirty="0">
                          <a:effectLst/>
                          <a:latin typeface="Arial" panose="020B0604020202020204" pitchFamily="34" charset="0"/>
                          <a:ea typeface="Times New Roman" panose="02020603050405020304" pitchFamily="18" charset="0"/>
                          <a:cs typeface="Arial" panose="020B0604020202020204" pitchFamily="34" charset="0"/>
                        </a:rPr>
                        <a:t>: Bugaj, Brzeście, Wołów, Zagórze,</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gmina Wąchock</a:t>
                      </a:r>
                      <a:r>
                        <a:rPr lang="pl-PL" sz="1300" dirty="0">
                          <a:effectLst/>
                          <a:latin typeface="Arial" panose="020B0604020202020204" pitchFamily="34" charset="0"/>
                          <a:ea typeface="Times New Roman" panose="02020603050405020304" pitchFamily="18" charset="0"/>
                          <a:cs typeface="Arial" panose="020B0604020202020204" pitchFamily="34" charset="0"/>
                        </a:rPr>
                        <a:t>: Parszów</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52,620</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Przydatna </a:t>
                      </a:r>
                    </a:p>
                  </a:txBody>
                  <a:tcPr marL="68580" marR="68580"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3218066890"/>
                  </a:ext>
                </a:extLst>
              </a:tr>
              <a:tr h="375846">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Suchedniów</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2">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Zakład Gospodarki Komunalnej </a:t>
                      </a:r>
                      <a:br>
                        <a:rPr lang="pl-PL" sz="1300" dirty="0">
                          <a:effectLst/>
                          <a:latin typeface="Arial" panose="020B0604020202020204" pitchFamily="34" charset="0"/>
                          <a:ea typeface="Times New Roman" panose="02020603050405020304" pitchFamily="18" charset="0"/>
                          <a:cs typeface="Arial" panose="020B0604020202020204" pitchFamily="34" charset="0"/>
                        </a:rPr>
                      </a:br>
                      <a:r>
                        <a:rPr lang="pl-PL" sz="1300" dirty="0">
                          <a:effectLst/>
                          <a:latin typeface="Arial" panose="020B0604020202020204" pitchFamily="34" charset="0"/>
                          <a:ea typeface="Times New Roman" panose="02020603050405020304" pitchFamily="18" charset="0"/>
                          <a:cs typeface="Arial" panose="020B0604020202020204" pitchFamily="34" charset="0"/>
                        </a:rPr>
                        <a:t>w Suchedniowie ul. Kościelna 21</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1190,00</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Józefów – </a:t>
                      </a:r>
                      <a:r>
                        <a:rPr lang="pl-PL" sz="1300">
                          <a:effectLst/>
                          <a:latin typeface="Arial" panose="020B0604020202020204" pitchFamily="34" charset="0"/>
                          <a:ea typeface="Times New Roman" panose="02020603050405020304" pitchFamily="18" charset="0"/>
                          <a:cs typeface="Arial" panose="020B0604020202020204" pitchFamily="34" charset="0"/>
                        </a:rPr>
                        <a:t>korekta ph</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gmina Suchedniów</a:t>
                      </a:r>
                      <a:r>
                        <a:rPr lang="pl-PL" sz="1300">
                          <a:effectLst/>
                          <a:latin typeface="Arial" panose="020B0604020202020204" pitchFamily="34" charset="0"/>
                          <a:ea typeface="Times New Roman" panose="02020603050405020304" pitchFamily="18" charset="0"/>
                          <a:cs typeface="Arial" panose="020B0604020202020204" pitchFamily="34" charset="0"/>
                        </a:rPr>
                        <a:t>: Suchedniów, Mostki</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8,613</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Przydatna</a:t>
                      </a:r>
                    </a:p>
                  </a:txBody>
                  <a:tcPr marL="68580" marR="68580"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054645882"/>
                  </a:ext>
                </a:extLst>
              </a:tr>
              <a:tr h="1354666">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Krzyżka</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vMerge="1">
                  <a:txBody>
                    <a:bodyPr/>
                    <a:lstStyle/>
                    <a:p>
                      <a:endParaRPr lang="pl-PL"/>
                    </a:p>
                  </a:txBody>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206,00</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Krzyżka – </a:t>
                      </a:r>
                      <a:r>
                        <a:rPr lang="pl-PL" sz="1300">
                          <a:effectLst/>
                          <a:latin typeface="Arial" panose="020B0604020202020204" pitchFamily="34" charset="0"/>
                          <a:ea typeface="Times New Roman" panose="02020603050405020304" pitchFamily="18" charset="0"/>
                          <a:cs typeface="Arial" panose="020B0604020202020204" pitchFamily="34" charset="0"/>
                        </a:rPr>
                        <a:t>korekta ph </a:t>
                      </a:r>
                      <a:br>
                        <a:rPr lang="pl-PL" sz="1300">
                          <a:effectLst/>
                          <a:latin typeface="Arial" panose="020B0604020202020204" pitchFamily="34" charset="0"/>
                          <a:ea typeface="Times New Roman" panose="02020603050405020304" pitchFamily="18" charset="0"/>
                          <a:cs typeface="Arial" panose="020B0604020202020204" pitchFamily="34" charset="0"/>
                        </a:rPr>
                      </a:br>
                      <a:r>
                        <a:rPr lang="pl-PL" sz="1300">
                          <a:effectLst/>
                          <a:latin typeface="Arial" panose="020B0604020202020204" pitchFamily="34" charset="0"/>
                          <a:ea typeface="Times New Roman" panose="02020603050405020304" pitchFamily="18" charset="0"/>
                          <a:cs typeface="Arial" panose="020B0604020202020204" pitchFamily="34" charset="0"/>
                        </a:rPr>
                        <a:t>i twardości</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gmina Suchedniów:</a:t>
                      </a:r>
                      <a:r>
                        <a:rPr lang="pl-PL" sz="1300" dirty="0">
                          <a:effectLst/>
                          <a:latin typeface="Arial" panose="020B0604020202020204" pitchFamily="34" charset="0"/>
                          <a:ea typeface="Times New Roman" panose="02020603050405020304" pitchFamily="18" charset="0"/>
                          <a:cs typeface="Arial" panose="020B0604020202020204" pitchFamily="34" charset="0"/>
                        </a:rPr>
                        <a:t> Krzyżka, Michniów, Ostojów, Suchedniów ul. Świerkowa</a:t>
                      </a:r>
                    </a:p>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gmina Łączna:</a:t>
                      </a:r>
                      <a:r>
                        <a:rPr lang="pl-PL" sz="1300" dirty="0">
                          <a:effectLst/>
                          <a:latin typeface="Arial" panose="020B0604020202020204" pitchFamily="34" charset="0"/>
                          <a:ea typeface="Times New Roman" panose="02020603050405020304" pitchFamily="18" charset="0"/>
                          <a:cs typeface="Arial" panose="020B0604020202020204" pitchFamily="34" charset="0"/>
                        </a:rPr>
                        <a:t> Podłazie</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1,805</a:t>
                      </a:r>
                    </a:p>
                  </a:txBody>
                  <a:tcPr marL="68580" marR="68580"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Przydatna</a:t>
                      </a:r>
                    </a:p>
                  </a:txBody>
                  <a:tcPr marL="68580" marR="68580"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566943422"/>
                  </a:ext>
                </a:extLst>
              </a:tr>
            </a:tbl>
          </a:graphicData>
        </a:graphic>
      </p:graphicFrame>
      <p:sp>
        <p:nvSpPr>
          <p:cNvPr id="7" name="Prostokąt 6">
            <a:extLst>
              <a:ext uri="{FF2B5EF4-FFF2-40B4-BE49-F238E27FC236}">
                <a16:creationId xmlns:a16="http://schemas.microsoft.com/office/drawing/2014/main" xmlns="" id="{A065F05B-0F7F-401F-B4C7-F63DA7720DD1}"/>
              </a:ext>
            </a:extLst>
          </p:cNvPr>
          <p:cNvSpPr/>
          <p:nvPr/>
        </p:nvSpPr>
        <p:spPr>
          <a:xfrm>
            <a:off x="816128" y="9099156"/>
            <a:ext cx="6280630" cy="385362"/>
          </a:xfrm>
          <a:prstGeom prst="rect">
            <a:avLst/>
          </a:prstGeom>
        </p:spPr>
        <p:txBody>
          <a:bodyPr wrap="none">
            <a:spAutoFit/>
          </a:bodyPr>
          <a:lstStyle/>
          <a:p>
            <a:pPr algn="just">
              <a:lnSpc>
                <a:spcPct val="115000"/>
              </a:lnSpc>
              <a:spcAft>
                <a:spcPts val="0"/>
              </a:spcAft>
            </a:pPr>
            <a:r>
              <a:rPr lang="pl-PL" b="1" i="1" dirty="0">
                <a:latin typeface="Times New Roman" panose="02020603050405020304" pitchFamily="18" charset="0"/>
                <a:ea typeface="Times New Roman" panose="02020603050405020304" pitchFamily="18" charset="0"/>
              </a:rPr>
              <a:t>Tabela 5. Stan zwodociągowania powiatu skarżyskiego w 2018 r.</a:t>
            </a:r>
            <a:endParaRPr lang="pl-PL"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01045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graphicFrame>
        <p:nvGraphicFramePr>
          <p:cNvPr id="3" name="Tabela 2">
            <a:extLst>
              <a:ext uri="{FF2B5EF4-FFF2-40B4-BE49-F238E27FC236}">
                <a16:creationId xmlns:a16="http://schemas.microsoft.com/office/drawing/2014/main" xmlns="" id="{CD3320BA-6402-4A39-9946-3B98BFC1427B}"/>
              </a:ext>
            </a:extLst>
          </p:cNvPr>
          <p:cNvGraphicFramePr>
            <a:graphicFrameLocks noGrp="1"/>
          </p:cNvGraphicFramePr>
          <p:nvPr>
            <p:extLst>
              <p:ext uri="{D42A27DB-BD31-4B8C-83A1-F6EECF244321}">
                <p14:modId xmlns:p14="http://schemas.microsoft.com/office/powerpoint/2010/main" val="1533539369"/>
              </p:ext>
            </p:extLst>
          </p:nvPr>
        </p:nvGraphicFramePr>
        <p:xfrm>
          <a:off x="1245022" y="767985"/>
          <a:ext cx="11275389" cy="8350538"/>
        </p:xfrm>
        <a:graphic>
          <a:graphicData uri="http://schemas.openxmlformats.org/drawingml/2006/table">
            <a:tbl>
              <a:tblPr firstRow="1" firstCol="1" bandRow="1"/>
              <a:tblGrid>
                <a:gridCol w="1419988">
                  <a:extLst>
                    <a:ext uri="{9D8B030D-6E8A-4147-A177-3AD203B41FA5}">
                      <a16:colId xmlns:a16="http://schemas.microsoft.com/office/drawing/2014/main" xmlns="" val="2925728678"/>
                    </a:ext>
                  </a:extLst>
                </a:gridCol>
                <a:gridCol w="1825700">
                  <a:extLst>
                    <a:ext uri="{9D8B030D-6E8A-4147-A177-3AD203B41FA5}">
                      <a16:colId xmlns:a16="http://schemas.microsoft.com/office/drawing/2014/main" xmlns="" val="2540330965"/>
                    </a:ext>
                  </a:extLst>
                </a:gridCol>
                <a:gridCol w="1216008">
                  <a:extLst>
                    <a:ext uri="{9D8B030D-6E8A-4147-A177-3AD203B41FA5}">
                      <a16:colId xmlns:a16="http://schemas.microsoft.com/office/drawing/2014/main" xmlns="" val="1909094242"/>
                    </a:ext>
                  </a:extLst>
                </a:gridCol>
                <a:gridCol w="1827955">
                  <a:extLst>
                    <a:ext uri="{9D8B030D-6E8A-4147-A177-3AD203B41FA5}">
                      <a16:colId xmlns:a16="http://schemas.microsoft.com/office/drawing/2014/main" xmlns="" val="483443910"/>
                    </a:ext>
                  </a:extLst>
                </a:gridCol>
                <a:gridCol w="2024047">
                  <a:extLst>
                    <a:ext uri="{9D8B030D-6E8A-4147-A177-3AD203B41FA5}">
                      <a16:colId xmlns:a16="http://schemas.microsoft.com/office/drawing/2014/main" xmlns="" val="3279074960"/>
                    </a:ext>
                  </a:extLst>
                </a:gridCol>
                <a:gridCol w="1418863">
                  <a:extLst>
                    <a:ext uri="{9D8B030D-6E8A-4147-A177-3AD203B41FA5}">
                      <a16:colId xmlns:a16="http://schemas.microsoft.com/office/drawing/2014/main" xmlns="" val="2509630120"/>
                    </a:ext>
                  </a:extLst>
                </a:gridCol>
                <a:gridCol w="1542828">
                  <a:extLst>
                    <a:ext uri="{9D8B030D-6E8A-4147-A177-3AD203B41FA5}">
                      <a16:colId xmlns:a16="http://schemas.microsoft.com/office/drawing/2014/main" xmlns="" val="2948995955"/>
                    </a:ext>
                  </a:extLst>
                </a:gridCol>
              </a:tblGrid>
              <a:tr h="1069557">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Nazwa wodociągu sieciowego</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 </a:t>
                      </a:r>
                      <a:endParaRPr lang="pl-PL" sz="130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Właściciel/</a:t>
                      </a:r>
                      <a:endParaRPr lang="pl-PL" sz="130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Administrator wodociągu</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Produkcja wody (m</a:t>
                      </a:r>
                      <a:r>
                        <a:rPr lang="pl-PL" sz="1300" b="1" baseline="30000" dirty="0">
                          <a:effectLst/>
                          <a:latin typeface="Arial" panose="020B0604020202020204" pitchFamily="34" charset="0"/>
                          <a:ea typeface="Times New Roman" panose="02020603050405020304" pitchFamily="18" charset="0"/>
                          <a:cs typeface="Arial" panose="020B0604020202020204" pitchFamily="34" charset="0"/>
                        </a:rPr>
                        <a:t>3</a:t>
                      </a:r>
                      <a:r>
                        <a:rPr lang="pl-PL" sz="1300" b="1" dirty="0">
                          <a:effectLst/>
                          <a:latin typeface="Arial" panose="020B0604020202020204" pitchFamily="34" charset="0"/>
                          <a:ea typeface="Times New Roman" panose="02020603050405020304" pitchFamily="18" charset="0"/>
                          <a:cs typeface="Arial" panose="020B0604020202020204" pitchFamily="34" charset="0"/>
                        </a:rPr>
                        <a:t>/24h)</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dirty="0">
                          <a:effectLst/>
                          <a:latin typeface="Arial" panose="020B0604020202020204" pitchFamily="34" charset="0"/>
                          <a:ea typeface="Times New Roman" panose="02020603050405020304" pitchFamily="18" charset="0"/>
                          <a:cs typeface="Arial" panose="020B0604020202020204" pitchFamily="34" charset="0"/>
                        </a:rPr>
                        <a:t>Sposób uzdatniania</a:t>
                      </a:r>
                      <a:br>
                        <a:rPr lang="pl-PL" sz="1300" b="1" dirty="0">
                          <a:effectLst/>
                          <a:latin typeface="Arial" panose="020B0604020202020204" pitchFamily="34" charset="0"/>
                          <a:ea typeface="Times New Roman" panose="02020603050405020304" pitchFamily="18" charset="0"/>
                          <a:cs typeface="Arial" panose="020B0604020202020204" pitchFamily="34" charset="0"/>
                        </a:rPr>
                      </a:br>
                      <a:r>
                        <a:rPr lang="pl-PL" sz="1300" b="1" dirty="0">
                          <a:effectLst/>
                          <a:latin typeface="Arial" panose="020B0604020202020204" pitchFamily="34" charset="0"/>
                          <a:ea typeface="Times New Roman" panose="02020603050405020304" pitchFamily="18" charset="0"/>
                          <a:cs typeface="Arial" panose="020B0604020202020204" pitchFamily="34" charset="0"/>
                        </a:rPr>
                        <a:t>i dezynfekcji</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Wykaz zaopatrywanych miejscowości</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Liczba ludności zaopatrywanej w wodę </a:t>
                      </a:r>
                      <a:br>
                        <a:rPr lang="pl-PL" sz="1300" b="1">
                          <a:effectLst/>
                          <a:latin typeface="Arial" panose="020B0604020202020204" pitchFamily="34" charset="0"/>
                          <a:ea typeface="Times New Roman" panose="02020603050405020304" pitchFamily="18" charset="0"/>
                          <a:cs typeface="Arial" panose="020B0604020202020204" pitchFamily="34" charset="0"/>
                        </a:rPr>
                      </a:br>
                      <a:r>
                        <a:rPr lang="pl-PL" sz="1300" b="1">
                          <a:effectLst/>
                          <a:latin typeface="Arial" panose="020B0604020202020204" pitchFamily="34" charset="0"/>
                          <a:ea typeface="Times New Roman" panose="02020603050405020304" pitchFamily="18" charset="0"/>
                          <a:cs typeface="Arial" panose="020B0604020202020204" pitchFamily="34" charset="0"/>
                        </a:rPr>
                        <a:t>do spożycia (tys.)</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tc>
                  <a:txBody>
                    <a:bodyPr/>
                    <a:lstStyle/>
                    <a:p>
                      <a:pPr>
                        <a:lnSpc>
                          <a:spcPct val="115000"/>
                        </a:lnSpc>
                        <a:spcAft>
                          <a:spcPts val="0"/>
                        </a:spcAft>
                      </a:pPr>
                      <a:r>
                        <a:rPr lang="pl-PL" sz="1300" b="1">
                          <a:effectLst/>
                          <a:latin typeface="Arial" panose="020B0604020202020204" pitchFamily="34" charset="0"/>
                          <a:ea typeface="Times New Roman" panose="02020603050405020304" pitchFamily="18" charset="0"/>
                          <a:cs typeface="Arial" panose="020B0604020202020204" pitchFamily="34" charset="0"/>
                        </a:rPr>
                        <a:t>Ocena przydatności wody </a:t>
                      </a:r>
                      <a:br>
                        <a:rPr lang="pl-PL" sz="1300" b="1">
                          <a:effectLst/>
                          <a:latin typeface="Arial" panose="020B0604020202020204" pitchFamily="34" charset="0"/>
                          <a:ea typeface="Times New Roman" panose="02020603050405020304" pitchFamily="18" charset="0"/>
                          <a:cs typeface="Arial" panose="020B0604020202020204" pitchFamily="34" charset="0"/>
                        </a:rPr>
                      </a:br>
                      <a:r>
                        <a:rPr lang="pl-PL" sz="1300" b="1">
                          <a:effectLst/>
                          <a:latin typeface="Arial" panose="020B0604020202020204" pitchFamily="34" charset="0"/>
                          <a:ea typeface="Times New Roman" panose="02020603050405020304" pitchFamily="18" charset="0"/>
                          <a:cs typeface="Arial" panose="020B0604020202020204" pitchFamily="34" charset="0"/>
                        </a:rPr>
                        <a:t>do spożycia przez ludzi</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solidFill>
                      <a:srgbClr val="B8CCE4"/>
                    </a:solidFill>
                  </a:tcPr>
                </a:tc>
                <a:extLst>
                  <a:ext uri="{0D108BD9-81ED-4DB2-BD59-A6C34878D82A}">
                    <a16:rowId xmlns:a16="http://schemas.microsoft.com/office/drawing/2014/main" xmlns="" val="3497105871"/>
                  </a:ext>
                </a:extLst>
              </a:tr>
              <a:tr h="3122907">
                <a:tc>
                  <a:txBody>
                    <a:bodyPr/>
                    <a:lstStyle/>
                    <a:p>
                      <a:pPr>
                        <a:lnSpc>
                          <a:spcPct val="115000"/>
                        </a:lnSpc>
                        <a:spcAft>
                          <a:spcPts val="0"/>
                        </a:spcAft>
                      </a:pPr>
                      <a:r>
                        <a:rPr lang="pl-PL" sz="1300" b="1" i="1" dirty="0">
                          <a:effectLst/>
                          <a:latin typeface="Arial" panose="020B0604020202020204" pitchFamily="34" charset="0"/>
                          <a:ea typeface="Times New Roman" panose="02020603050405020304" pitchFamily="18" charset="0"/>
                          <a:cs typeface="Arial" panose="020B0604020202020204" pitchFamily="34" charset="0"/>
                        </a:rPr>
                        <a:t>Gostków</a:t>
                      </a:r>
                      <a:endParaRPr lang="pl-PL" sz="13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 </a:t>
                      </a:r>
                    </a:p>
                  </a:txBody>
                  <a:tcPr marL="57272" marR="57272"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Gmina Bliżyn </a:t>
                      </a:r>
                      <a:br>
                        <a:rPr lang="pl-PL" sz="1300">
                          <a:effectLst/>
                          <a:latin typeface="Arial" panose="020B0604020202020204" pitchFamily="34" charset="0"/>
                          <a:ea typeface="Times New Roman" panose="02020603050405020304" pitchFamily="18" charset="0"/>
                          <a:cs typeface="Arial" panose="020B0604020202020204" pitchFamily="34" charset="0"/>
                        </a:rPr>
                      </a:br>
                      <a:r>
                        <a:rPr lang="pl-PL" sz="1300">
                          <a:effectLst/>
                          <a:latin typeface="Arial" panose="020B0604020202020204" pitchFamily="34" charset="0"/>
                          <a:ea typeface="Times New Roman" panose="02020603050405020304" pitchFamily="18" charset="0"/>
                          <a:cs typeface="Arial" panose="020B0604020202020204" pitchFamily="34" charset="0"/>
                        </a:rPr>
                        <a:t>z siedzibą </a:t>
                      </a:r>
                      <a:br>
                        <a:rPr lang="pl-PL" sz="1300">
                          <a:effectLst/>
                          <a:latin typeface="Arial" panose="020B0604020202020204" pitchFamily="34" charset="0"/>
                          <a:ea typeface="Times New Roman" panose="02020603050405020304" pitchFamily="18" charset="0"/>
                          <a:cs typeface="Arial" panose="020B0604020202020204" pitchFamily="34" charset="0"/>
                        </a:rPr>
                      </a:br>
                      <a:r>
                        <a:rPr lang="pl-PL" sz="1300">
                          <a:effectLst/>
                          <a:latin typeface="Arial" panose="020B0604020202020204" pitchFamily="34" charset="0"/>
                          <a:ea typeface="Times New Roman" panose="02020603050405020304" pitchFamily="18" charset="0"/>
                          <a:cs typeface="Arial" panose="020B0604020202020204" pitchFamily="34" charset="0"/>
                        </a:rPr>
                        <a:t>Bliżyn </a:t>
                      </a:r>
                      <a:br>
                        <a:rPr lang="pl-PL" sz="1300">
                          <a:effectLst/>
                          <a:latin typeface="Arial" panose="020B0604020202020204" pitchFamily="34" charset="0"/>
                          <a:ea typeface="Times New Roman" panose="02020603050405020304" pitchFamily="18" charset="0"/>
                          <a:cs typeface="Arial" panose="020B0604020202020204" pitchFamily="34" charset="0"/>
                        </a:rPr>
                      </a:br>
                      <a:r>
                        <a:rPr lang="pl-PL" sz="1300">
                          <a:effectLst/>
                          <a:latin typeface="Arial" panose="020B0604020202020204" pitchFamily="34" charset="0"/>
                          <a:ea typeface="Times New Roman" panose="02020603050405020304" pitchFamily="18" charset="0"/>
                          <a:cs typeface="Arial" panose="020B0604020202020204" pitchFamily="34" charset="0"/>
                        </a:rPr>
                        <a:t>ul. Kościuszki 79A</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861,64</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Gostków</a:t>
                      </a:r>
                      <a:r>
                        <a:rPr lang="pl-PL" sz="1300">
                          <a:effectLst/>
                          <a:latin typeface="Arial" panose="020B0604020202020204" pitchFamily="34" charset="0"/>
                          <a:ea typeface="Times New Roman" panose="02020603050405020304" pitchFamily="18" charset="0"/>
                          <a:cs typeface="Arial" panose="020B0604020202020204" pitchFamily="34" charset="0"/>
                        </a:rPr>
                        <a:t> – woda nie wymaga uzdatniania</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gmina Bliżyn: </a:t>
                      </a:r>
                      <a:r>
                        <a:rPr lang="pl-PL" sz="1300">
                          <a:effectLst/>
                          <a:latin typeface="Arial" panose="020B0604020202020204" pitchFamily="34" charset="0"/>
                          <a:ea typeface="Times New Roman" panose="02020603050405020304" pitchFamily="18" charset="0"/>
                          <a:cs typeface="Arial" panose="020B0604020202020204" pitchFamily="34" charset="0"/>
                        </a:rPr>
                        <a:t>Bliżyn, Drożdżów, Gilów, Gostków, Górki, Jastrzębia, Kopcie, Kucębów, Mroczków, Mroczków-Kamionki, Mroczków-Kapturów, Nowki, Nowy Odrowążek, Odrowążek, Pięty, Płaczków, Rędocin, Sobótka, Sołtyków, Sorbin, Ubyszów, Wojtyniów, Zbrojów</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7,207</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Przydatna</a:t>
                      </a:r>
                    </a:p>
                  </a:txBody>
                  <a:tcPr marL="57272" marR="57272"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788907479"/>
                  </a:ext>
                </a:extLst>
              </a:tr>
              <a:tr h="1461770">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Łączna</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rowSpan="3">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Zakład Gospodarki Komunalnej </a:t>
                      </a:r>
                      <a:br>
                        <a:rPr lang="pl-PL" sz="1300" dirty="0">
                          <a:effectLst/>
                          <a:latin typeface="Arial" panose="020B0604020202020204" pitchFamily="34" charset="0"/>
                          <a:ea typeface="Times New Roman" panose="02020603050405020304" pitchFamily="18" charset="0"/>
                          <a:cs typeface="Arial" panose="020B0604020202020204" pitchFamily="34" charset="0"/>
                        </a:rPr>
                      </a:br>
                      <a:r>
                        <a:rPr lang="pl-PL" sz="1300" dirty="0">
                          <a:effectLst/>
                          <a:latin typeface="Arial" panose="020B0604020202020204" pitchFamily="34" charset="0"/>
                          <a:ea typeface="Times New Roman" panose="02020603050405020304" pitchFamily="18" charset="0"/>
                          <a:cs typeface="Arial" panose="020B0604020202020204" pitchFamily="34" charset="0"/>
                        </a:rPr>
                        <a:t>w Łącznej; Łączna 115</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612,74</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Czerwona Górka</a:t>
                      </a:r>
                      <a:r>
                        <a:rPr lang="pl-PL" sz="1300">
                          <a:effectLst/>
                          <a:latin typeface="Arial" panose="020B0604020202020204" pitchFamily="34" charset="0"/>
                          <a:ea typeface="Times New Roman" panose="02020603050405020304" pitchFamily="18" charset="0"/>
                          <a:cs typeface="Arial" panose="020B0604020202020204" pitchFamily="34" charset="0"/>
                        </a:rPr>
                        <a:t> – woda nie wymaga uzdatniania </a:t>
                      </a:r>
                      <a:br>
                        <a:rPr lang="pl-PL" sz="1300">
                          <a:effectLst/>
                          <a:latin typeface="Arial" panose="020B0604020202020204" pitchFamily="34" charset="0"/>
                          <a:ea typeface="Times New Roman" panose="02020603050405020304" pitchFamily="18" charset="0"/>
                          <a:cs typeface="Arial" panose="020B0604020202020204" pitchFamily="34" charset="0"/>
                        </a:rPr>
                      </a:br>
                      <a:r>
                        <a:rPr lang="pl-PL" sz="1300">
                          <a:effectLst/>
                          <a:latin typeface="Arial" panose="020B0604020202020204" pitchFamily="34" charset="0"/>
                          <a:ea typeface="Times New Roman" panose="02020603050405020304" pitchFamily="18" charset="0"/>
                          <a:cs typeface="Arial" panose="020B0604020202020204" pitchFamily="34" charset="0"/>
                        </a:rPr>
                        <a:t>(w razie potrzeby prowadzona dezynfekcja wody)</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gmina Łączna:</a:t>
                      </a:r>
                      <a:r>
                        <a:rPr lang="pl-PL" sz="1300">
                          <a:effectLst/>
                          <a:latin typeface="Arial" panose="020B0604020202020204" pitchFamily="34" charset="0"/>
                          <a:ea typeface="Times New Roman" panose="02020603050405020304" pitchFamily="18" charset="0"/>
                          <a:cs typeface="Arial" panose="020B0604020202020204" pitchFamily="34" charset="0"/>
                        </a:rPr>
                        <a:t> Czerwona Górka, Gózd, Jęgrzna, Kamionki, Łączna, Osełków, Podzagnańszcze, Stawik, Zagórze, Zaskale</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3,509</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Przydatna</a:t>
                      </a:r>
                    </a:p>
                  </a:txBody>
                  <a:tcPr marL="57272" marR="57272"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905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618897758"/>
                  </a:ext>
                </a:extLst>
              </a:tr>
              <a:tr h="908058">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Zalezianka</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vMerge="1">
                  <a:txBody>
                    <a:bodyPr/>
                    <a:lstStyle/>
                    <a:p>
                      <a:endParaRPr lang="pl-PL"/>
                    </a:p>
                  </a:txBody>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112,68</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Zalezianka</a:t>
                      </a:r>
                      <a:r>
                        <a:rPr lang="pl-PL" sz="1300">
                          <a:effectLst/>
                          <a:latin typeface="Arial" panose="020B0604020202020204" pitchFamily="34" charset="0"/>
                          <a:ea typeface="Times New Roman" panose="02020603050405020304" pitchFamily="18" charset="0"/>
                          <a:cs typeface="Arial" panose="020B0604020202020204" pitchFamily="34" charset="0"/>
                        </a:rPr>
                        <a:t> – stała dezynfekcja wody (podchloryn sodu)</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gmina Łączna:</a:t>
                      </a:r>
                      <a:r>
                        <a:rPr lang="pl-PL" sz="1300">
                          <a:effectLst/>
                          <a:latin typeface="Arial" panose="020B0604020202020204" pitchFamily="34" charset="0"/>
                          <a:ea typeface="Times New Roman" panose="02020603050405020304" pitchFamily="18" charset="0"/>
                          <a:cs typeface="Arial" panose="020B0604020202020204" pitchFamily="34" charset="0"/>
                        </a:rPr>
                        <a:t> Zalezianka Występa, Jaśle</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0,848</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Przydatna</a:t>
                      </a:r>
                    </a:p>
                  </a:txBody>
                  <a:tcPr marL="57272" marR="57272"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1590721257"/>
                  </a:ext>
                </a:extLst>
              </a:tr>
              <a:tr h="1718613">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Klonów</a:t>
                      </a:r>
                      <a:endParaRPr lang="pl-PL" sz="1300">
                        <a:effectLst/>
                        <a:latin typeface="Arial" panose="020B0604020202020204" pitchFamily="34" charset="0"/>
                        <a:ea typeface="Times New Roman" panose="02020603050405020304" pitchFamily="18" charset="0"/>
                        <a:cs typeface="Arial" panose="020B0604020202020204" pitchFamily="34" charset="0"/>
                      </a:endParaRPr>
                    </a:p>
                  </a:txBody>
                  <a:tcPr marL="57272" marR="57272" marT="0" marB="0" anchor="ctr">
                    <a:lnL w="1905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vMerge="1">
                  <a:txBody>
                    <a:bodyPr/>
                    <a:lstStyle/>
                    <a:p>
                      <a:endParaRPr lang="pl-PL"/>
                    </a:p>
                  </a:txBody>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53,34</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Ujęcie Klonów</a:t>
                      </a:r>
                      <a:r>
                        <a:rPr lang="pl-PL" sz="1300" b="1">
                          <a:effectLst/>
                          <a:latin typeface="Arial" panose="020B0604020202020204" pitchFamily="34" charset="0"/>
                          <a:ea typeface="Times New Roman" panose="02020603050405020304" pitchFamily="18" charset="0"/>
                          <a:cs typeface="Arial" panose="020B0604020202020204" pitchFamily="34" charset="0"/>
                        </a:rPr>
                        <a:t> </a:t>
                      </a:r>
                      <a:r>
                        <a:rPr lang="pl-PL" sz="1300">
                          <a:effectLst/>
                          <a:latin typeface="Arial" panose="020B0604020202020204" pitchFamily="34" charset="0"/>
                          <a:ea typeface="Times New Roman" panose="02020603050405020304" pitchFamily="18" charset="0"/>
                          <a:cs typeface="Arial" panose="020B0604020202020204" pitchFamily="34" charset="0"/>
                        </a:rPr>
                        <a:t>- odżelazianie, odmanganianie napowietrzanie korekta pH, stała dezynfekcja wody (podchloryn sodu)</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b="1" i="1">
                          <a:effectLst/>
                          <a:latin typeface="Arial" panose="020B0604020202020204" pitchFamily="34" charset="0"/>
                          <a:ea typeface="Times New Roman" panose="02020603050405020304" pitchFamily="18" charset="0"/>
                          <a:cs typeface="Arial" panose="020B0604020202020204" pitchFamily="34" charset="0"/>
                        </a:rPr>
                        <a:t>gmina Łączna:</a:t>
                      </a:r>
                      <a:r>
                        <a:rPr lang="pl-PL" sz="1300">
                          <a:effectLst/>
                          <a:latin typeface="Arial" panose="020B0604020202020204" pitchFamily="34" charset="0"/>
                          <a:ea typeface="Times New Roman" panose="02020603050405020304" pitchFamily="18" charset="0"/>
                          <a:cs typeface="Arial" panose="020B0604020202020204" pitchFamily="34" charset="0"/>
                        </a:rPr>
                        <a:t> Klonów</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a:effectLst/>
                          <a:latin typeface="Arial" panose="020B0604020202020204" pitchFamily="34" charset="0"/>
                          <a:ea typeface="Times New Roman" panose="02020603050405020304" pitchFamily="18" charset="0"/>
                          <a:cs typeface="Arial" panose="020B0604020202020204" pitchFamily="34" charset="0"/>
                        </a:rPr>
                        <a:t>0,280</a:t>
                      </a:r>
                    </a:p>
                  </a:txBody>
                  <a:tcPr marL="57272" marR="57272"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tc>
                  <a:txBody>
                    <a:bodyPr/>
                    <a:lstStyle/>
                    <a:p>
                      <a:pPr>
                        <a:lnSpc>
                          <a:spcPct val="115000"/>
                        </a:lnSpc>
                        <a:spcAft>
                          <a:spcPts val="0"/>
                        </a:spcAft>
                      </a:pPr>
                      <a:r>
                        <a:rPr lang="pl-PL" sz="1300" dirty="0">
                          <a:effectLst/>
                          <a:latin typeface="Arial" panose="020B0604020202020204" pitchFamily="34" charset="0"/>
                          <a:ea typeface="Times New Roman" panose="02020603050405020304" pitchFamily="18" charset="0"/>
                          <a:cs typeface="Arial" panose="020B0604020202020204" pitchFamily="34" charset="0"/>
                        </a:rPr>
                        <a:t>Warunkowa przydatność wody do spożycia przez ludzi z uwagi na podwyższoną zawartość manganu</a:t>
                      </a:r>
                    </a:p>
                  </a:txBody>
                  <a:tcPr marL="57272" marR="57272" marT="0" marB="0" anchor="ctr">
                    <a:lnL w="12700" cap="flat" cmpd="sng" algn="ctr">
                      <a:solidFill>
                        <a:srgbClr val="365F91"/>
                      </a:solidFill>
                      <a:prstDash val="solid"/>
                      <a:round/>
                      <a:headEnd type="none" w="med" len="med"/>
                      <a:tailEnd type="none" w="med" len="med"/>
                    </a:lnL>
                    <a:lnR w="1905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9050" cap="flat" cmpd="sng" algn="ctr">
                      <a:solidFill>
                        <a:srgbClr val="365F91"/>
                      </a:solidFill>
                      <a:prstDash val="solid"/>
                      <a:round/>
                      <a:headEnd type="none" w="med" len="med"/>
                      <a:tailEnd type="none" w="med" len="med"/>
                    </a:lnB>
                  </a:tcPr>
                </a:tc>
                <a:extLst>
                  <a:ext uri="{0D108BD9-81ED-4DB2-BD59-A6C34878D82A}">
                    <a16:rowId xmlns:a16="http://schemas.microsoft.com/office/drawing/2014/main" xmlns="" val="2938796306"/>
                  </a:ext>
                </a:extLst>
              </a:tr>
            </a:tbl>
          </a:graphicData>
        </a:graphic>
      </p:graphicFrame>
      <p:sp>
        <p:nvSpPr>
          <p:cNvPr id="7" name="Prostokąt 6">
            <a:extLst>
              <a:ext uri="{FF2B5EF4-FFF2-40B4-BE49-F238E27FC236}">
                <a16:creationId xmlns:a16="http://schemas.microsoft.com/office/drawing/2014/main" xmlns="" id="{01F883E9-DADB-4F03-8EBA-7F0D8081FC9A}"/>
              </a:ext>
            </a:extLst>
          </p:cNvPr>
          <p:cNvSpPr/>
          <p:nvPr/>
        </p:nvSpPr>
        <p:spPr>
          <a:xfrm>
            <a:off x="1071433" y="9099156"/>
            <a:ext cx="6280630" cy="385362"/>
          </a:xfrm>
          <a:prstGeom prst="rect">
            <a:avLst/>
          </a:prstGeom>
        </p:spPr>
        <p:txBody>
          <a:bodyPr wrap="none">
            <a:spAutoFit/>
          </a:bodyPr>
          <a:lstStyle/>
          <a:p>
            <a:pPr algn="just">
              <a:lnSpc>
                <a:spcPct val="115000"/>
              </a:lnSpc>
              <a:spcAft>
                <a:spcPts val="0"/>
              </a:spcAft>
            </a:pPr>
            <a:r>
              <a:rPr lang="pl-PL" b="1" i="1" dirty="0">
                <a:latin typeface="Times New Roman" panose="02020603050405020304" pitchFamily="18" charset="0"/>
                <a:ea typeface="Times New Roman" panose="02020603050405020304" pitchFamily="18" charset="0"/>
              </a:rPr>
              <a:t>Tabela 5. Stan zwodociągowania powiatu skarżyskiego w 2018 r.</a:t>
            </a:r>
            <a:endParaRPr lang="pl-PL"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852717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11557" y="1951949"/>
            <a:ext cx="11808270" cy="1815882"/>
          </a:xfrm>
          <a:prstGeom prst="rect">
            <a:avLst/>
          </a:prstGeom>
        </p:spPr>
        <p:txBody>
          <a:bodyPr wrap="square">
            <a:spAutoFit/>
          </a:bodyPr>
          <a:lstStyle/>
          <a:p>
            <a:pPr algn="just"/>
            <a:r>
              <a:rPr lang="pl-PL" sz="24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Wodę z wszystkich prawie wodociągów oceniono  jako przydatną do spożycia , z wyjątkiem  wodociągu Klonów. Wodociąg Klonów, produkuje mniej niż 100 m3/24h i zaopatruje około 280 osób z jednej miejscowości Klonów. </a:t>
            </a:r>
            <a:endParaRPr lang="pl-PL" sz="2400" dirty="0">
              <a:latin typeface="Arial" panose="020B0604020202020204" pitchFamily="34" charset="0"/>
              <a:cs typeface="Arial" panose="020B0604020202020204" pitchFamily="34" charset="0"/>
            </a:endParaRPr>
          </a:p>
        </p:txBody>
      </p:sp>
      <p:pic>
        <p:nvPicPr>
          <p:cNvPr id="10" name="Obraz 9" descr="https://encrypted-tbn3.gstatic.com/images?q=tbn:ANd9GcTS1-jvs5-50rS_hQgdRUn1f79tmLoOMaM4OqRey5-ZW6q9PBk8">
            <a:extLst>
              <a:ext uri="{FF2B5EF4-FFF2-40B4-BE49-F238E27FC236}">
                <a16:creationId xmlns:a16="http://schemas.microsoft.com/office/drawing/2014/main" xmlns="" id="{B59912F6-C8D4-4BF4-AB3F-04CF30B540E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865235" y="407135"/>
            <a:ext cx="1713865" cy="1257300"/>
          </a:xfrm>
          <a:prstGeom prst="rect">
            <a:avLst/>
          </a:prstGeom>
          <a:noFill/>
          <a:ln>
            <a:noFill/>
          </a:ln>
          <a:effectLst>
            <a:softEdge rad="31750"/>
          </a:effectLst>
        </p:spPr>
      </p:pic>
      <p:sp>
        <p:nvSpPr>
          <p:cNvPr id="11" name="Prostokąt 10">
            <a:extLst>
              <a:ext uri="{FF2B5EF4-FFF2-40B4-BE49-F238E27FC236}">
                <a16:creationId xmlns:a16="http://schemas.microsoft.com/office/drawing/2014/main" xmlns="" id="{B5EF9251-4112-4266-9826-5DA9B5652306}"/>
              </a:ext>
            </a:extLst>
          </p:cNvPr>
          <p:cNvSpPr/>
          <p:nvPr/>
        </p:nvSpPr>
        <p:spPr>
          <a:xfrm>
            <a:off x="611557" y="3999023"/>
            <a:ext cx="11808270" cy="3970318"/>
          </a:xfrm>
          <a:prstGeom prst="rect">
            <a:avLst/>
          </a:prstGeom>
        </p:spPr>
        <p:txBody>
          <a:bodyPr wrap="square">
            <a:spAutoFit/>
          </a:bodyPr>
          <a:lstStyle/>
          <a:p>
            <a:pPr algn="just"/>
            <a:r>
              <a:rPr lang="pl-PL" sz="24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 analizowanym okresie jakość wody z omawianego wodociągu była kwestionowana trzykrotnie z uwagi na ponadnormatywną zawartość manganu. Wielkość kwestionowanego parametru nie stanowiła bezpośredniego zagrożenia dla zdrowia człowieka a  wpływała tylko niekorzystnie na właściwości organoleptyczne wody, dlatego też woda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tego wodociągu została </a:t>
            </a:r>
            <a:r>
              <a:rPr lang="pl-PL" sz="2800" b="1" dirty="0">
                <a:latin typeface="Arial" panose="020B0604020202020204" pitchFamily="34" charset="0"/>
                <a:cs typeface="Arial" panose="020B0604020202020204" pitchFamily="34" charset="0"/>
              </a:rPr>
              <a:t>warunkowo dopuszczona do spożycia przez ludzi</a:t>
            </a:r>
            <a:r>
              <a:rPr lang="pl-PL" sz="2800" dirty="0">
                <a:latin typeface="Arial" panose="020B0604020202020204" pitchFamily="34" charset="0"/>
                <a:cs typeface="Arial" panose="020B0604020202020204" pitchFamily="34" charset="0"/>
              </a:rPr>
              <a:t> do dnia 30 maja 2019 r. W tym czasie zarządca ma zapewnić mieszkańcom wodę spełniającą wymagania sanitarne. Planuje się  połączenie wodociągu Klonów z wodociągiem kieleckim od strony </a:t>
            </a:r>
            <a:r>
              <a:rPr lang="pl-PL" sz="2800" dirty="0" err="1">
                <a:latin typeface="Arial" panose="020B0604020202020204" pitchFamily="34" charset="0"/>
                <a:cs typeface="Arial" panose="020B0604020202020204" pitchFamily="34" charset="0"/>
              </a:rPr>
              <a:t>Barczy</a:t>
            </a:r>
            <a:r>
              <a:rPr lang="pl-PL" sz="28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33582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173014" y="677706"/>
            <a:ext cx="11232205" cy="861774"/>
          </a:xfrm>
          <a:prstGeom prst="rect">
            <a:avLst/>
          </a:prstGeom>
          <a:noFill/>
          <a:ln w="9525">
            <a:noFill/>
            <a:miter lim="800000"/>
            <a:headEnd/>
            <a:tailEnd/>
          </a:ln>
        </p:spPr>
        <p:txBody>
          <a:bodyPr wrap="square">
            <a:spAutoFit/>
          </a:bodyPr>
          <a:lstStyle/>
          <a:p>
            <a:r>
              <a:rPr lang="pl-PL" sz="2500" b="1" dirty="0">
                <a:solidFill>
                  <a:srgbClr val="0000FF"/>
                </a:solidFill>
                <a:latin typeface="Arial" panose="020B0604020202020204" pitchFamily="34" charset="0"/>
                <a:cs typeface="Arial" panose="020B0604020202020204" pitchFamily="34" charset="0"/>
              </a:rPr>
              <a:t>Badania ciepłej wody w szpitalach i budynkach zamieszkania zbiorowego na obecność pałeczek </a:t>
            </a:r>
            <a:r>
              <a:rPr lang="pl-PL" sz="2500" b="1" dirty="0" err="1">
                <a:solidFill>
                  <a:srgbClr val="0000FF"/>
                </a:solidFill>
                <a:latin typeface="Arial" panose="020B0604020202020204" pitchFamily="34" charset="0"/>
                <a:cs typeface="Arial" panose="020B0604020202020204" pitchFamily="34" charset="0"/>
              </a:rPr>
              <a:t>Legionella</a:t>
            </a:r>
            <a:r>
              <a:rPr lang="pl-PL" sz="2500" b="1" dirty="0">
                <a:solidFill>
                  <a:srgbClr val="0000FF"/>
                </a:solidFill>
                <a:latin typeface="Arial" panose="020B0604020202020204" pitchFamily="34" charset="0"/>
                <a:cs typeface="Arial" panose="020B0604020202020204" pitchFamily="34" charset="0"/>
              </a:rPr>
              <a:t> sp.</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68958" y="1935006"/>
            <a:ext cx="11736782" cy="6124754"/>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W 2018 r. przeprowadzono 11 kontroli jakości wody ciepłej, łącznie pobrano 22 próbki z 6 obiektów. </a:t>
            </a:r>
          </a:p>
          <a:p>
            <a:pPr algn="just"/>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10 próbek </a:t>
            </a:r>
            <a:r>
              <a:rPr lang="pl-PL" sz="2800" dirty="0">
                <a:latin typeface="Arial" panose="020B0604020202020204" pitchFamily="34" charset="0"/>
                <a:cs typeface="Arial" panose="020B0604020202020204" pitchFamily="34" charset="0"/>
              </a:rPr>
              <a:t>pobrano z Centrum Opiekuńczo-Pielęgnacyjnego „Anna”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Skarżysku Kościelnym nie była kwestionowana oraz z Centrum Opiekuńczo-Pielęgnacyjnego „Rodzina” w Ubyszowie gm. Bliżyn gdzie stwierdzono </a:t>
            </a:r>
            <a:r>
              <a:rPr lang="pl-PL" sz="2800" dirty="0" err="1">
                <a:latin typeface="Arial" panose="020B0604020202020204" pitchFamily="34" charset="0"/>
                <a:cs typeface="Arial" panose="020B0604020202020204" pitchFamily="34" charset="0"/>
              </a:rPr>
              <a:t>stwierdzono</a:t>
            </a:r>
            <a:r>
              <a:rPr lang="pl-PL" sz="2800" dirty="0">
                <a:latin typeface="Arial" panose="020B0604020202020204" pitchFamily="34" charset="0"/>
                <a:cs typeface="Arial" panose="020B0604020202020204" pitchFamily="34" charset="0"/>
              </a:rPr>
              <a:t> ponadnormatywną liczbę </a:t>
            </a:r>
            <a:r>
              <a:rPr lang="pl-PL" sz="2800" dirty="0" err="1">
                <a:latin typeface="Arial" panose="020B0604020202020204" pitchFamily="34" charset="0"/>
                <a:cs typeface="Arial" panose="020B0604020202020204" pitchFamily="34" charset="0"/>
              </a:rPr>
              <a:t>bakterii.Wydana</a:t>
            </a:r>
            <a:r>
              <a:rPr lang="pl-PL" sz="2800" dirty="0">
                <a:latin typeface="Arial" panose="020B0604020202020204" pitchFamily="34" charset="0"/>
                <a:cs typeface="Arial" panose="020B0604020202020204" pitchFamily="34" charset="0"/>
              </a:rPr>
              <a:t> została decyzja i w krótkim czasie doprowadzono jakość wody ciepłej do wymaganej jakości.</a:t>
            </a:r>
          </a:p>
          <a:p>
            <a:pPr algn="just"/>
            <a:r>
              <a:rPr lang="pl-PL" sz="2800" b="1" dirty="0">
                <a:latin typeface="Arial" panose="020B0604020202020204" pitchFamily="34" charset="0"/>
                <a:cs typeface="Arial" panose="020B0604020202020204" pitchFamily="34" charset="0"/>
              </a:rPr>
              <a:t>12 próbek </a:t>
            </a:r>
            <a:r>
              <a:rPr lang="pl-PL" sz="2800" dirty="0">
                <a:latin typeface="Arial" panose="020B0604020202020204" pitchFamily="34" charset="0"/>
                <a:cs typeface="Arial" panose="020B0604020202020204" pitchFamily="34" charset="0"/>
              </a:rPr>
              <a:t>pobrano z </a:t>
            </a:r>
            <a:r>
              <a:rPr lang="pl-PL" sz="2800" b="1" dirty="0">
                <a:latin typeface="Arial" panose="020B0604020202020204" pitchFamily="34" charset="0"/>
                <a:cs typeface="Arial" panose="020B0604020202020204" pitchFamily="34" charset="0"/>
              </a:rPr>
              <a:t>4 obiektów </a:t>
            </a:r>
            <a:r>
              <a:rPr lang="pl-PL" sz="2800" dirty="0">
                <a:latin typeface="Arial" panose="020B0604020202020204" pitchFamily="34" charset="0"/>
                <a:cs typeface="Arial" panose="020B0604020202020204" pitchFamily="34" charset="0"/>
              </a:rPr>
              <a:t>użyteczności publicznej tj.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hotelu „Aramis” w Skarżysku, hotelu „Stary Młyn”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Suchedniowie”, hotelu „Magnat” w Mostkach oraz z Domu Opieki „Liliowy Dworek” w Łącznej. Kwestionowano jedynie jakość wody z domu opieki w Łącznej. Wydano decyzję na dezynfekcję instalacji wody ciepłej, badania kontrolne wykazały, że skażenie zostało usunięte.</a:t>
            </a:r>
          </a:p>
        </p:txBody>
      </p:sp>
      <p:pic>
        <p:nvPicPr>
          <p:cNvPr id="10" name="Obraz 9" descr="https://encrypted-tbn3.gstatic.com/images?q=tbn:ANd9GcTS1-jvs5-50rS_hQgdRUn1f79tmLoOMaM4OqRey5-ZW6q9PBk8">
            <a:extLst>
              <a:ext uri="{FF2B5EF4-FFF2-40B4-BE49-F238E27FC236}">
                <a16:creationId xmlns:a16="http://schemas.microsoft.com/office/drawing/2014/main" xmlns="" id="{8893D927-D968-4497-961B-7ACABC7E051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865235" y="407135"/>
            <a:ext cx="1713865" cy="1257300"/>
          </a:xfrm>
          <a:prstGeom prst="rect">
            <a:avLst/>
          </a:prstGeom>
          <a:noFill/>
          <a:ln>
            <a:noFill/>
          </a:ln>
          <a:effectLst>
            <a:softEdge rad="31750"/>
          </a:effectLst>
        </p:spPr>
      </p:pic>
    </p:spTree>
    <p:extLst>
      <p:ext uri="{BB962C8B-B14F-4D97-AF65-F5344CB8AC3E}">
        <p14:creationId xmlns:p14="http://schemas.microsoft.com/office/powerpoint/2010/main" val="406544308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7" name="pole tekstowe 1">
            <a:extLst>
              <a:ext uri="{FF2B5EF4-FFF2-40B4-BE49-F238E27FC236}">
                <a16:creationId xmlns:a16="http://schemas.microsoft.com/office/drawing/2014/main" xmlns="" id="{38E7B918-52E8-44FF-B869-3BAA7A18A099}"/>
              </a:ext>
            </a:extLst>
          </p:cNvPr>
          <p:cNvSpPr txBox="1">
            <a:spLocks noChangeArrowheads="1"/>
          </p:cNvSpPr>
          <p:nvPr/>
        </p:nvSpPr>
        <p:spPr bwMode="auto">
          <a:xfrm>
            <a:off x="1115553" y="606425"/>
            <a:ext cx="10772104" cy="584775"/>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IV. Zapobiegawczy nadzór sanitarny </a:t>
            </a:r>
            <a:endParaRPr lang="pl-PL" sz="3200" dirty="0">
              <a:latin typeface="Arial" panose="020B0604020202020204" pitchFamily="34" charset="0"/>
              <a:cs typeface="Arial" panose="020B0604020202020204" pitchFamily="34" charset="0"/>
            </a:endParaRPr>
          </a:p>
        </p:txBody>
      </p:sp>
      <p:sp>
        <p:nvSpPr>
          <p:cNvPr id="8" name="Prostokąt 7">
            <a:extLst>
              <a:ext uri="{FF2B5EF4-FFF2-40B4-BE49-F238E27FC236}">
                <a16:creationId xmlns:a16="http://schemas.microsoft.com/office/drawing/2014/main" xmlns="" id="{22966C7C-6B85-4CF2-B179-F0F828219BB2}"/>
              </a:ext>
            </a:extLst>
          </p:cNvPr>
          <p:cNvSpPr/>
          <p:nvPr/>
        </p:nvSpPr>
        <p:spPr>
          <a:xfrm>
            <a:off x="597471" y="1309892"/>
            <a:ext cx="11765853" cy="3108543"/>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ramach zapobiegawczego nadzoru sanitarnego dokonujemy analizy projektów, planów inwestycyjnych, uzgadnia się rozwiązania </a:t>
            </a:r>
            <a:r>
              <a:rPr lang="pl-PL" sz="2800" dirty="0" err="1">
                <a:latin typeface="Arial" panose="020B0604020202020204" pitchFamily="34" charset="0"/>
                <a:cs typeface="Arial" panose="020B0604020202020204" pitchFamily="34" charset="0"/>
              </a:rPr>
              <a:t>techniczno</a:t>
            </a:r>
            <a:r>
              <a:rPr lang="pl-PL" sz="2800" dirty="0">
                <a:latin typeface="Arial" panose="020B0604020202020204" pitchFamily="34" charset="0"/>
                <a:cs typeface="Arial" panose="020B0604020202020204" pitchFamily="34" charset="0"/>
              </a:rPr>
              <a:t> – budowlane obiektów i infrastruktury technicznej pod kątem ich wpływu na zdrowie i życie ludzi.</a:t>
            </a:r>
          </a:p>
          <a:p>
            <a:pPr algn="just"/>
            <a:r>
              <a:rPr lang="pl-PL" sz="2800" dirty="0">
                <a:latin typeface="Arial" panose="020B0604020202020204" pitchFamily="34" charset="0"/>
                <a:cs typeface="Arial" panose="020B0604020202020204" pitchFamily="34" charset="0"/>
              </a:rPr>
              <a:t>	W roku 2018 w ramach nadzoru zapobiegawczego przeprowadzono </a:t>
            </a:r>
            <a:r>
              <a:rPr lang="pl-PL" sz="2800" b="1" dirty="0">
                <a:latin typeface="Arial" panose="020B0604020202020204" pitchFamily="34" charset="0"/>
                <a:cs typeface="Arial" panose="020B0604020202020204" pitchFamily="34" charset="0"/>
              </a:rPr>
              <a:t>21 kontroli </a:t>
            </a:r>
            <a:r>
              <a:rPr lang="pl-PL" sz="2800" dirty="0">
                <a:latin typeface="Arial" panose="020B0604020202020204" pitchFamily="34" charset="0"/>
                <a:cs typeface="Arial" panose="020B0604020202020204" pitchFamily="34" charset="0"/>
              </a:rPr>
              <a:t>i wizji lokalnych zajęto 83 stanowiska. Były to następujące sprawy:</a:t>
            </a:r>
          </a:p>
        </p:txBody>
      </p:sp>
      <p:sp>
        <p:nvSpPr>
          <p:cNvPr id="10" name="Prostokąt 9">
            <a:extLst>
              <a:ext uri="{FF2B5EF4-FFF2-40B4-BE49-F238E27FC236}">
                <a16:creationId xmlns:a16="http://schemas.microsoft.com/office/drawing/2014/main" xmlns="" id="{BB9123DA-6C27-4975-9848-B3A122888B39}"/>
              </a:ext>
            </a:extLst>
          </p:cNvPr>
          <p:cNvSpPr/>
          <p:nvPr/>
        </p:nvSpPr>
        <p:spPr>
          <a:xfrm>
            <a:off x="555302" y="4428587"/>
            <a:ext cx="11808270" cy="5693866"/>
          </a:xfrm>
          <a:prstGeom prst="rect">
            <a:avLst/>
          </a:prstGeom>
        </p:spPr>
        <p:txBody>
          <a:bodyPr wrap="square">
            <a:spAutoFit/>
          </a:bodyPr>
          <a:lstStyle/>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Strategiczna ocena oddziaływania na środowisko – </a:t>
            </a:r>
            <a:r>
              <a:rPr lang="pl-PL" sz="2800" b="1" dirty="0">
                <a:latin typeface="Arial" panose="020B0604020202020204" pitchFamily="34" charset="0"/>
                <a:cs typeface="Arial" panose="020B0604020202020204" pitchFamily="34" charset="0"/>
              </a:rPr>
              <a:t>13</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Ocena oddziaływania przedsięwzięcia na środowisko – </a:t>
            </a:r>
            <a:r>
              <a:rPr lang="pl-PL" sz="2800" b="1" dirty="0">
                <a:latin typeface="Arial" panose="020B0604020202020204" pitchFamily="34" charset="0"/>
                <a:cs typeface="Arial" panose="020B0604020202020204" pitchFamily="34" charset="0"/>
              </a:rPr>
              <a:t>13</a:t>
            </a:r>
            <a:r>
              <a:rPr lang="pl-PL" sz="28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Uzgodnienia dokumentacji projektowych – projektów budowlanych oraz projektów zmiany sposobu użytkowania pomieszczeń – </a:t>
            </a:r>
            <a:br>
              <a:rPr lang="pl-PL" sz="2800"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22 z czego:</a:t>
            </a:r>
          </a:p>
          <a:p>
            <a:pPr algn="just"/>
            <a:r>
              <a:rPr lang="pl-PL" sz="2800" b="1" dirty="0">
                <a:latin typeface="Arial" panose="020B0604020202020204" pitchFamily="34" charset="0"/>
                <a:cs typeface="Arial" panose="020B0604020202020204" pitchFamily="34" charset="0"/>
              </a:rPr>
              <a:t>- 12 </a:t>
            </a:r>
            <a:r>
              <a:rPr lang="pl-PL" sz="2800" dirty="0">
                <a:latin typeface="Arial" panose="020B0604020202020204" pitchFamily="34" charset="0"/>
                <a:cs typeface="Arial" panose="020B0604020202020204" pitchFamily="34" charset="0"/>
              </a:rPr>
              <a:t>uzgodnień dotyczyło obiektów spożywczych takich jak sklepy, bary,</a:t>
            </a:r>
          </a:p>
          <a:p>
            <a:pPr algn="just"/>
            <a:r>
              <a:rPr lang="pl-PL" sz="2800" b="1" dirty="0">
                <a:latin typeface="Arial" panose="020B0604020202020204" pitchFamily="34" charset="0"/>
                <a:cs typeface="Arial" panose="020B0604020202020204" pitchFamily="34" charset="0"/>
              </a:rPr>
              <a:t>- 2 </a:t>
            </a:r>
            <a:r>
              <a:rPr lang="pl-PL" sz="2800" dirty="0">
                <a:latin typeface="Arial" panose="020B0604020202020204" pitchFamily="34" charset="0"/>
                <a:cs typeface="Arial" panose="020B0604020202020204" pitchFamily="34" charset="0"/>
              </a:rPr>
              <a:t>to sieci wodociągowe lub kanalizacyjne,</a:t>
            </a:r>
          </a:p>
          <a:p>
            <a:pPr algn="just"/>
            <a:r>
              <a:rPr lang="pl-PL" sz="2800" b="1" dirty="0">
                <a:latin typeface="Arial" panose="020B0604020202020204" pitchFamily="34" charset="0"/>
                <a:cs typeface="Arial" panose="020B0604020202020204" pitchFamily="34" charset="0"/>
              </a:rPr>
              <a:t>- 2 </a:t>
            </a:r>
            <a:r>
              <a:rPr lang="pl-PL" sz="2800" dirty="0">
                <a:latin typeface="Arial" panose="020B0604020202020204" pitchFamily="34" charset="0"/>
                <a:cs typeface="Arial" panose="020B0604020202020204" pitchFamily="34" charset="0"/>
              </a:rPr>
              <a:t>szkoły i przedszkola </a:t>
            </a:r>
          </a:p>
          <a:p>
            <a:pPr algn="just"/>
            <a:r>
              <a:rPr lang="pl-PL" sz="2800" b="1" dirty="0">
                <a:latin typeface="Arial" panose="020B0604020202020204" pitchFamily="34" charset="0"/>
                <a:cs typeface="Arial" panose="020B0604020202020204" pitchFamily="34" charset="0"/>
              </a:rPr>
              <a:t>- 2 </a:t>
            </a:r>
            <a:r>
              <a:rPr lang="pl-PL" sz="2800" dirty="0">
                <a:latin typeface="Arial" panose="020B0604020202020204" pitchFamily="34" charset="0"/>
                <a:cs typeface="Arial" panose="020B0604020202020204" pitchFamily="34" charset="0"/>
              </a:rPr>
              <a:t>zakłady lecznicze,</a:t>
            </a:r>
          </a:p>
          <a:p>
            <a:pPr algn="just"/>
            <a:r>
              <a:rPr lang="pl-PL" sz="2800" b="1" dirty="0">
                <a:latin typeface="Arial" panose="020B0604020202020204" pitchFamily="34" charset="0"/>
                <a:cs typeface="Arial" panose="020B0604020202020204" pitchFamily="34" charset="0"/>
              </a:rPr>
              <a:t>- 4 </a:t>
            </a:r>
            <a:r>
              <a:rPr lang="pl-PL" sz="2800" dirty="0">
                <a:latin typeface="Arial" panose="020B0604020202020204" pitchFamily="34" charset="0"/>
                <a:cs typeface="Arial" panose="020B0604020202020204" pitchFamily="34" charset="0"/>
              </a:rPr>
              <a:t>to inne inwestycje występujące w pojedynczych przypadkach,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Wyrażenie zgody na użytkowanie obiektów – </a:t>
            </a:r>
            <a:r>
              <a:rPr lang="pl-PL" sz="2800" b="1" dirty="0">
                <a:latin typeface="Arial" panose="020B0604020202020204" pitchFamily="34" charset="0"/>
                <a:cs typeface="Arial" panose="020B0604020202020204" pitchFamily="34" charset="0"/>
              </a:rPr>
              <a:t>18</a:t>
            </a:r>
            <a:r>
              <a:rPr lang="pl-PL" sz="28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endParaRPr lang="pl-PL" sz="2800" b="1" dirty="0">
              <a:latin typeface="Arial" panose="020B0604020202020204" pitchFamily="34" charset="0"/>
              <a:cs typeface="Arial" panose="020B0604020202020204" pitchFamily="34" charset="0"/>
            </a:endParaRPr>
          </a:p>
          <a:p>
            <a:pPr algn="just"/>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99896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2"/>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317030" y="476843"/>
            <a:ext cx="10772104" cy="1077218"/>
          </a:xfrm>
          <a:prstGeom prst="rect">
            <a:avLst/>
          </a:prstGeom>
          <a:noFill/>
          <a:ln w="9525">
            <a:noFill/>
            <a:miter lim="800000"/>
            <a:headEnd/>
            <a:tailEnd/>
          </a:ln>
        </p:spPr>
        <p:txBody>
          <a:bodyPr wrap="square">
            <a:spAutoFit/>
          </a:bodyPr>
          <a:lstStyle/>
          <a:p>
            <a:r>
              <a:rPr lang="pl-PL" sz="3200" b="1" dirty="0">
                <a:latin typeface="Arial" panose="020B0604020202020204" pitchFamily="34" charset="0"/>
                <a:cs typeface="Arial" panose="020B0604020202020204" pitchFamily="34" charset="0"/>
              </a:rPr>
              <a:t>V. Stan sanitarny obiektów użyteczności publicznej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i kąpielisk</a:t>
            </a:r>
            <a:endParaRPr lang="pl-PL" sz="3200" dirty="0">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820094" y="1622132"/>
            <a:ext cx="11269040" cy="1569660"/>
          </a:xfrm>
          <a:prstGeom prst="rect">
            <a:avLst/>
          </a:prstGeom>
        </p:spPr>
        <p:txBody>
          <a:bodyPr wrap="square">
            <a:spAutoFit/>
          </a:bodyPr>
          <a:lstStyle/>
          <a:p>
            <a:r>
              <a:rPr lang="pl-PL" sz="2400" dirty="0">
                <a:latin typeface="Arial" panose="020B0604020202020204" pitchFamily="34" charset="0"/>
                <a:cs typeface="Arial" panose="020B0604020202020204" pitchFamily="34" charset="0"/>
              </a:rPr>
              <a:t>	W 2018 roku na terenie powiatu nadzorowano  </a:t>
            </a:r>
            <a:r>
              <a:rPr lang="pl-PL" sz="2400" b="1" dirty="0">
                <a:latin typeface="Arial" panose="020B0604020202020204" pitchFamily="34" charset="0"/>
                <a:cs typeface="Arial" panose="020B0604020202020204" pitchFamily="34" charset="0"/>
              </a:rPr>
              <a:t>239 obiektów </a:t>
            </a:r>
            <a:r>
              <a:rPr lang="pl-PL" sz="2400" dirty="0">
                <a:latin typeface="Arial" panose="020B0604020202020204" pitchFamily="34" charset="0"/>
                <a:cs typeface="Arial" panose="020B0604020202020204" pitchFamily="34" charset="0"/>
              </a:rPr>
              <a:t>użyteczności publicznej. Skontrolowano </a:t>
            </a:r>
            <a:r>
              <a:rPr lang="pl-PL" sz="2400" b="1" dirty="0">
                <a:latin typeface="Arial" panose="020B0604020202020204" pitchFamily="34" charset="0"/>
                <a:cs typeface="Arial" panose="020B0604020202020204" pitchFamily="34" charset="0"/>
              </a:rPr>
              <a:t>188 obiektów</a:t>
            </a:r>
            <a:r>
              <a:rPr lang="pl-PL" sz="2400" dirty="0">
                <a:latin typeface="Arial" panose="020B0604020202020204" pitchFamily="34" charset="0"/>
                <a:cs typeface="Arial" panose="020B0604020202020204" pitchFamily="34" charset="0"/>
              </a:rPr>
              <a:t>, co stanowi </a:t>
            </a:r>
            <a:r>
              <a:rPr lang="pl-PL" sz="2400" b="1" dirty="0">
                <a:latin typeface="Arial" panose="020B0604020202020204" pitchFamily="34" charset="0"/>
                <a:cs typeface="Arial" panose="020B0604020202020204" pitchFamily="34" charset="0"/>
              </a:rPr>
              <a:t>79%</a:t>
            </a:r>
            <a:r>
              <a:rPr lang="pl-PL" sz="2400" dirty="0">
                <a:latin typeface="Arial" panose="020B0604020202020204" pitchFamily="34" charset="0"/>
                <a:cs typeface="Arial" panose="020B0604020202020204" pitchFamily="34" charset="0"/>
              </a:rPr>
              <a:t> wszystkich ujętych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ewidencji i przeprowadzono w nich łącznie </a:t>
            </a:r>
            <a:r>
              <a:rPr lang="pl-PL" sz="2400" b="1" dirty="0">
                <a:latin typeface="Arial" panose="020B0604020202020204" pitchFamily="34" charset="0"/>
                <a:cs typeface="Arial" panose="020B0604020202020204" pitchFamily="34" charset="0"/>
              </a:rPr>
              <a:t>198 kontroli</a:t>
            </a:r>
            <a:r>
              <a:rPr lang="pl-PL" sz="2400" dirty="0">
                <a:latin typeface="Arial" panose="020B0604020202020204" pitchFamily="34" charset="0"/>
                <a:cs typeface="Arial" panose="020B0604020202020204" pitchFamily="34" charset="0"/>
              </a:rPr>
              <a:t>. Powyższa liczba obejmuje również kąpieliska i miejsca okazjonalnie wykorzystywane do kąpieli. </a:t>
            </a:r>
          </a:p>
        </p:txBody>
      </p:sp>
      <p:graphicFrame>
        <p:nvGraphicFramePr>
          <p:cNvPr id="7" name="Wykres 6">
            <a:extLst>
              <a:ext uri="{FF2B5EF4-FFF2-40B4-BE49-F238E27FC236}">
                <a16:creationId xmlns:a16="http://schemas.microsoft.com/office/drawing/2014/main" xmlns="" id="{FE57EAED-82B5-4E22-AB03-99514615A898}"/>
              </a:ext>
            </a:extLst>
          </p:cNvPr>
          <p:cNvGraphicFramePr>
            <a:graphicFrameLocks/>
          </p:cNvGraphicFramePr>
          <p:nvPr>
            <p:extLst>
              <p:ext uri="{D42A27DB-BD31-4B8C-83A1-F6EECF244321}">
                <p14:modId xmlns:p14="http://schemas.microsoft.com/office/powerpoint/2010/main" val="2111904076"/>
              </p:ext>
            </p:extLst>
          </p:nvPr>
        </p:nvGraphicFramePr>
        <p:xfrm>
          <a:off x="597470" y="4828488"/>
          <a:ext cx="11808270" cy="4470617"/>
        </p:xfrm>
        <a:graphic>
          <a:graphicData uri="http://schemas.openxmlformats.org/drawingml/2006/chart">
            <c:chart xmlns:c="http://schemas.openxmlformats.org/drawingml/2006/chart" xmlns:r="http://schemas.openxmlformats.org/officeDocument/2006/relationships" r:id="rId3"/>
          </a:graphicData>
        </a:graphic>
      </p:graphicFrame>
      <p:sp>
        <p:nvSpPr>
          <p:cNvPr id="10" name="pole tekstowe 1">
            <a:extLst>
              <a:ext uri="{FF2B5EF4-FFF2-40B4-BE49-F238E27FC236}">
                <a16:creationId xmlns:a16="http://schemas.microsoft.com/office/drawing/2014/main" xmlns="" id="{714A5DE3-FA53-45DE-9AB4-1EEC60606C8B}"/>
              </a:ext>
            </a:extLst>
          </p:cNvPr>
          <p:cNvSpPr txBox="1">
            <a:spLocks noChangeArrowheads="1"/>
          </p:cNvSpPr>
          <p:nvPr/>
        </p:nvSpPr>
        <p:spPr bwMode="auto">
          <a:xfrm>
            <a:off x="820094" y="3314194"/>
            <a:ext cx="11232205"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Zakłady fryzjerskie, gabinety kosmetyczne i odnowy biologicznej</a:t>
            </a:r>
          </a:p>
        </p:txBody>
      </p:sp>
      <p:sp>
        <p:nvSpPr>
          <p:cNvPr id="11" name="Prostokąt 10">
            <a:extLst>
              <a:ext uri="{FF2B5EF4-FFF2-40B4-BE49-F238E27FC236}">
                <a16:creationId xmlns:a16="http://schemas.microsoft.com/office/drawing/2014/main" xmlns="" id="{812E5503-10B1-4E93-9E51-B1AD8F250300}"/>
              </a:ext>
            </a:extLst>
          </p:cNvPr>
          <p:cNvSpPr/>
          <p:nvPr/>
        </p:nvSpPr>
        <p:spPr>
          <a:xfrm>
            <a:off x="597470" y="3905485"/>
            <a:ext cx="11808270" cy="830997"/>
          </a:xfrm>
          <a:prstGeom prst="rect">
            <a:avLst/>
          </a:prstGeom>
        </p:spPr>
        <p:txBody>
          <a:bodyPr wrap="square">
            <a:spAutoFit/>
          </a:bodyPr>
          <a:lstStyle/>
          <a:p>
            <a:r>
              <a:rPr lang="pl-PL" sz="2400" dirty="0">
                <a:latin typeface="Arial" panose="020B0604020202020204" pitchFamily="34" charset="0"/>
                <a:cs typeface="Arial" panose="020B0604020202020204" pitchFamily="34" charset="0"/>
              </a:rPr>
              <a:t>	W tej grupie obiektów nadzorem sanitarnym objęto </a:t>
            </a:r>
            <a:r>
              <a:rPr lang="pl-PL" sz="2400" b="1" dirty="0">
                <a:latin typeface="Arial" panose="020B0604020202020204" pitchFamily="34" charset="0"/>
                <a:cs typeface="Arial" panose="020B0604020202020204" pitchFamily="34" charset="0"/>
              </a:rPr>
              <a:t>115 zakładów </a:t>
            </a:r>
            <a:r>
              <a:rPr lang="pl-PL" sz="2400" dirty="0">
                <a:latin typeface="Arial" panose="020B0604020202020204" pitchFamily="34" charset="0"/>
                <a:cs typeface="Arial" panose="020B0604020202020204" pitchFamily="34" charset="0"/>
              </a:rPr>
              <a:t>usługowych. Liczbę tych zakładów w latach </a:t>
            </a:r>
            <a:r>
              <a:rPr lang="pl-PL" sz="2400" b="1" dirty="0">
                <a:latin typeface="Arial" panose="020B0604020202020204" pitchFamily="34" charset="0"/>
                <a:cs typeface="Arial" panose="020B0604020202020204" pitchFamily="34" charset="0"/>
              </a:rPr>
              <a:t>2017-2018</a:t>
            </a:r>
            <a:r>
              <a:rPr lang="pl-PL" sz="2400" dirty="0">
                <a:latin typeface="Arial" panose="020B0604020202020204" pitchFamily="34" charset="0"/>
                <a:cs typeface="Arial" panose="020B0604020202020204" pitchFamily="34" charset="0"/>
              </a:rPr>
              <a:t> prezentuje poniższa rycina. </a:t>
            </a:r>
          </a:p>
        </p:txBody>
      </p:sp>
    </p:spTree>
    <p:extLst>
      <p:ext uri="{BB962C8B-B14F-4D97-AF65-F5344CB8AC3E}">
        <p14:creationId xmlns:p14="http://schemas.microsoft.com/office/powerpoint/2010/main" val="171556952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5061446" y="599075"/>
            <a:ext cx="3311325"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Ustępy publiczne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812974" y="1506305"/>
            <a:ext cx="11449272" cy="5262979"/>
          </a:xfrm>
          <a:prstGeom prst="rect">
            <a:avLst/>
          </a:prstGeom>
        </p:spPr>
        <p:txBody>
          <a:bodyPr wrap="square">
            <a:spAutoFit/>
          </a:bodyPr>
          <a:lstStyle/>
          <a:p>
            <a:pPr algn="just"/>
            <a:r>
              <a:rPr lang="pl-PL" sz="24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 ewidencji  znajdują się </a:t>
            </a:r>
            <a:r>
              <a:rPr lang="pl-PL" sz="2800" b="1" dirty="0">
                <a:latin typeface="Arial" panose="020B0604020202020204" pitchFamily="34" charset="0"/>
                <a:cs typeface="Arial" panose="020B0604020202020204" pitchFamily="34" charset="0"/>
              </a:rPr>
              <a:t>2 ustępy publiczne</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toaleta wolnostojąca zlokalizowana przy ul. Słowackiego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ustęp publiczny znajdujący się w budynku dworca PKP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Toalety zaopatrzone w podstawowe środki higieny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poddawane systematycznej dezynfekcji i ich stan sanitarno-higieniczny utrzymywał się na poziomie dobrym. </a:t>
            </a:r>
          </a:p>
          <a:p>
            <a:pPr algn="just"/>
            <a:r>
              <a:rPr lang="pl-PL" sz="2800" dirty="0">
                <a:latin typeface="Arial" panose="020B0604020202020204" pitchFamily="34" charset="0"/>
                <a:cs typeface="Arial" panose="020B0604020202020204" pitchFamily="34" charset="0"/>
              </a:rPr>
              <a:t>Podobnie jak w latach poprzednich sygnalizujemy, że ilość ustępów na nadzorowanym terenie zbyt mała.</a:t>
            </a:r>
          </a:p>
          <a:p>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3614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246188" y="989013"/>
            <a:ext cx="10464800" cy="787400"/>
          </a:xfrm>
          <a:prstGeom prst="rect">
            <a:avLst/>
          </a:prstGeom>
          <a:noFill/>
          <a:ln w="9525">
            <a:noFill/>
            <a:round/>
            <a:headEnd/>
            <a:tailEnd/>
          </a:ln>
        </p:spPr>
        <p:txBody>
          <a:bodyPr wrap="none" anchor="ctr"/>
          <a:lstStyle/>
          <a:p>
            <a:pPr algn="ctr">
              <a:buClr>
                <a:srgbClr val="000000"/>
              </a:buClr>
              <a:buSzPct val="100000"/>
              <a:buFont typeface="Times New Roman" pitchFamily="18" charset="0"/>
              <a:buNone/>
            </a:pPr>
            <a:endParaRPr lang="pl-PL"/>
          </a:p>
        </p:txBody>
      </p:sp>
      <p:sp>
        <p:nvSpPr>
          <p:cNvPr id="34818" name="Text Box 2"/>
          <p:cNvSpPr txBox="1">
            <a:spLocks noChangeArrowheads="1"/>
          </p:cNvSpPr>
          <p:nvPr/>
        </p:nvSpPr>
        <p:spPr bwMode="auto">
          <a:xfrm>
            <a:off x="796180" y="767807"/>
            <a:ext cx="11419407" cy="2733694"/>
          </a:xfrm>
          <a:prstGeom prst="rect">
            <a:avLst/>
          </a:prstGeom>
          <a:noFill/>
          <a:ln w="9525">
            <a:noFill/>
            <a:round/>
            <a:headEnd/>
            <a:tailEnd/>
          </a:ln>
        </p:spPr>
        <p:txBody>
          <a:bodyPr lIns="50760" tIns="50760" rIns="50760" bIns="50760" anchor="ctr"/>
          <a:lstStyle/>
          <a:p>
            <a:pPr algn="just"/>
            <a:r>
              <a:rPr lang="pl-PL" sz="2400" dirty="0">
                <a:latin typeface="Arial" panose="020B0604020202020204" pitchFamily="34" charset="0"/>
                <a:cs typeface="Arial" panose="020B0604020202020204" pitchFamily="34" charset="0"/>
              </a:rPr>
              <a:t>	W roku 2018 </a:t>
            </a:r>
            <a:r>
              <a:rPr lang="pl-PL" sz="2400" b="1" dirty="0">
                <a:latin typeface="Arial" panose="020B0604020202020204" pitchFamily="34" charset="0"/>
                <a:cs typeface="Arial" panose="020B0604020202020204" pitchFamily="34" charset="0"/>
              </a:rPr>
              <a:t>nie rejestrowano </a:t>
            </a:r>
            <a:r>
              <a:rPr lang="pl-PL" sz="2400" dirty="0" err="1">
                <a:latin typeface="Arial" panose="020B0604020202020204" pitchFamily="34" charset="0"/>
                <a:cs typeface="Arial" panose="020B0604020202020204" pitchFamily="34" charset="0"/>
              </a:rPr>
              <a:t>zachorowań</a:t>
            </a:r>
            <a:r>
              <a:rPr lang="pl-PL" sz="2400" dirty="0">
                <a:latin typeface="Arial" panose="020B0604020202020204" pitchFamily="34" charset="0"/>
                <a:cs typeface="Arial" panose="020B0604020202020204" pitchFamily="34" charset="0"/>
              </a:rPr>
              <a:t>  na wirusowe zapalenie wątroby typu A. Zarejestrowano jedno zachorowanie  na wirusowe zapalenie wątroby typu B przewlekłe u 37 letniego pacjenta. Chory  był szczepiony trzema dawkami p/</a:t>
            </a:r>
            <a:r>
              <a:rPr lang="pl-PL" sz="2400" dirty="0" err="1">
                <a:latin typeface="Arial" panose="020B0604020202020204" pitchFamily="34" charset="0"/>
                <a:cs typeface="Arial" panose="020B0604020202020204" pitchFamily="34" charset="0"/>
              </a:rPr>
              <a:t>wzw</a:t>
            </a:r>
            <a:r>
              <a:rPr lang="pl-PL" sz="2400" dirty="0">
                <a:latin typeface="Arial" panose="020B0604020202020204" pitchFamily="34" charset="0"/>
                <a:cs typeface="Arial" panose="020B0604020202020204" pitchFamily="34" charset="0"/>
              </a:rPr>
              <a:t> typu B. W dzieciństwie miał kontakt z chorym na wirusowe zapalenie wątroby typu B i typu C, był poddany również zabiegowi chirurgicznemu. Leczony był  ambulatoryjnie. </a:t>
            </a:r>
            <a:endParaRPr lang="pl-PL" sz="2400" b="1" dirty="0">
              <a:latin typeface="Times New Roman" pitchFamily="18" charset="0"/>
              <a:cs typeface="Times New Roman" pitchFamily="18" charset="0"/>
            </a:endParaRPr>
          </a:p>
        </p:txBody>
      </p:sp>
      <p:pic>
        <p:nvPicPr>
          <p:cNvPr id="34819" name="Obraz 5"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7"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p:cNvSpPr txBox="1">
            <a:spLocks noChangeArrowheads="1"/>
          </p:cNvSpPr>
          <p:nvPr/>
        </p:nvSpPr>
        <p:spPr bwMode="auto">
          <a:xfrm>
            <a:off x="1246188" y="344815"/>
            <a:ext cx="11232205" cy="523220"/>
          </a:xfrm>
          <a:prstGeom prst="rect">
            <a:avLst/>
          </a:prstGeom>
          <a:noFill/>
          <a:ln w="9525">
            <a:noFill/>
            <a:miter lim="800000"/>
            <a:headEnd/>
            <a:tailEnd/>
          </a:ln>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800" b="1" dirty="0">
                <a:latin typeface="Arial" panose="020B0604020202020204" pitchFamily="34" charset="0"/>
                <a:cs typeface="Arial" panose="020B0604020202020204" pitchFamily="34" charset="0"/>
              </a:rPr>
              <a:t>1.1. Wirusowe zapalenie wątroby</a:t>
            </a:r>
          </a:p>
        </p:txBody>
      </p:sp>
      <p:graphicFrame>
        <p:nvGraphicFramePr>
          <p:cNvPr id="11" name="Wykres 10">
            <a:extLst>
              <a:ext uri="{FF2B5EF4-FFF2-40B4-BE49-F238E27FC236}">
                <a16:creationId xmlns:a16="http://schemas.microsoft.com/office/drawing/2014/main" xmlns="" id="{9BDBE3BC-178B-4E0D-9F4F-098FCED06D79}"/>
              </a:ext>
            </a:extLst>
          </p:cNvPr>
          <p:cNvGraphicFramePr>
            <a:graphicFrameLocks noChangeAspect="1"/>
          </p:cNvGraphicFramePr>
          <p:nvPr>
            <p:extLst>
              <p:ext uri="{D42A27DB-BD31-4B8C-83A1-F6EECF244321}">
                <p14:modId xmlns:p14="http://schemas.microsoft.com/office/powerpoint/2010/main" val="2567214431"/>
              </p:ext>
            </p:extLst>
          </p:nvPr>
        </p:nvGraphicFramePr>
        <p:xfrm>
          <a:off x="801856" y="3501501"/>
          <a:ext cx="11415128" cy="5482705"/>
        </p:xfrm>
        <a:graphic>
          <a:graphicData uri="http://schemas.openxmlformats.org/drawingml/2006/chart">
            <c:chart xmlns:c="http://schemas.openxmlformats.org/drawingml/2006/chart" xmlns:r="http://schemas.openxmlformats.org/officeDocument/2006/relationships" r:id="rId4"/>
          </a:graphicData>
        </a:graphic>
      </p:graphicFrame>
      <p:sp>
        <p:nvSpPr>
          <p:cNvPr id="12" name="Prostokąt 11">
            <a:extLst>
              <a:ext uri="{FF2B5EF4-FFF2-40B4-BE49-F238E27FC236}">
                <a16:creationId xmlns:a16="http://schemas.microsoft.com/office/drawing/2014/main" xmlns="" id="{BEDAA48E-52D6-472D-A66C-42F0319061B8}"/>
              </a:ext>
            </a:extLst>
          </p:cNvPr>
          <p:cNvSpPr/>
          <p:nvPr/>
        </p:nvSpPr>
        <p:spPr>
          <a:xfrm>
            <a:off x="956990" y="8968376"/>
            <a:ext cx="3960440" cy="458074"/>
          </a:xfrm>
          <a:prstGeom prst="rect">
            <a:avLst/>
          </a:prstGeom>
        </p:spPr>
        <p:txBody>
          <a:bodyPr wrap="square">
            <a:spAutoFit/>
          </a:bodyPr>
          <a:lstStyle/>
          <a:p>
            <a:pPr algn="just">
              <a:lnSpc>
                <a:spcPct val="150000"/>
              </a:lnSpc>
              <a:spcAft>
                <a:spcPts val="0"/>
              </a:spcAft>
            </a:pPr>
            <a:r>
              <a:rPr lang="pl-PL" b="1" i="1" dirty="0">
                <a:latin typeface="Times New Roman" panose="02020603050405020304" pitchFamily="18" charset="0"/>
                <a:ea typeface="Times New Roman" panose="02020603050405020304" pitchFamily="18" charset="0"/>
              </a:rPr>
              <a:t>Ryc.3. Zapadalność na </a:t>
            </a:r>
            <a:r>
              <a:rPr lang="pl-PL" b="1" i="1" dirty="0" err="1">
                <a:latin typeface="Times New Roman" panose="02020603050405020304" pitchFamily="18" charset="0"/>
                <a:ea typeface="Times New Roman" panose="02020603050405020304" pitchFamily="18" charset="0"/>
              </a:rPr>
              <a:t>wzw</a:t>
            </a:r>
            <a:r>
              <a:rPr lang="pl-PL" b="1" i="1" dirty="0">
                <a:latin typeface="Times New Roman" panose="02020603050405020304" pitchFamily="18" charset="0"/>
                <a:ea typeface="Times New Roman" panose="02020603050405020304" pitchFamily="18" charset="0"/>
              </a:rPr>
              <a:t> typu B.</a:t>
            </a:r>
            <a:endParaRPr lang="pl-PL" b="1" dirty="0">
              <a:latin typeface="Times New Roman" panose="02020603050405020304" pitchFamily="18" charset="0"/>
              <a:ea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4125342" y="604252"/>
            <a:ext cx="504056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Obiekty pomocy społecznej</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98565" y="1578512"/>
            <a:ext cx="11952286" cy="1692771"/>
          </a:xfrm>
          <a:prstGeom prst="rect">
            <a:avLst/>
          </a:prstGeom>
        </p:spPr>
        <p:txBody>
          <a:bodyPr wrap="square">
            <a:spAutoFit/>
          </a:bodyPr>
          <a:lstStyle/>
          <a:p>
            <a:pPr algn="just"/>
            <a:r>
              <a:rPr lang="pl-PL" sz="2600" dirty="0">
                <a:latin typeface="Arial" panose="020B0604020202020204" pitchFamily="34" charset="0"/>
                <a:cs typeface="Arial" panose="020B0604020202020204" pitchFamily="34" charset="0"/>
              </a:rPr>
              <a:t>	W tej grupie obiektów stałym nadzorem sanitarnym objęte były: Dom Opieki „Liliowy Dworek” w Łącznej, Dzienny Środowiskowy Dom Samopomocy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w </a:t>
            </a:r>
            <a:r>
              <a:rPr lang="pl-PL" sz="2600" dirty="0" err="1">
                <a:latin typeface="Arial" panose="020B0604020202020204" pitchFamily="34" charset="0"/>
                <a:cs typeface="Arial" panose="020B0604020202020204" pitchFamily="34" charset="0"/>
              </a:rPr>
              <a:t>Skarżysku-Kamiennej</a:t>
            </a:r>
            <a:r>
              <a:rPr lang="pl-PL" sz="2600" dirty="0">
                <a:latin typeface="Arial" panose="020B0604020202020204" pitchFamily="34" charset="0"/>
                <a:cs typeface="Arial" panose="020B0604020202020204" pitchFamily="34" charset="0"/>
              </a:rPr>
              <a:t> przy ul. Zielnej 12  oraz noclegownia dla bezdomnych w </a:t>
            </a:r>
            <a:r>
              <a:rPr lang="pl-PL" sz="2600" dirty="0" err="1">
                <a:latin typeface="Arial" panose="020B0604020202020204" pitchFamily="34" charset="0"/>
                <a:cs typeface="Arial" panose="020B0604020202020204" pitchFamily="34" charset="0"/>
              </a:rPr>
              <a:t>Skarżysku-Kamiennej</a:t>
            </a:r>
            <a:r>
              <a:rPr lang="pl-PL" sz="2600" dirty="0">
                <a:latin typeface="Arial" panose="020B0604020202020204" pitchFamily="34" charset="0"/>
                <a:cs typeface="Arial" panose="020B0604020202020204" pitchFamily="34" charset="0"/>
              </a:rPr>
              <a:t> przy ul. Wileńskiej 34.</a:t>
            </a:r>
            <a:endParaRPr lang="pl-PL" sz="2600" b="1" dirty="0">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xmlns="" id="{088A65CA-44D7-4377-B4F0-5D390E5584A9}"/>
              </a:ext>
            </a:extLst>
          </p:cNvPr>
          <p:cNvSpPr/>
          <p:nvPr/>
        </p:nvSpPr>
        <p:spPr>
          <a:xfrm>
            <a:off x="555223" y="3513922"/>
            <a:ext cx="11952286" cy="4893647"/>
          </a:xfrm>
          <a:prstGeom prst="rect">
            <a:avLst/>
          </a:prstGeom>
        </p:spPr>
        <p:txBody>
          <a:bodyPr wrap="square">
            <a:spAutoFit/>
          </a:bodyPr>
          <a:lstStyle/>
          <a:p>
            <a:pPr algn="just"/>
            <a:r>
              <a:rPr lang="pl-PL" sz="2600" dirty="0">
                <a:latin typeface="Arial" panose="020B0604020202020204" pitchFamily="34" charset="0"/>
                <a:cs typeface="Arial" panose="020B0604020202020204" pitchFamily="34" charset="0"/>
              </a:rPr>
              <a:t>	Kontrola kompleksowa przeprowadzona w </a:t>
            </a:r>
            <a:r>
              <a:rPr lang="pl-PL" sz="2600" b="1" dirty="0">
                <a:latin typeface="Arial" panose="020B0604020202020204" pitchFamily="34" charset="0"/>
                <a:cs typeface="Arial" panose="020B0604020202020204" pitchFamily="34" charset="0"/>
              </a:rPr>
              <a:t>Domu Opieki </a:t>
            </a:r>
            <a:r>
              <a:rPr lang="pl-PL" sz="2600" dirty="0">
                <a:latin typeface="Arial" panose="020B0604020202020204" pitchFamily="34" charset="0"/>
                <a:cs typeface="Arial" panose="020B0604020202020204" pitchFamily="34" charset="0"/>
              </a:rPr>
              <a:t>wykazała szereg nieprawidłowości. Wydano decyzję, ustalając z właścicielką ,z uwagi na duży zakres prac, że remonty prowadzone będą etapami i ustalono terminy realizacji poszczególnych etapów, i kontrolując ich realizację.</a:t>
            </a:r>
            <a:br>
              <a:rPr lang="pl-PL" sz="2600" dirty="0">
                <a:latin typeface="Arial" panose="020B0604020202020204" pitchFamily="34" charset="0"/>
                <a:cs typeface="Arial" panose="020B0604020202020204" pitchFamily="34" charset="0"/>
              </a:rPr>
            </a:br>
            <a:r>
              <a:rPr lang="pl-PL" sz="2600" b="1" dirty="0">
                <a:latin typeface="Arial" panose="020B0604020202020204" pitchFamily="34" charset="0"/>
                <a:cs typeface="Arial" panose="020B0604020202020204" pitchFamily="34" charset="0"/>
              </a:rPr>
              <a:t>   Noclegownia </a:t>
            </a:r>
            <a:r>
              <a:rPr lang="pl-PL" sz="2600" dirty="0">
                <a:latin typeface="Arial" panose="020B0604020202020204" pitchFamily="34" charset="0"/>
                <a:cs typeface="Arial" panose="020B0604020202020204" pitchFamily="34" charset="0"/>
              </a:rPr>
              <a:t>dla bezdomnych mężczyzn Stowarzyszenia Bractwa Matki Bożej Miłosierdzia zlokalizowana w </a:t>
            </a:r>
            <a:r>
              <a:rPr lang="pl-PL" sz="2600" dirty="0" err="1">
                <a:latin typeface="Arial" panose="020B0604020202020204" pitchFamily="34" charset="0"/>
                <a:cs typeface="Arial" panose="020B0604020202020204" pitchFamily="34" charset="0"/>
              </a:rPr>
              <a:t>Skarżysku-Kamiennej</a:t>
            </a:r>
            <a:r>
              <a:rPr lang="pl-PL" sz="2600" dirty="0">
                <a:latin typeface="Arial" panose="020B0604020202020204" pitchFamily="34" charset="0"/>
                <a:cs typeface="Arial" panose="020B0604020202020204" pitchFamily="34" charset="0"/>
              </a:rPr>
              <a:t> od sierpnia 2018 r. funkcjonuje jako obiekt całoroczny, czynny w godzinach od 18:00 do 8:00, przeznaczona jest dla 25 osób. W obiekcie nieprawidłowości nie stwierdzono.</a:t>
            </a:r>
          </a:p>
          <a:p>
            <a:pPr algn="just"/>
            <a:r>
              <a:rPr lang="pl-PL" sz="2600" dirty="0">
                <a:latin typeface="Arial" panose="020B0604020202020204" pitchFamily="34" charset="0"/>
                <a:cs typeface="Arial" panose="020B0604020202020204" pitchFamily="34" charset="0"/>
              </a:rPr>
              <a:t>     </a:t>
            </a:r>
            <a:r>
              <a:rPr lang="pl-PL" sz="2600" b="1" dirty="0">
                <a:latin typeface="Arial" panose="020B0604020202020204" pitchFamily="34" charset="0"/>
                <a:cs typeface="Arial" panose="020B0604020202020204" pitchFamily="34" charset="0"/>
              </a:rPr>
              <a:t>Dzienny Środowiskowy Dom Samopomocy</a:t>
            </a:r>
            <a:r>
              <a:rPr lang="pl-PL" sz="2600" dirty="0">
                <a:latin typeface="Arial" panose="020B0604020202020204" pitchFamily="34" charset="0"/>
                <a:cs typeface="Arial" panose="020B0604020202020204" pitchFamily="34" charset="0"/>
              </a:rPr>
              <a:t> w Skarżysku - Kamiennej, przeznaczony jest dla około 33 osób z zaburzeniami psychicznymi, które korzystają tam z zajęć wspierająco-aktywizujących. Stan sanitarno-higieniczny  nie budził zastrzeżeń. Obiekt jest przystosowany dla osób niepełnosprawnych.</a:t>
            </a:r>
            <a:endParaRPr lang="pl-PL"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5009"/>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4810512" y="565805"/>
            <a:ext cx="35283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Obiekty hotelarskie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25462" y="1741252"/>
            <a:ext cx="11952286" cy="6986528"/>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Do tej grupy zakwalifikowano </a:t>
            </a:r>
            <a:r>
              <a:rPr lang="pl-PL" sz="2800" b="1" dirty="0">
                <a:latin typeface="Arial" panose="020B0604020202020204" pitchFamily="34" charset="0"/>
                <a:cs typeface="Arial" panose="020B0604020202020204" pitchFamily="34" charset="0"/>
              </a:rPr>
              <a:t>7 hoteli, 2 obiekty </a:t>
            </a:r>
            <a:r>
              <a:rPr lang="pl-PL" sz="2800" dirty="0">
                <a:latin typeface="Arial" panose="020B0604020202020204" pitchFamily="34" charset="0"/>
                <a:cs typeface="Arial" panose="020B0604020202020204" pitchFamily="34" charset="0"/>
              </a:rPr>
              <a:t>wczasowo-turystyczne i </a:t>
            </a:r>
            <a:r>
              <a:rPr lang="pl-PL" sz="2800" b="1" dirty="0">
                <a:latin typeface="Arial" panose="020B0604020202020204" pitchFamily="34" charset="0"/>
                <a:cs typeface="Arial" panose="020B0604020202020204" pitchFamily="34" charset="0"/>
              </a:rPr>
              <a:t>4 obiekty</a:t>
            </a:r>
            <a:r>
              <a:rPr lang="pl-PL" sz="2800" dirty="0">
                <a:latin typeface="Arial" panose="020B0604020202020204" pitchFamily="34" charset="0"/>
                <a:cs typeface="Arial" panose="020B0604020202020204" pitchFamily="34" charset="0"/>
              </a:rPr>
              <a:t>, w których świadczone są usługi noclegowe. Łącznie przeprowadzono </a:t>
            </a:r>
            <a:r>
              <a:rPr lang="pl-PL" sz="2800" b="1" dirty="0">
                <a:latin typeface="Arial" panose="020B0604020202020204" pitchFamily="34" charset="0"/>
                <a:cs typeface="Arial" panose="020B0604020202020204" pitchFamily="34" charset="0"/>
              </a:rPr>
              <a:t>13 kontroli</a:t>
            </a:r>
            <a:r>
              <a:rPr lang="pl-PL" sz="2800" dirty="0">
                <a:latin typeface="Arial" panose="020B0604020202020204" pitchFamily="34" charset="0"/>
                <a:cs typeface="Arial" panose="020B0604020202020204" pitchFamily="34" charset="0"/>
              </a:rPr>
              <a:t>.</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Wszystkie hotele znajdujące się w ewidencji są skategoryzowane, są to: </a:t>
            </a:r>
          </a:p>
          <a:p>
            <a:pPr algn="just"/>
            <a:endParaRPr lang="pl-PL"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„Promień”,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„Komes”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„Aramis” w </a:t>
            </a:r>
            <a:r>
              <a:rPr lang="pl-PL" sz="2800" dirty="0" err="1">
                <a:latin typeface="Arial" panose="020B0604020202020204" pitchFamily="34" charset="0"/>
                <a:cs typeface="Arial" panose="020B0604020202020204" pitchFamily="34" charset="0"/>
              </a:rPr>
              <a:t>Skarżysku-Kamiennej</a:t>
            </a:r>
            <a:endParaRPr lang="pl-PL"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a:t>
            </a:r>
            <a:r>
              <a:rPr lang="pl-PL" sz="2800" dirty="0" err="1">
                <a:latin typeface="Arial" panose="020B0604020202020204" pitchFamily="34" charset="0"/>
                <a:cs typeface="Arial" panose="020B0604020202020204" pitchFamily="34" charset="0"/>
              </a:rPr>
              <a:t>Paradiso</a:t>
            </a:r>
            <a:r>
              <a:rPr lang="pl-PL" sz="2800" dirty="0">
                <a:latin typeface="Arial" panose="020B0604020202020204" pitchFamily="34" charset="0"/>
                <a:cs typeface="Arial" panose="020B0604020202020204" pitchFamily="34" charset="0"/>
              </a:rPr>
              <a:t>” w Suchedniowie,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„Świętokrzyski” w Suchedniowie,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„Stary Młyn” w Suchedniowie,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Hotel „Magnat” w Mostkach. </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W ciągu całego roku wszystkie hotele zostały skontrolowane.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Stan sanitarny i techniczny hoteli nie budził zastrzeżeń. </a:t>
            </a:r>
          </a:p>
        </p:txBody>
      </p:sp>
    </p:spTree>
    <p:extLst>
      <p:ext uri="{BB962C8B-B14F-4D97-AF65-F5344CB8AC3E}">
        <p14:creationId xmlns:p14="http://schemas.microsoft.com/office/powerpoint/2010/main" val="345515102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4810512" y="565805"/>
            <a:ext cx="35283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Obiekty hotelarskie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706316" y="1500967"/>
            <a:ext cx="11736784" cy="2246769"/>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Skontrolowano </a:t>
            </a:r>
            <a:r>
              <a:rPr lang="pl-PL" sz="2800" dirty="0" err="1">
                <a:latin typeface="Arial" panose="020B0604020202020204" pitchFamily="34" charset="0"/>
                <a:cs typeface="Arial" panose="020B0604020202020204" pitchFamily="34" charset="0"/>
              </a:rPr>
              <a:t>rówież</a:t>
            </a:r>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2 ośrodki wypoczynkowe </a:t>
            </a:r>
            <a:r>
              <a:rPr lang="pl-PL" sz="2800" dirty="0">
                <a:latin typeface="Arial" panose="020B0604020202020204" pitchFamily="34" charset="0"/>
                <a:cs typeface="Arial" panose="020B0604020202020204" pitchFamily="34" charset="0"/>
              </a:rPr>
              <a:t>tj. Ośrodek Wypoczynkowy „Rejów”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oraz Ośrodek Sportu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Rekreacji w Suchedniowie, czynne  w trakcie sezonu letniego. Przeprowadzone kontrole nie wykazały naruszeń wymagań higieniczno-sanitarnych.</a:t>
            </a:r>
            <a:endParaRPr lang="pl-PL" sz="2800" b="1" dirty="0">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xmlns="" id="{7A0D444E-3135-4F13-94F3-61D880CEE790}"/>
              </a:ext>
            </a:extLst>
          </p:cNvPr>
          <p:cNvSpPr/>
          <p:nvPr/>
        </p:nvSpPr>
        <p:spPr>
          <a:xfrm>
            <a:off x="669764" y="3934322"/>
            <a:ext cx="11663681" cy="5693866"/>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analizowanym okresie 2018 r. skontrolowano </a:t>
            </a:r>
            <a:r>
              <a:rPr lang="pl-PL" sz="2800" b="1" dirty="0">
                <a:latin typeface="Arial" panose="020B0604020202020204" pitchFamily="34" charset="0"/>
                <a:cs typeface="Arial" panose="020B0604020202020204" pitchFamily="34" charset="0"/>
              </a:rPr>
              <a:t>4 inne obiekty </a:t>
            </a:r>
            <a:r>
              <a:rPr lang="pl-PL" sz="2800" dirty="0">
                <a:latin typeface="Arial" panose="020B0604020202020204" pitchFamily="34" charset="0"/>
                <a:cs typeface="Arial" panose="020B0604020202020204" pitchFamily="34" charset="0"/>
              </a:rPr>
              <a:t>świadczące usługi noclegowe: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Usługi noclegowe „</a:t>
            </a:r>
            <a:r>
              <a:rPr lang="pl-PL" sz="2800" dirty="0" err="1">
                <a:latin typeface="Arial" panose="020B0604020202020204" pitchFamily="34" charset="0"/>
                <a:cs typeface="Arial" panose="020B0604020202020204" pitchFamily="34" charset="0"/>
              </a:rPr>
              <a:t>Resident</a:t>
            </a:r>
            <a:r>
              <a:rPr lang="pl-PL" sz="2800" dirty="0">
                <a:latin typeface="Arial" panose="020B0604020202020204" pitchFamily="34" charset="0"/>
                <a:cs typeface="Arial" panose="020B0604020202020204" pitchFamily="34" charset="0"/>
              </a:rPr>
              <a:t>” w Suchedniowie,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Park-Hostel </a:t>
            </a:r>
            <a:r>
              <a:rPr lang="pl-PL" sz="2800" dirty="0" err="1">
                <a:latin typeface="Arial" panose="020B0604020202020204" pitchFamily="34" charset="0"/>
                <a:cs typeface="Arial" panose="020B0604020202020204" pitchFamily="34" charset="0"/>
              </a:rPr>
              <a:t>Baros</a:t>
            </a:r>
            <a:r>
              <a:rPr lang="pl-PL" sz="2800" dirty="0">
                <a:latin typeface="Arial" panose="020B0604020202020204" pitchFamily="34" charset="0"/>
                <a:cs typeface="Arial" panose="020B0604020202020204" pitchFamily="34" charset="0"/>
              </a:rPr>
              <a:t>” w Suchedniowie,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Hostel „</a:t>
            </a:r>
            <a:r>
              <a:rPr lang="pl-PL" sz="2800" dirty="0" err="1">
                <a:latin typeface="Arial" panose="020B0604020202020204" pitchFamily="34" charset="0"/>
                <a:cs typeface="Arial" panose="020B0604020202020204" pitchFamily="34" charset="0"/>
              </a:rPr>
              <a:t>Malibu</a:t>
            </a:r>
            <a:r>
              <a:rPr lang="pl-PL" sz="2800" dirty="0">
                <a:latin typeface="Arial" panose="020B0604020202020204" pitchFamily="34" charset="0"/>
                <a:cs typeface="Arial" panose="020B0604020202020204" pitchFamily="34" charset="0"/>
              </a:rPr>
              <a:t>” w Suchedniowie,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Centrum Obsługi Ruchu Turystycznego „Ostra Brama” przy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ul. Wileńskiej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Stan sanitarno-techniczny i porządkowy skontrolowanych obiektów nie był kwestionowany. Postępowanie z bielizną prawidłowe, pranie bielizny zlecane firmom zewnętrznym. Odbiór odpadów komunalnych zapewniony w ramach umowy zawartej z wyspecjalizowanym podmiotem. Teren wokół obiektów był  zagospodarowany i czysty.</a:t>
            </a:r>
          </a:p>
          <a:p>
            <a:pPr algn="just"/>
            <a:endParaRPr lang="pl-P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52224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261246" y="505498"/>
            <a:ext cx="676875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Domy przedpogrzebowe i Cmentarze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491630"/>
            <a:ext cx="11736784" cy="7417415"/>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Nadzorujemy </a:t>
            </a:r>
            <a:r>
              <a:rPr lang="pl-PL" sz="2800" b="1" dirty="0">
                <a:latin typeface="Arial" panose="020B0604020202020204" pitchFamily="34" charset="0"/>
                <a:cs typeface="Arial" panose="020B0604020202020204" pitchFamily="34" charset="0"/>
              </a:rPr>
              <a:t>5 domów przedpogrzebowych</a:t>
            </a:r>
            <a:r>
              <a:rPr lang="pl-PL" sz="2800" dirty="0">
                <a:latin typeface="Arial" panose="020B0604020202020204" pitchFamily="34" charset="0"/>
                <a:cs typeface="Arial" panose="020B0604020202020204" pitchFamily="34" charset="0"/>
              </a:rPr>
              <a:t>. Skontrolowano wszystkie, świadczą one usługi w zakresie przechowania zwłok, przygotowania do ceremonii pogrzebowych, transportu zwłok i szczątków ludzkich. Dodatkowo Centrum </a:t>
            </a:r>
            <a:r>
              <a:rPr lang="pl-PL" sz="2800" dirty="0" err="1">
                <a:latin typeface="Arial" panose="020B0604020202020204" pitchFamily="34" charset="0"/>
                <a:cs typeface="Arial" panose="020B0604020202020204" pitchFamily="34" charset="0"/>
              </a:rPr>
              <a:t>Nekropolis</a:t>
            </a:r>
            <a:r>
              <a:rPr lang="pl-PL" sz="2800" dirty="0">
                <a:latin typeface="Arial" panose="020B0604020202020204" pitchFamily="34" charset="0"/>
                <a:cs typeface="Arial" panose="020B0604020202020204" pitchFamily="34" charset="0"/>
              </a:rPr>
              <a:t>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oferuje spopielenie zwłok i usługi florystyczne. Stan sanitarno-techniczny tych obiektów nie budził zastrzeżeń.</a:t>
            </a:r>
          </a:p>
          <a:p>
            <a:r>
              <a:rPr lang="pl-PL" sz="2800" dirty="0">
                <a:latin typeface="Arial" panose="020B0604020202020204" pitchFamily="34" charset="0"/>
                <a:cs typeface="Arial" panose="020B0604020202020204" pitchFamily="34" charset="0"/>
              </a:rPr>
              <a:t>	Skontrolowano </a:t>
            </a:r>
            <a:r>
              <a:rPr lang="pl-PL" sz="2800" b="1" dirty="0">
                <a:latin typeface="Arial" panose="020B0604020202020204" pitchFamily="34" charset="0"/>
                <a:cs typeface="Arial" panose="020B0604020202020204" pitchFamily="34" charset="0"/>
              </a:rPr>
              <a:t>9 samochodów </a:t>
            </a:r>
            <a:r>
              <a:rPr lang="pl-PL" sz="2800" dirty="0">
                <a:latin typeface="Arial" panose="020B0604020202020204" pitchFamily="34" charset="0"/>
                <a:cs typeface="Arial" panose="020B0604020202020204" pitchFamily="34" charset="0"/>
              </a:rPr>
              <a:t>przeznaczonych do przewozu zwłok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szczątków ludzkich. Samochody spełniały wymagania  sanitarne  przewidziane przepisami.</a:t>
            </a:r>
          </a:p>
          <a:p>
            <a:r>
              <a:rPr lang="pl-PL" sz="2800" dirty="0">
                <a:latin typeface="Arial" panose="020B0604020202020204" pitchFamily="34" charset="0"/>
                <a:cs typeface="Arial" panose="020B0604020202020204" pitchFamily="34" charset="0"/>
              </a:rPr>
              <a:t>      W ewidencji znajduje się </a:t>
            </a:r>
            <a:r>
              <a:rPr lang="pl-PL" sz="2800" b="1" dirty="0">
                <a:latin typeface="Arial" panose="020B0604020202020204" pitchFamily="34" charset="0"/>
                <a:cs typeface="Arial" panose="020B0604020202020204" pitchFamily="34" charset="0"/>
              </a:rPr>
              <a:t>12 cmentarzy</a:t>
            </a:r>
            <a:r>
              <a:rPr lang="pl-PL" sz="2800" dirty="0">
                <a:latin typeface="Arial" panose="020B0604020202020204" pitchFamily="34" charset="0"/>
                <a:cs typeface="Arial" panose="020B0604020202020204" pitchFamily="34" charset="0"/>
              </a:rPr>
              <a:t>, z czego </a:t>
            </a:r>
            <a:r>
              <a:rPr lang="pl-PL" sz="2800" b="1" dirty="0">
                <a:latin typeface="Arial" panose="020B0604020202020204" pitchFamily="34" charset="0"/>
                <a:cs typeface="Arial" panose="020B0604020202020204" pitchFamily="34" charset="0"/>
              </a:rPr>
              <a:t>skontrolowano 9</a:t>
            </a:r>
            <a:r>
              <a:rPr lang="pl-PL" sz="2800" dirty="0">
                <a:latin typeface="Arial" panose="020B0604020202020204" pitchFamily="34" charset="0"/>
                <a:cs typeface="Arial" panose="020B0604020202020204" pitchFamily="34" charset="0"/>
              </a:rPr>
              <a:t>. Podczas kontroli tych obiektów zwracano uwagę głównie na utrzymanie porządku w ich obrębie, właściwe postępowanie w zakresie gromadzenia i odbioru odpadów komunalnych, a także stanu ogrodzenia oraz punktów poboru wody. Stwierdzone drobne nieprawidłowości były omawiane w trakcie kontroli i usuwane na bieżąco.</a:t>
            </a:r>
            <a:br>
              <a:rPr lang="pl-PL" sz="2800" dirty="0">
                <a:latin typeface="Arial" panose="020B0604020202020204" pitchFamily="34" charset="0"/>
                <a:cs typeface="Arial" panose="020B0604020202020204" pitchFamily="34" charset="0"/>
              </a:rPr>
            </a:br>
            <a:endParaRPr lang="pl-PL" sz="2800" dirty="0">
              <a:latin typeface="Arial" panose="020B0604020202020204" pitchFamily="34" charset="0"/>
              <a:cs typeface="Arial" panose="020B0604020202020204" pitchFamily="34" charset="0"/>
            </a:endParaRPr>
          </a:p>
          <a:p>
            <a:pPr algn="just"/>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93044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837310" y="579547"/>
            <a:ext cx="5976664"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Obiekty komunikacji publicznej</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491630"/>
            <a:ext cx="11736784" cy="3108543"/>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2018 r. stałym nadzorem sanitarnym objęte były 2 dworce PKP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oraz w Suchedniowie. W obiektach tych nie stwierdzono naruszeń wymagań higieniczno-sanitarnych.</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Skontrolowano również środki transportu publicznego tj. </a:t>
            </a:r>
            <a:r>
              <a:rPr lang="pl-PL" sz="2800" b="1" dirty="0">
                <a:latin typeface="Arial" panose="020B0604020202020204" pitchFamily="34" charset="0"/>
                <a:cs typeface="Arial" panose="020B0604020202020204" pitchFamily="34" charset="0"/>
              </a:rPr>
              <a:t>3 autobusy </a:t>
            </a:r>
            <a:r>
              <a:rPr lang="pl-PL" sz="2800" dirty="0">
                <a:latin typeface="Arial" panose="020B0604020202020204" pitchFamily="34" charset="0"/>
                <a:cs typeface="Arial" panose="020B0604020202020204" pitchFamily="34" charset="0"/>
              </a:rPr>
              <a:t>komunikacji miejskiej i </a:t>
            </a:r>
            <a:r>
              <a:rPr lang="pl-PL" sz="2800" b="1" dirty="0">
                <a:latin typeface="Arial" panose="020B0604020202020204" pitchFamily="34" charset="0"/>
                <a:cs typeface="Arial" panose="020B0604020202020204" pitchFamily="34" charset="0"/>
              </a:rPr>
              <a:t>2 pociągi </a:t>
            </a:r>
            <a:r>
              <a:rPr lang="pl-PL" sz="2800" dirty="0">
                <a:latin typeface="Arial" panose="020B0604020202020204" pitchFamily="34" charset="0"/>
                <a:cs typeface="Arial" panose="020B0604020202020204" pitchFamily="34" charset="0"/>
              </a:rPr>
              <a:t>osobowe, gdzie również nie stwierdzono pojazdów ze złym stanem sanitarnym. </a:t>
            </a:r>
          </a:p>
        </p:txBody>
      </p:sp>
    </p:spTree>
    <p:extLst>
      <p:ext uri="{BB962C8B-B14F-4D97-AF65-F5344CB8AC3E}">
        <p14:creationId xmlns:p14="http://schemas.microsoft.com/office/powerpoint/2010/main" val="127553896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405262" y="583508"/>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Inne obiekty użyteczności publicznej</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348998"/>
            <a:ext cx="11736784" cy="7386638"/>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tej licznej i zróżnicowanej grupie w 2018 r. znajdowało się </a:t>
            </a:r>
            <a:r>
              <a:rPr lang="pl-PL" sz="2800" b="1" dirty="0">
                <a:latin typeface="Arial" panose="020B0604020202020204" pitchFamily="34" charset="0"/>
                <a:cs typeface="Arial" panose="020B0604020202020204" pitchFamily="34" charset="0"/>
              </a:rPr>
              <a:t>78 obiektów</a:t>
            </a:r>
            <a:r>
              <a:rPr lang="pl-PL" sz="2800" dirty="0">
                <a:latin typeface="Arial" panose="020B0604020202020204" pitchFamily="34" charset="0"/>
                <a:cs typeface="Arial" panose="020B0604020202020204" pitchFamily="34" charset="0"/>
              </a:rPr>
              <a:t>, w tym: </a:t>
            </a:r>
            <a:r>
              <a:rPr lang="pl-PL" sz="2800" b="1" dirty="0">
                <a:latin typeface="Arial" panose="020B0604020202020204" pitchFamily="34" charset="0"/>
                <a:cs typeface="Arial" panose="020B0604020202020204" pitchFamily="34" charset="0"/>
              </a:rPr>
              <a:t>26 aptek</a:t>
            </a:r>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1 punkt </a:t>
            </a:r>
            <a:r>
              <a:rPr lang="pl-PL" sz="2800" dirty="0">
                <a:latin typeface="Arial" panose="020B0604020202020204" pitchFamily="34" charset="0"/>
                <a:cs typeface="Arial" panose="020B0604020202020204" pitchFamily="34" charset="0"/>
              </a:rPr>
              <a:t>apteczny, </a:t>
            </a:r>
            <a:r>
              <a:rPr lang="pl-PL" sz="2800" b="1" dirty="0">
                <a:latin typeface="Arial" panose="020B0604020202020204" pitchFamily="34" charset="0"/>
                <a:cs typeface="Arial" panose="020B0604020202020204" pitchFamily="34" charset="0"/>
              </a:rPr>
              <a:t>9 obiektów </a:t>
            </a:r>
            <a:r>
              <a:rPr lang="pl-PL" sz="2800" dirty="0">
                <a:latin typeface="Arial" panose="020B0604020202020204" pitchFamily="34" charset="0"/>
                <a:cs typeface="Arial" panose="020B0604020202020204" pitchFamily="34" charset="0"/>
              </a:rPr>
              <a:t>kultury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sportu, </a:t>
            </a:r>
            <a:r>
              <a:rPr lang="pl-PL" sz="2800" b="1" dirty="0">
                <a:latin typeface="Arial" panose="020B0604020202020204" pitchFamily="34" charset="0"/>
                <a:cs typeface="Arial" panose="020B0604020202020204" pitchFamily="34" charset="0"/>
              </a:rPr>
              <a:t>7 stacji </a:t>
            </a:r>
            <a:r>
              <a:rPr lang="pl-PL" sz="2800" dirty="0">
                <a:latin typeface="Arial" panose="020B0604020202020204" pitchFamily="34" charset="0"/>
                <a:cs typeface="Arial" panose="020B0604020202020204" pitchFamily="34" charset="0"/>
              </a:rPr>
              <a:t>paliw, </a:t>
            </a:r>
            <a:r>
              <a:rPr lang="pl-PL" sz="2800" b="1" dirty="0">
                <a:latin typeface="Arial" panose="020B0604020202020204" pitchFamily="34" charset="0"/>
                <a:cs typeface="Arial" panose="020B0604020202020204" pitchFamily="34" charset="0"/>
              </a:rPr>
              <a:t>1 miejsce </a:t>
            </a:r>
            <a:r>
              <a:rPr lang="pl-PL" sz="2800" dirty="0">
                <a:latin typeface="Arial" panose="020B0604020202020204" pitchFamily="34" charset="0"/>
                <a:cs typeface="Arial" panose="020B0604020202020204" pitchFamily="34" charset="0"/>
              </a:rPr>
              <a:t>obsługi podróżnych kategorii I, </a:t>
            </a:r>
            <a:r>
              <a:rPr lang="pl-PL" sz="2800" b="1" dirty="0">
                <a:latin typeface="Arial" panose="020B0604020202020204" pitchFamily="34" charset="0"/>
                <a:cs typeface="Arial" panose="020B0604020202020204" pitchFamily="34" charset="0"/>
              </a:rPr>
              <a:t>1 parking</a:t>
            </a:r>
            <a:r>
              <a:rPr lang="pl-PL" sz="2800" dirty="0">
                <a:latin typeface="Arial" panose="020B0604020202020204" pitchFamily="34" charset="0"/>
                <a:cs typeface="Arial" panose="020B0604020202020204" pitchFamily="34" charset="0"/>
              </a:rPr>
              <a:t>, </a:t>
            </a:r>
            <a:r>
              <a:rPr lang="pl-PL" sz="2800" b="1" dirty="0">
                <a:latin typeface="Arial" panose="020B0604020202020204" pitchFamily="34" charset="0"/>
                <a:cs typeface="Arial" panose="020B0604020202020204" pitchFamily="34" charset="0"/>
              </a:rPr>
              <a:t>32 place </a:t>
            </a:r>
            <a:r>
              <a:rPr lang="pl-PL" sz="2800" dirty="0">
                <a:latin typeface="Arial" panose="020B0604020202020204" pitchFamily="34" charset="0"/>
                <a:cs typeface="Arial" panose="020B0604020202020204" pitchFamily="34" charset="0"/>
              </a:rPr>
              <a:t>zabaw i </a:t>
            </a:r>
            <a:r>
              <a:rPr lang="pl-PL" sz="2800" b="1" dirty="0">
                <a:latin typeface="Arial" panose="020B0604020202020204" pitchFamily="34" charset="0"/>
                <a:cs typeface="Arial" panose="020B0604020202020204" pitchFamily="34" charset="0"/>
              </a:rPr>
              <a:t>1 pralnia</a:t>
            </a:r>
            <a:r>
              <a:rPr lang="pl-PL" sz="2800" dirty="0">
                <a:latin typeface="Arial" panose="020B0604020202020204" pitchFamily="34" charset="0"/>
                <a:cs typeface="Arial" panose="020B0604020202020204" pitchFamily="34" charset="0"/>
              </a:rPr>
              <a:t>. Skontrolowano łącznie </a:t>
            </a:r>
            <a:r>
              <a:rPr lang="pl-PL" sz="2800" b="1" dirty="0">
                <a:latin typeface="Arial" panose="020B0604020202020204" pitchFamily="34" charset="0"/>
                <a:cs typeface="Arial" panose="020B0604020202020204" pitchFamily="34" charset="0"/>
              </a:rPr>
              <a:t>56 obiektów </a:t>
            </a:r>
            <a:r>
              <a:rPr lang="pl-PL" sz="2800" dirty="0">
                <a:latin typeface="Arial" panose="020B0604020202020204" pitchFamily="34" charset="0"/>
                <a:cs typeface="Arial" panose="020B0604020202020204" pitchFamily="34" charset="0"/>
              </a:rPr>
              <a:t>i przeprowadzono w nich </a:t>
            </a:r>
            <a:r>
              <a:rPr lang="pl-PL" sz="2800" b="1" dirty="0">
                <a:latin typeface="Arial" panose="020B0604020202020204" pitchFamily="34" charset="0"/>
                <a:cs typeface="Arial" panose="020B0604020202020204" pitchFamily="34" charset="0"/>
              </a:rPr>
              <a:t>58 kontroli</a:t>
            </a:r>
            <a:r>
              <a:rPr lang="pl-PL" sz="2800" dirty="0">
                <a:latin typeface="Arial" panose="020B0604020202020204" pitchFamily="34" charset="0"/>
                <a:cs typeface="Arial" panose="020B0604020202020204" pitchFamily="34" charset="0"/>
              </a:rPr>
              <a:t>. W zdecydowanej większości nie stwierdzono naruszeń wymagań sanitarno-higienicznych,  lecz w 2 obiektach stan sanitarny kwestionowano i wydano decyzje zarządzające usunięcie stwierdzonych nieprawidłowości. . </a:t>
            </a:r>
            <a:endParaRPr lang="pl-PL" sz="1600" dirty="0">
              <a:latin typeface="Arial" panose="020B0604020202020204" pitchFamily="34" charset="0"/>
              <a:cs typeface="Arial" panose="020B0604020202020204" pitchFamily="34" charset="0"/>
            </a:endParaRPr>
          </a:p>
          <a:p>
            <a:pPr algn="just">
              <a:spcAft>
                <a:spcPts val="1200"/>
              </a:spcAft>
            </a:pPr>
            <a:r>
              <a:rPr lang="pl-PL" sz="2800" b="1" dirty="0">
                <a:latin typeface="Arial" panose="020B0604020202020204" pitchFamily="34" charset="0"/>
                <a:cs typeface="Arial" panose="020B0604020202020204" pitchFamily="34" charset="0"/>
              </a:rPr>
              <a:t>Były to: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Miejskie Centrum Kultury im. </a:t>
            </a:r>
            <a:r>
              <a:rPr lang="pl-PL" sz="2800" dirty="0" err="1">
                <a:latin typeface="Arial" panose="020B0604020202020204" pitchFamily="34" charset="0"/>
                <a:cs typeface="Arial" panose="020B0604020202020204" pitchFamily="34" charset="0"/>
              </a:rPr>
              <a:t>L.Staffa</a:t>
            </a:r>
            <a:r>
              <a:rPr lang="pl-PL" sz="2800" dirty="0">
                <a:latin typeface="Arial" panose="020B0604020202020204" pitchFamily="34" charset="0"/>
                <a:cs typeface="Arial" panose="020B0604020202020204" pitchFamily="34" charset="0"/>
              </a:rPr>
              <a:t>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gdzie stwierdzono – brudne ściany i sufity oraz zniszczone podłogi w dwóch salach i na korytarzu na I piętrze oraz na głównej klatce schodowej,</a:t>
            </a:r>
          </a:p>
          <a:p>
            <a:pPr marL="457200" indent="-457200" algn="just">
              <a:buFont typeface="Arial" panose="020B0604020202020204" pitchFamily="34" charset="0"/>
              <a:buChar char="•"/>
            </a:pPr>
            <a:endParaRPr lang="pl-PL" sz="16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Stadion Sportowy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przy ul. Piłsudskiego gdzie stwierdzono w pomieszczeniach sanitarnych niewłaściwy stan sanitarno-techniczny - brudne ściany i sufity, zniszczone drzwi do kabin sanitarnych .  </a:t>
            </a:r>
          </a:p>
        </p:txBody>
      </p:sp>
    </p:spTree>
    <p:extLst>
      <p:ext uri="{BB962C8B-B14F-4D97-AF65-F5344CB8AC3E}">
        <p14:creationId xmlns:p14="http://schemas.microsoft.com/office/powerpoint/2010/main" val="335551544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405262" y="583508"/>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Inne obiekty użyteczności publicznej</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419622"/>
            <a:ext cx="11736784" cy="4832092"/>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porównaniu z rokiem ubiegłym liczba placów zabaw objętych nadzorem zwiększyła się o </a:t>
            </a:r>
            <a:r>
              <a:rPr lang="pl-PL" sz="2800" b="1" dirty="0">
                <a:latin typeface="Arial" panose="020B0604020202020204" pitchFamily="34" charset="0"/>
                <a:cs typeface="Arial" panose="020B0604020202020204" pitchFamily="34" charset="0"/>
              </a:rPr>
              <a:t>12 nowych</a:t>
            </a:r>
            <a:r>
              <a:rPr lang="pl-PL" sz="2800" dirty="0">
                <a:latin typeface="Arial" panose="020B0604020202020204" pitchFamily="34" charset="0"/>
                <a:cs typeface="Arial" panose="020B0604020202020204" pitchFamily="34" charset="0"/>
              </a:rPr>
              <a:t>. Kontrolą objęto </a:t>
            </a:r>
            <a:r>
              <a:rPr lang="pl-PL" sz="2800" b="1" dirty="0">
                <a:latin typeface="Arial" panose="020B0604020202020204" pitchFamily="34" charset="0"/>
                <a:cs typeface="Arial" panose="020B0604020202020204" pitchFamily="34" charset="0"/>
              </a:rPr>
              <a:t>32 place zabaw </a:t>
            </a:r>
            <a:r>
              <a:rPr lang="pl-PL" sz="2800" dirty="0">
                <a:latin typeface="Arial" panose="020B0604020202020204" pitchFamily="34" charset="0"/>
                <a:cs typeface="Arial" panose="020B0604020202020204" pitchFamily="34" charset="0"/>
              </a:rPr>
              <a:t>(100% znajdujących się w  ewidencji). Stan sanitarno-techniczny kontrolowanych piaskownic i urządzeń zabawowych nie budził zastrzeżeń. Nie pobierano próbek piasku z piaskownic do badań, czystość piasku oceniano wizualnie. Większość nowych urządzeń zabawowych posiada certyfikaty potwierdzające zgodność wyrobu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parametrami określonymi w Polskich Normach lub atest potwierdzający bezpieczeństwo użytkowania wyrobu. Na większości placów zabaw obowiązuje zakaz wprowadzania zwierząt oraz palenia wyrobów tytoniowych</a:t>
            </a:r>
          </a:p>
        </p:txBody>
      </p:sp>
    </p:spTree>
    <p:extLst>
      <p:ext uri="{BB962C8B-B14F-4D97-AF65-F5344CB8AC3E}">
        <p14:creationId xmlns:p14="http://schemas.microsoft.com/office/powerpoint/2010/main" val="409040051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693294" y="541059"/>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Kąpieliska i baseny kąpielowe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419622"/>
            <a:ext cx="11736784" cy="7786747"/>
          </a:xfrm>
          <a:prstGeom prst="rect">
            <a:avLst/>
          </a:prstGeom>
        </p:spPr>
        <p:txBody>
          <a:bodyPr wrap="square">
            <a:spAutoFit/>
          </a:bodyPr>
          <a:lstStyle/>
          <a:p>
            <a:pPr algn="just"/>
            <a:r>
              <a:rPr lang="pl-PL" sz="2500" dirty="0">
                <a:latin typeface="Arial" panose="020B0604020202020204" pitchFamily="34" charset="0"/>
                <a:cs typeface="Arial" panose="020B0604020202020204" pitchFamily="34" charset="0"/>
              </a:rPr>
              <a:t>	W 2018 r. na terenie powiatu skarżyskiego zostały utworzone, zgodnie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z przyjętymi uchwałami rad miast i gmin, dwa kąpieliska:</a:t>
            </a:r>
          </a:p>
          <a:p>
            <a:pPr algn="just"/>
            <a:endParaRPr lang="pl-PL"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l-PL" sz="2500" dirty="0">
                <a:latin typeface="Arial" panose="020B0604020202020204" pitchFamily="34" charset="0"/>
                <a:cs typeface="Arial" panose="020B0604020202020204" pitchFamily="34" charset="0"/>
              </a:rPr>
              <a:t>Kąpielisko Ośrodka Sportu i Rekreacji w Suchedniowie przy ul. Ogrodowej 11. Obiekt ten funkcjonował w okresie od 1 lipca do 31 sierpnia 2018 r. Organizatorem kąpieliska był Ośrodek Sportu i Rekreacji w Suchedniowie. Obiekt ten nie funkcjonował  w ubiegłym roku z powodu remontu zbiornika wodnego.</a:t>
            </a:r>
          </a:p>
          <a:p>
            <a:pPr marL="342900" indent="-342900" algn="just">
              <a:buFont typeface="Arial" panose="020B0604020202020204" pitchFamily="34" charset="0"/>
              <a:buChar char="•"/>
            </a:pPr>
            <a:endParaRPr lang="pl-PL"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l-PL" sz="2500" dirty="0">
                <a:latin typeface="Arial" panose="020B0604020202020204" pitchFamily="34" charset="0"/>
                <a:cs typeface="Arial" panose="020B0604020202020204" pitchFamily="34" charset="0"/>
              </a:rPr>
              <a:t>Kąpielisko Bliżyn nad zbiornikiem wodnym Zbiornik Bliżyn. Obiekt ten funkcjonował w okresie od 30 czerwca do 2 września 2018 r. Organizatorem kąpieliska była Gmina Bliżyn. Jest to kąpielisko nowoutworzone, w latach poprzednich funkcjonowało jako miejsce wykorzystywane do kąpieli.</a:t>
            </a:r>
          </a:p>
          <a:p>
            <a:pPr algn="just"/>
            <a:endParaRPr lang="pl-PL" sz="2500" dirty="0">
              <a:latin typeface="Arial" panose="020B0604020202020204" pitchFamily="34" charset="0"/>
              <a:cs typeface="Arial" panose="020B0604020202020204" pitchFamily="34" charset="0"/>
            </a:endParaRPr>
          </a:p>
          <a:p>
            <a:pPr algn="just"/>
            <a:r>
              <a:rPr lang="pl-PL" sz="2500" dirty="0">
                <a:latin typeface="Arial" panose="020B0604020202020204" pitchFamily="34" charset="0"/>
                <a:cs typeface="Arial" panose="020B0604020202020204" pitchFamily="34" charset="0"/>
              </a:rPr>
              <a:t>	Powyższe obiekty zostały skontrolowane dwukrotnie, przed rozpoczęciem sezonu oraz w trakcie sezonu. Stan sanitarno-techniczny i porządkowy kąpielisk nie był kwestionowany. Obiekty były właściwie oznakowane - posiadały regulaminy i stosowne tablice informacyjne. W czasie trwania sezonu zapewniona była opieka ratowników wyposażonych w podstawowy sprzęt ratunkowy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i pomocniczy oraz sprzęt medyczny. </a:t>
            </a:r>
          </a:p>
        </p:txBody>
      </p:sp>
    </p:spTree>
    <p:extLst>
      <p:ext uri="{BB962C8B-B14F-4D97-AF65-F5344CB8AC3E}">
        <p14:creationId xmlns:p14="http://schemas.microsoft.com/office/powerpoint/2010/main" val="49540462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693294" y="541059"/>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Kąpieliska i baseny kąpielowe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419622"/>
            <a:ext cx="11736784" cy="8279190"/>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W celu oceny jakości wody pobierano próbki wody:</a:t>
            </a:r>
          </a:p>
          <a:p>
            <a:pPr algn="just"/>
            <a:endParaRPr lang="pl-PL"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l-PL" sz="2800" dirty="0">
                <a:latin typeface="Arial" panose="020B0604020202020204" pitchFamily="34" charset="0"/>
                <a:cs typeface="Arial" panose="020B0604020202020204" pitchFamily="34" charset="0"/>
              </a:rPr>
              <a:t>z kąpieliska w Suchedniowie czterokrotnie </a:t>
            </a:r>
            <a:r>
              <a:rPr lang="pl-PL" sz="2800" dirty="0" err="1">
                <a:latin typeface="Arial" panose="020B0604020202020204" pitchFamily="34" charset="0"/>
                <a:cs typeface="Arial" panose="020B0604020202020204" pitchFamily="34" charset="0"/>
              </a:rPr>
              <a:t>tj</a:t>
            </a:r>
            <a:r>
              <a:rPr lang="pl-PL" sz="2800" dirty="0">
                <a:latin typeface="Arial" panose="020B0604020202020204" pitchFamily="34" charset="0"/>
                <a:cs typeface="Arial" panose="020B0604020202020204" pitchFamily="34" charset="0"/>
              </a:rPr>
              <a:t>, przed rozpoczęciem sezonu kąpieliskowego w ramach kontroli urzędowej oraz trzykrotnie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ramach kontroli wewnętrznej prowadzonej przez organizatora.  Badania tych próbek wykazały, że jakość wody odpowiadała wymaganiom sanitarnym.</a:t>
            </a:r>
          </a:p>
          <a:p>
            <a:pPr marL="342900" indent="-342900" algn="just">
              <a:buFont typeface="Arial" panose="020B0604020202020204" pitchFamily="34" charset="0"/>
              <a:buChar char="•"/>
            </a:pPr>
            <a:endParaRPr lang="pl-PL"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pl-PL" sz="2800" dirty="0">
                <a:latin typeface="Arial" panose="020B0604020202020204" pitchFamily="34" charset="0"/>
                <a:cs typeface="Arial" panose="020B0604020202020204" pitchFamily="34" charset="0"/>
              </a:rPr>
              <a:t>natomiast z kąpieliska w Bliżynie zostały pobrane 2 próbki wody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ramach kontroli urzędowej oraz 4 próbki wody w ramach kontroli wewnętrznej. W analizowanym okresie wystąpiło krótkotrwałe zanieczyszczenie mikrobiologiczne wody  z tego kąpieliska. stwierdzono obecność bakterii Escherichia coli w ilości 1225 NPL/100 ml przy wartości dopuszczalnej ≤ 1000 NPL/100 ml. W związku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powyższym Państwowy Powiatowy Inspektor Sanitarny w </a:t>
            </a:r>
            <a:r>
              <a:rPr lang="pl-PL" sz="2800" dirty="0" err="1">
                <a:latin typeface="Arial" panose="020B0604020202020204" pitchFamily="34" charset="0"/>
                <a:cs typeface="Arial" panose="020B0604020202020204" pitchFamily="34" charset="0"/>
              </a:rPr>
              <a:t>Skarżysku-Kamiennej</a:t>
            </a:r>
            <a:r>
              <a:rPr lang="pl-PL" sz="2800" dirty="0">
                <a:latin typeface="Arial" panose="020B0604020202020204" pitchFamily="34" charset="0"/>
                <a:cs typeface="Arial" panose="020B0604020202020204" pitchFamily="34" charset="0"/>
              </a:rPr>
              <a:t> decyzją stwierdził brak przydatności wody do kąpieli,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wprowadził zakaz kąpieli w kąpielisku Bliżyn.  Zanieczyszczenie było jednak krótkotrwałe i niebawem można było wydać decyzję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o przydatności wody do kąpieli.</a:t>
            </a:r>
          </a:p>
        </p:txBody>
      </p:sp>
    </p:spTree>
    <p:extLst>
      <p:ext uri="{BB962C8B-B14F-4D97-AF65-F5344CB8AC3E}">
        <p14:creationId xmlns:p14="http://schemas.microsoft.com/office/powerpoint/2010/main" val="220091976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693294" y="541059"/>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Kąpieliska i baseny kąpielowe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33213" y="1330145"/>
            <a:ext cx="11736784" cy="7971413"/>
          </a:xfrm>
          <a:prstGeom prst="rect">
            <a:avLst/>
          </a:prstGeom>
        </p:spPr>
        <p:txBody>
          <a:bodyPr wrap="square">
            <a:spAutoFit/>
          </a:bodyPr>
          <a:lstStyle/>
          <a:p>
            <a:pPr algn="just"/>
            <a:r>
              <a:rPr lang="pl-PL" sz="2700" dirty="0">
                <a:latin typeface="Arial" panose="020B0604020202020204" pitchFamily="34" charset="0"/>
                <a:cs typeface="Arial" panose="020B0604020202020204" pitchFamily="34" charset="0"/>
              </a:rPr>
              <a:t>	W 2018 r. zostały wyznaczone następujące miejsca okazjonalnie wykorzystywane do kąpieli:</a:t>
            </a:r>
          </a:p>
          <a:p>
            <a:pPr algn="just"/>
            <a:endParaRPr lang="pl-PL" sz="2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700" dirty="0">
                <a:latin typeface="Arial" panose="020B0604020202020204" pitchFamily="34" charset="0"/>
                <a:cs typeface="Arial" panose="020B0604020202020204" pitchFamily="34" charset="0"/>
              </a:rPr>
              <a:t>Miejsce okazjonalnie wykorzystywane do kąpieli: zalew Jaśle, którego organizatorem była Gmina Łączna., które funkcjonowało jedynie </a:t>
            </a: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w weekendy przez okres nie dłuższy niż 30 dni w danym roku kalendarzowym od 30 czerwca do 31 sierpnia 2018 r. </a:t>
            </a:r>
          </a:p>
          <a:p>
            <a:pPr marL="457200" indent="-457200" algn="just">
              <a:buFont typeface="Arial" panose="020B0604020202020204" pitchFamily="34" charset="0"/>
              <a:buChar char="•"/>
            </a:pPr>
            <a:endParaRPr lang="pl-PL" sz="2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700" dirty="0">
                <a:latin typeface="Arial" panose="020B0604020202020204" pitchFamily="34" charset="0"/>
                <a:cs typeface="Arial" panose="020B0604020202020204" pitchFamily="34" charset="0"/>
              </a:rPr>
              <a:t>Miejsce okazjonalnie wykorzystywane do kąpieli Miejskiego Centrum Sportu i Rekreacji w </a:t>
            </a:r>
            <a:r>
              <a:rPr lang="pl-PL" sz="2700" dirty="0" err="1">
                <a:latin typeface="Arial" panose="020B0604020202020204" pitchFamily="34" charset="0"/>
                <a:cs typeface="Arial" panose="020B0604020202020204" pitchFamily="34" charset="0"/>
              </a:rPr>
              <a:t>Skarżysku-Kamiennej</a:t>
            </a:r>
            <a:r>
              <a:rPr lang="pl-PL" sz="2700" dirty="0">
                <a:latin typeface="Arial" panose="020B0604020202020204" pitchFamily="34" charset="0"/>
                <a:cs typeface="Arial" panose="020B0604020202020204" pitchFamily="34" charset="0"/>
              </a:rPr>
              <a:t> przy ul. Sportowej – Zalew Rejów. , które funkcjonowało od 1 do 30 lipca; a następnie po przesunięciu linii brzegowej od 1 do 30 sierpnia. </a:t>
            </a:r>
          </a:p>
          <a:p>
            <a:pPr algn="just"/>
            <a:endParaRPr lang="pl-PL" sz="2000" dirty="0">
              <a:latin typeface="Arial" panose="020B0604020202020204" pitchFamily="34" charset="0"/>
              <a:cs typeface="Arial" panose="020B0604020202020204" pitchFamily="34" charset="0"/>
            </a:endParaRPr>
          </a:p>
          <a:p>
            <a:pPr algn="just"/>
            <a:r>
              <a:rPr lang="pl-PL" sz="2700" dirty="0">
                <a:latin typeface="Arial" panose="020B0604020202020204" pitchFamily="34" charset="0"/>
                <a:cs typeface="Arial" panose="020B0604020202020204" pitchFamily="34" charset="0"/>
              </a:rPr>
              <a:t>	Obiekty te zostały skontrolowane przed rozpoczęciem sezonu oraz </a:t>
            </a:r>
            <a:br>
              <a:rPr lang="pl-PL" sz="2700" dirty="0">
                <a:latin typeface="Arial" panose="020B0604020202020204" pitchFamily="34" charset="0"/>
                <a:cs typeface="Arial" panose="020B0604020202020204" pitchFamily="34" charset="0"/>
              </a:rPr>
            </a:br>
            <a:r>
              <a:rPr lang="pl-PL" sz="2700" dirty="0">
                <a:latin typeface="Arial" panose="020B0604020202020204" pitchFamily="34" charset="0"/>
                <a:cs typeface="Arial" panose="020B0604020202020204" pitchFamily="34" charset="0"/>
              </a:rPr>
              <a:t>w jego trakcie.  Miejsca te były oznakowane odpowiednimi tablicami informacyjnymi. W okresie ich funkcjonowania miejsca okazjonalnie wykorzystywane do kąpieli były strzeżone przez przeszkolonych ratowników. </a:t>
            </a:r>
          </a:p>
          <a:p>
            <a:pPr algn="just"/>
            <a:endParaRPr lang="pl-PL" sz="2000" dirty="0">
              <a:latin typeface="Arial" panose="020B0604020202020204" pitchFamily="34" charset="0"/>
              <a:cs typeface="Arial" panose="020B0604020202020204" pitchFamily="34" charset="0"/>
            </a:endParaRPr>
          </a:p>
          <a:p>
            <a:pPr algn="just"/>
            <a:r>
              <a:rPr lang="pl-PL" sz="2700" b="1" dirty="0">
                <a:latin typeface="Arial" panose="020B0604020202020204" pitchFamily="34" charset="0"/>
                <a:cs typeface="Arial" panose="020B0604020202020204" pitchFamily="34" charset="0"/>
              </a:rPr>
              <a:t>Jakość wody nie była kwestionowana. </a:t>
            </a:r>
          </a:p>
        </p:txBody>
      </p:sp>
    </p:spTree>
    <p:extLst>
      <p:ext uri="{BB962C8B-B14F-4D97-AF65-F5344CB8AC3E}">
        <p14:creationId xmlns:p14="http://schemas.microsoft.com/office/powerpoint/2010/main" val="35171223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246188" y="989013"/>
            <a:ext cx="10464800" cy="787400"/>
          </a:xfrm>
          <a:prstGeom prst="rect">
            <a:avLst/>
          </a:prstGeom>
          <a:noFill/>
          <a:ln w="9525">
            <a:noFill/>
            <a:round/>
            <a:headEnd/>
            <a:tailEnd/>
          </a:ln>
        </p:spPr>
        <p:txBody>
          <a:bodyPr wrap="none" anchor="ctr"/>
          <a:lstStyle/>
          <a:p>
            <a:pPr algn="ctr">
              <a:buClr>
                <a:srgbClr val="000000"/>
              </a:buClr>
              <a:buSzPct val="100000"/>
              <a:buFont typeface="Times New Roman" pitchFamily="18" charset="0"/>
              <a:buNone/>
            </a:pPr>
            <a:endParaRPr lang="pl-PL"/>
          </a:p>
        </p:txBody>
      </p:sp>
      <p:sp>
        <p:nvSpPr>
          <p:cNvPr id="34818" name="Text Box 2"/>
          <p:cNvSpPr txBox="1">
            <a:spLocks noChangeArrowheads="1"/>
          </p:cNvSpPr>
          <p:nvPr/>
        </p:nvSpPr>
        <p:spPr bwMode="auto">
          <a:xfrm>
            <a:off x="796179" y="606425"/>
            <a:ext cx="11419407" cy="2733694"/>
          </a:xfrm>
          <a:prstGeom prst="rect">
            <a:avLst/>
          </a:prstGeom>
          <a:noFill/>
          <a:ln w="9525">
            <a:noFill/>
            <a:round/>
            <a:headEnd/>
            <a:tailEnd/>
          </a:ln>
        </p:spPr>
        <p:txBody>
          <a:bodyPr lIns="50760" tIns="50760" rIns="50760" bIns="50760" anchor="ctr"/>
          <a:lstStyle/>
          <a:p>
            <a:pPr algn="just"/>
            <a:r>
              <a:rPr lang="pl-PL" sz="2400" dirty="0">
                <a:latin typeface="Arial" panose="020B0604020202020204" pitchFamily="34" charset="0"/>
                <a:cs typeface="Arial" panose="020B0604020202020204" pitchFamily="34" charset="0"/>
              </a:rPr>
              <a:t>	Odnotowano   tylko  dwa przypadki przewlekłego zapalenia wątroby typu C </a:t>
            </a:r>
          </a:p>
          <a:p>
            <a:pPr algn="just"/>
            <a:r>
              <a:rPr lang="pl-PL" sz="2400" dirty="0">
                <a:latin typeface="Arial" panose="020B0604020202020204" pitchFamily="34" charset="0"/>
                <a:cs typeface="Arial" panose="020B0604020202020204" pitchFamily="34" charset="0"/>
              </a:rPr>
              <a:t>u młodych pacjentów w wieku 31 lat i 37 lat.  Pacjenci byli hospitalizowani. Chorzy  w latach  wcześniejszych byli poddani  małym zabiegom medycznym w placówkach ochrony zdrowia, jeden z nich miał transfuzję krwi w roku 1987. Chorzy uodpornieni p/</a:t>
            </a:r>
            <a:r>
              <a:rPr lang="pl-PL" sz="2400" dirty="0" err="1">
                <a:latin typeface="Arial" panose="020B0604020202020204" pitchFamily="34" charset="0"/>
                <a:cs typeface="Arial" panose="020B0604020202020204" pitchFamily="34" charset="0"/>
              </a:rPr>
              <a:t>wzw</a:t>
            </a:r>
            <a:r>
              <a:rPr lang="pl-PL" sz="2400" dirty="0">
                <a:latin typeface="Arial" panose="020B0604020202020204" pitchFamily="34" charset="0"/>
                <a:cs typeface="Arial" panose="020B0604020202020204" pitchFamily="34" charset="0"/>
              </a:rPr>
              <a:t> typu B.</a:t>
            </a:r>
          </a:p>
        </p:txBody>
      </p:sp>
      <p:pic>
        <p:nvPicPr>
          <p:cNvPr id="34819" name="Obraz 5"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7"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8" name="pole tekstowe 1"/>
          <p:cNvSpPr txBox="1">
            <a:spLocks noChangeArrowheads="1"/>
          </p:cNvSpPr>
          <p:nvPr/>
        </p:nvSpPr>
        <p:spPr bwMode="auto">
          <a:xfrm>
            <a:off x="1246188" y="344815"/>
            <a:ext cx="11232205" cy="523220"/>
          </a:xfrm>
          <a:prstGeom prst="rect">
            <a:avLst/>
          </a:prstGeom>
          <a:noFill/>
          <a:ln w="9525">
            <a:noFill/>
            <a:miter lim="800000"/>
            <a:headEnd/>
            <a:tailEnd/>
          </a:ln>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2800" b="1" dirty="0">
                <a:latin typeface="Arial" panose="020B0604020202020204" pitchFamily="34" charset="0"/>
                <a:cs typeface="Arial" panose="020B0604020202020204" pitchFamily="34" charset="0"/>
              </a:rPr>
              <a:t>1.1. Wirusowe zapalenie wątroby</a:t>
            </a:r>
          </a:p>
        </p:txBody>
      </p:sp>
      <p:sp>
        <p:nvSpPr>
          <p:cNvPr id="12" name="Prostokąt 11">
            <a:extLst>
              <a:ext uri="{FF2B5EF4-FFF2-40B4-BE49-F238E27FC236}">
                <a16:creationId xmlns:a16="http://schemas.microsoft.com/office/drawing/2014/main" xmlns="" id="{BEDAA48E-52D6-472D-A66C-42F0319061B8}"/>
              </a:ext>
            </a:extLst>
          </p:cNvPr>
          <p:cNvSpPr/>
          <p:nvPr/>
        </p:nvSpPr>
        <p:spPr>
          <a:xfrm>
            <a:off x="956990" y="8968376"/>
            <a:ext cx="3816424" cy="458074"/>
          </a:xfrm>
          <a:prstGeom prst="rect">
            <a:avLst/>
          </a:prstGeom>
        </p:spPr>
        <p:txBody>
          <a:bodyPr wrap="square">
            <a:spAutoFit/>
          </a:bodyPr>
          <a:lstStyle/>
          <a:p>
            <a:pPr algn="just">
              <a:lnSpc>
                <a:spcPct val="150000"/>
              </a:lnSpc>
              <a:spcAft>
                <a:spcPts val="0"/>
              </a:spcAft>
            </a:pPr>
            <a:r>
              <a:rPr lang="pl-PL" b="1" i="1" dirty="0">
                <a:latin typeface="Times New Roman" panose="02020603050405020304" pitchFamily="18" charset="0"/>
                <a:ea typeface="Times New Roman" panose="02020603050405020304" pitchFamily="18" charset="0"/>
              </a:rPr>
              <a:t>Ryc.4. Zapadalność na </a:t>
            </a:r>
            <a:r>
              <a:rPr lang="pl-PL" b="1" i="1" dirty="0" err="1">
                <a:latin typeface="Times New Roman" panose="02020603050405020304" pitchFamily="18" charset="0"/>
                <a:ea typeface="Times New Roman" panose="02020603050405020304" pitchFamily="18" charset="0"/>
              </a:rPr>
              <a:t>wzw</a:t>
            </a:r>
            <a:r>
              <a:rPr lang="pl-PL" b="1" i="1" dirty="0">
                <a:latin typeface="Times New Roman" panose="02020603050405020304" pitchFamily="18" charset="0"/>
                <a:ea typeface="Times New Roman" panose="02020603050405020304" pitchFamily="18" charset="0"/>
              </a:rPr>
              <a:t> typu C.</a:t>
            </a:r>
            <a:endParaRPr lang="pl-PL" b="1" dirty="0">
              <a:latin typeface="Times New Roman" panose="02020603050405020304" pitchFamily="18" charset="0"/>
              <a:ea typeface="Times New Roman" panose="02020603050405020304" pitchFamily="18" charset="0"/>
            </a:endParaRPr>
          </a:p>
        </p:txBody>
      </p:sp>
      <p:graphicFrame>
        <p:nvGraphicFramePr>
          <p:cNvPr id="9" name="Wykres 8">
            <a:extLst>
              <a:ext uri="{FF2B5EF4-FFF2-40B4-BE49-F238E27FC236}">
                <a16:creationId xmlns:a16="http://schemas.microsoft.com/office/drawing/2014/main" xmlns="" id="{D9E1FE39-5E22-448B-9D3A-95CCB7A332C7}"/>
              </a:ext>
            </a:extLst>
          </p:cNvPr>
          <p:cNvGraphicFramePr>
            <a:graphicFrameLocks noChangeAspect="1"/>
          </p:cNvGraphicFramePr>
          <p:nvPr>
            <p:extLst>
              <p:ext uri="{D42A27DB-BD31-4B8C-83A1-F6EECF244321}">
                <p14:modId xmlns:p14="http://schemas.microsoft.com/office/powerpoint/2010/main" val="3739882049"/>
              </p:ext>
            </p:extLst>
          </p:nvPr>
        </p:nvGraphicFramePr>
        <p:xfrm>
          <a:off x="801015" y="3004072"/>
          <a:ext cx="11427961" cy="61415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3929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3693294" y="541059"/>
            <a:ext cx="7200800"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Kąpieliska i baseny kąpielowe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10358" y="1252309"/>
            <a:ext cx="11736784" cy="8217634"/>
          </a:xfrm>
          <a:prstGeom prst="rect">
            <a:avLst/>
          </a:prstGeom>
        </p:spPr>
        <p:txBody>
          <a:bodyPr wrap="square">
            <a:spAutoFit/>
          </a:bodyPr>
          <a:lstStyle/>
          <a:p>
            <a:pPr algn="just"/>
            <a:r>
              <a:rPr lang="pl-PL" sz="2500" dirty="0">
                <a:latin typeface="Arial" panose="020B0604020202020204" pitchFamily="34" charset="0"/>
                <a:cs typeface="Arial" panose="020B0604020202020204" pitchFamily="34" charset="0"/>
              </a:rPr>
              <a:t>	Nadzorem sanitarnym objęto Krytą Pływalnię zarządzaną przez Miejskie Centrum Sportu i Rekreacji w Skarżysku - Kamiennej mieszczącą się przy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ul. Spółdzielczej 19. </a:t>
            </a:r>
          </a:p>
          <a:p>
            <a:pPr algn="just"/>
            <a:endParaRPr lang="pl-PL" sz="1400" dirty="0">
              <a:latin typeface="Arial" panose="020B0604020202020204" pitchFamily="34" charset="0"/>
              <a:cs typeface="Arial" panose="020B0604020202020204" pitchFamily="34" charset="0"/>
            </a:endParaRPr>
          </a:p>
          <a:p>
            <a:pPr algn="just"/>
            <a:r>
              <a:rPr lang="pl-PL" sz="2500" dirty="0">
                <a:latin typeface="Arial" panose="020B0604020202020204" pitchFamily="34" charset="0"/>
                <a:cs typeface="Arial" panose="020B0604020202020204" pitchFamily="34" charset="0"/>
              </a:rPr>
              <a:t>	W celu zapewnienia bezpieczeństwa zdrowotnego wszystkich użytkowników pływalni konieczna jest kompleksowa kontrola jakości wody. Badane były takie parametry jak:: Escherichia coli, </a:t>
            </a:r>
            <a:r>
              <a:rPr lang="pl-PL" sz="2500" dirty="0" err="1">
                <a:latin typeface="Arial" panose="020B0604020202020204" pitchFamily="34" charset="0"/>
                <a:cs typeface="Arial" panose="020B0604020202020204" pitchFamily="34" charset="0"/>
              </a:rPr>
              <a:t>Pseudomonas</a:t>
            </a:r>
            <a:r>
              <a:rPr lang="pl-PL" sz="2500" dirty="0">
                <a:latin typeface="Arial" panose="020B0604020202020204" pitchFamily="34" charset="0"/>
                <a:cs typeface="Arial" panose="020B0604020202020204" pitchFamily="34" charset="0"/>
              </a:rPr>
              <a:t> </a:t>
            </a:r>
            <a:r>
              <a:rPr lang="pl-PL" sz="2500" dirty="0" err="1">
                <a:latin typeface="Arial" panose="020B0604020202020204" pitchFamily="34" charset="0"/>
                <a:cs typeface="Arial" panose="020B0604020202020204" pitchFamily="34" charset="0"/>
              </a:rPr>
              <a:t>aeuroginosa</a:t>
            </a:r>
            <a:r>
              <a:rPr lang="pl-PL" sz="2500" dirty="0">
                <a:latin typeface="Arial" panose="020B0604020202020204" pitchFamily="34" charset="0"/>
                <a:cs typeface="Arial" panose="020B0604020202020204" pitchFamily="34" charset="0"/>
              </a:rPr>
              <a:t>, ogólna liczba mikroorganizmów w 36 °C. Badano też parametry fizykochemiczne (mętność, utlenialność, azotany, </a:t>
            </a:r>
            <a:r>
              <a:rPr lang="pl-PL" sz="2500" dirty="0" err="1">
                <a:latin typeface="Arial" panose="020B0604020202020204" pitchFamily="34" charset="0"/>
                <a:cs typeface="Arial" panose="020B0604020202020204" pitchFamily="34" charset="0"/>
              </a:rPr>
              <a:t>bromodichlorometan</a:t>
            </a:r>
            <a:r>
              <a:rPr lang="pl-PL" sz="2500" dirty="0">
                <a:latin typeface="Arial" panose="020B0604020202020204" pitchFamily="34" charset="0"/>
                <a:cs typeface="Arial" panose="020B0604020202020204" pitchFamily="34" charset="0"/>
              </a:rPr>
              <a:t>, </a:t>
            </a:r>
            <a:r>
              <a:rPr lang="pl-PL" sz="2500" dirty="0" err="1">
                <a:latin typeface="Arial" panose="020B0604020202020204" pitchFamily="34" charset="0"/>
                <a:cs typeface="Arial" panose="020B0604020202020204" pitchFamily="34" charset="0"/>
              </a:rPr>
              <a:t>dibromochlorometan</a:t>
            </a:r>
            <a:r>
              <a:rPr lang="pl-PL" sz="2500" dirty="0">
                <a:latin typeface="Arial" panose="020B0604020202020204" pitchFamily="34" charset="0"/>
                <a:cs typeface="Arial" panose="020B0604020202020204" pitchFamily="34" charset="0"/>
              </a:rPr>
              <a:t>, bromoform, chloroform, Σ THM), codziennie kontrolowany był proces uzdatniania, badana była zawartość chloru wolnego i związanego, mierzony potencjał </a:t>
            </a:r>
            <a:r>
              <a:rPr lang="pl-PL" sz="2500" dirty="0" err="1">
                <a:latin typeface="Arial" panose="020B0604020202020204" pitchFamily="34" charset="0"/>
                <a:cs typeface="Arial" panose="020B0604020202020204" pitchFamily="34" charset="0"/>
              </a:rPr>
              <a:t>redox</a:t>
            </a:r>
            <a:r>
              <a:rPr lang="pl-PL" sz="2500" dirty="0">
                <a:latin typeface="Arial" panose="020B0604020202020204" pitchFamily="34" charset="0"/>
                <a:cs typeface="Arial" panose="020B0604020202020204" pitchFamily="34" charset="0"/>
              </a:rPr>
              <a:t>, temperatura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i </a:t>
            </a:r>
            <a:r>
              <a:rPr lang="pl-PL" sz="2500" dirty="0" err="1">
                <a:latin typeface="Arial" panose="020B0604020202020204" pitchFamily="34" charset="0"/>
                <a:cs typeface="Arial" panose="020B0604020202020204" pitchFamily="34" charset="0"/>
              </a:rPr>
              <a:t>pH</a:t>
            </a:r>
            <a:r>
              <a:rPr lang="pl-PL" sz="2500" dirty="0">
                <a:latin typeface="Arial" panose="020B0604020202020204" pitchFamily="34" charset="0"/>
                <a:cs typeface="Arial" panose="020B0604020202020204" pitchFamily="34" charset="0"/>
              </a:rPr>
              <a:t> wody (pomiar automatyczny). Dokumentacja wyników badań wody na pływalni prowadzona była prawidłowo. Wszystkie wyniki badań przekazywano do Państwowego Powiatowego Inspektora Sanitarnego w Skarżysku - Kamiennej. Na  podstawie wyników badań wody stwierdzono, że jakość wody na pływalni była zgodna z normatywami.</a:t>
            </a:r>
          </a:p>
          <a:p>
            <a:pPr algn="just"/>
            <a:endParaRPr lang="pl-PL" sz="1400" dirty="0">
              <a:latin typeface="Arial" panose="020B0604020202020204" pitchFamily="34" charset="0"/>
              <a:cs typeface="Arial" panose="020B0604020202020204" pitchFamily="34" charset="0"/>
            </a:endParaRPr>
          </a:p>
          <a:p>
            <a:pPr algn="just"/>
            <a:r>
              <a:rPr lang="pl-PL" sz="2500" dirty="0">
                <a:latin typeface="Arial" panose="020B0604020202020204" pitchFamily="34" charset="0"/>
                <a:cs typeface="Arial" panose="020B0604020202020204" pitchFamily="34" charset="0"/>
              </a:rPr>
              <a:t>	W  pływalni w 2018 r. zostały dwukrotnie pobrane do badania  próbki wody ciepłej z pryszniców w łazienkach dla kobiet i mężczyzn w celu oceny stopnia skolonizowania instalacji wody ciepłej pałeczkami </a:t>
            </a:r>
            <a:r>
              <a:rPr lang="pl-PL" sz="2500" dirty="0" err="1">
                <a:latin typeface="Arial" panose="020B0604020202020204" pitchFamily="34" charset="0"/>
                <a:cs typeface="Arial" panose="020B0604020202020204" pitchFamily="34" charset="0"/>
              </a:rPr>
              <a:t>Legionella</a:t>
            </a:r>
            <a:r>
              <a:rPr lang="pl-PL" sz="2500" dirty="0">
                <a:latin typeface="Arial" panose="020B0604020202020204" pitchFamily="34" charset="0"/>
                <a:cs typeface="Arial" panose="020B0604020202020204" pitchFamily="34" charset="0"/>
              </a:rPr>
              <a:t> sp.. Przeprowadzone badania tych próbek nie wykazały przekroczenia dopuszczalnej liczby tych bakterii.</a:t>
            </a:r>
          </a:p>
        </p:txBody>
      </p:sp>
    </p:spTree>
    <p:extLst>
      <p:ext uri="{BB962C8B-B14F-4D97-AF65-F5344CB8AC3E}">
        <p14:creationId xmlns:p14="http://schemas.microsoft.com/office/powerpoint/2010/main" val="352735606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469158" y="525263"/>
            <a:ext cx="89289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Warunki sanitarno-higieniczne środowiska pracy </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610358" y="1252309"/>
            <a:ext cx="11736784" cy="1631216"/>
          </a:xfrm>
          <a:prstGeom prst="rect">
            <a:avLst/>
          </a:prstGeom>
        </p:spPr>
        <p:txBody>
          <a:bodyPr wrap="square">
            <a:spAutoFit/>
          </a:bodyPr>
          <a:lstStyle/>
          <a:p>
            <a:pPr algn="just"/>
            <a:r>
              <a:rPr lang="pl-PL" sz="2500" dirty="0">
                <a:latin typeface="Arial" panose="020B0604020202020204" pitchFamily="34" charset="0"/>
                <a:cs typeface="Arial" panose="020B0604020202020204" pitchFamily="34" charset="0"/>
              </a:rPr>
              <a:t>	W ewidencji Sekcji Nadzoru Środowiska Pracy znajduje się </a:t>
            </a:r>
            <a:r>
              <a:rPr lang="pl-PL" sz="2500" b="1" dirty="0">
                <a:latin typeface="Arial" panose="020B0604020202020204" pitchFamily="34" charset="0"/>
                <a:cs typeface="Arial" panose="020B0604020202020204" pitchFamily="34" charset="0"/>
              </a:rPr>
              <a:t>228 obiektów</a:t>
            </a:r>
            <a:r>
              <a:rPr lang="pl-PL" sz="2500" dirty="0">
                <a:latin typeface="Arial" panose="020B0604020202020204" pitchFamily="34" charset="0"/>
                <a:cs typeface="Arial" panose="020B0604020202020204" pitchFamily="34" charset="0"/>
              </a:rPr>
              <a:t>,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z czego </a:t>
            </a:r>
            <a:r>
              <a:rPr lang="pl-PL" sz="2500" b="1" dirty="0">
                <a:latin typeface="Arial" panose="020B0604020202020204" pitchFamily="34" charset="0"/>
                <a:cs typeface="Arial" panose="020B0604020202020204" pitchFamily="34" charset="0"/>
              </a:rPr>
              <a:t>181 stanowi zakłady pracy</a:t>
            </a:r>
            <a:r>
              <a:rPr lang="pl-PL" sz="2500" dirty="0">
                <a:latin typeface="Arial" panose="020B0604020202020204" pitchFamily="34" charset="0"/>
                <a:cs typeface="Arial" panose="020B0604020202020204" pitchFamily="34" charset="0"/>
              </a:rPr>
              <a:t>, a </a:t>
            </a:r>
            <a:r>
              <a:rPr lang="pl-PL" sz="2500" b="1" dirty="0">
                <a:latin typeface="Arial" panose="020B0604020202020204" pitchFamily="34" charset="0"/>
                <a:cs typeface="Arial" panose="020B0604020202020204" pitchFamily="34" charset="0"/>
              </a:rPr>
              <a:t>47 to placówki ochrony zdrowia</a:t>
            </a:r>
            <a:r>
              <a:rPr lang="pl-PL" sz="2500" dirty="0">
                <a:latin typeface="Arial" panose="020B0604020202020204" pitchFamily="34" charset="0"/>
                <a:cs typeface="Arial" panose="020B0604020202020204" pitchFamily="34" charset="0"/>
              </a:rPr>
              <a:t>, sklepy spożywcze, w których przeprowadzane są kontrole doraźne i akcyjne. </a:t>
            </a:r>
          </a:p>
          <a:p>
            <a:pPr algn="just"/>
            <a:endParaRPr lang="pl-PL" sz="2500" dirty="0">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xmlns="" id="{EB6313B7-35F0-4DEB-8D0C-4B3DDDCECC98}"/>
              </a:ext>
            </a:extLst>
          </p:cNvPr>
          <p:cNvSpPr/>
          <p:nvPr/>
        </p:nvSpPr>
        <p:spPr>
          <a:xfrm>
            <a:off x="2181126" y="2856518"/>
            <a:ext cx="11808270" cy="461665"/>
          </a:xfrm>
          <a:prstGeom prst="rect">
            <a:avLst/>
          </a:prstGeom>
        </p:spPr>
        <p:txBody>
          <a:bodyPr wrap="square">
            <a:spAutoFit/>
          </a:bodyPr>
          <a:lstStyle/>
          <a:p>
            <a:r>
              <a:rPr lang="pl-PL" sz="2400" b="1" dirty="0">
                <a:latin typeface="Arial" panose="020B0604020202020204" pitchFamily="34" charset="0"/>
                <a:cs typeface="Arial" panose="020B0604020202020204" pitchFamily="34" charset="0"/>
              </a:rPr>
              <a:t>Struktura zakładów pracy według liczby zatrudnionych</a:t>
            </a:r>
            <a:endParaRPr lang="pl-PL" sz="2400" dirty="0">
              <a:latin typeface="Arial" panose="020B0604020202020204" pitchFamily="34" charset="0"/>
              <a:cs typeface="Arial" panose="020B0604020202020204" pitchFamily="34" charset="0"/>
            </a:endParaRPr>
          </a:p>
        </p:txBody>
      </p:sp>
      <p:pic>
        <p:nvPicPr>
          <p:cNvPr id="8" name="Obraz 7">
            <a:extLst>
              <a:ext uri="{FF2B5EF4-FFF2-40B4-BE49-F238E27FC236}">
                <a16:creationId xmlns:a16="http://schemas.microsoft.com/office/drawing/2014/main" xmlns="" id="{7067DB57-4997-41C3-9129-AFE4E9B591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65102" y="3432460"/>
            <a:ext cx="8568952" cy="5937781"/>
          </a:xfrm>
          <a:prstGeom prst="rect">
            <a:avLst/>
          </a:prstGeom>
          <a:solidFill>
            <a:srgbClr val="FFFFFF">
              <a:alpha val="0"/>
            </a:srgbClr>
          </a:solidFill>
          <a:ln>
            <a:noFill/>
          </a:ln>
        </p:spPr>
      </p:pic>
    </p:spTree>
    <p:extLst>
      <p:ext uri="{BB962C8B-B14F-4D97-AF65-F5344CB8AC3E}">
        <p14:creationId xmlns:p14="http://schemas.microsoft.com/office/powerpoint/2010/main" val="3639209576"/>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469158" y="525263"/>
            <a:ext cx="89289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Warunki sanitarno-higieniczne środowiska pracy </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6078587"/>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Największą grupę nadzorowanych obiektów stanowią przedsiębiorstwa małe, zatrudniające do 9 pracowników, co stanowi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(56 %) tj. </a:t>
            </a:r>
            <a:r>
              <a:rPr lang="pl-PL" sz="2800" b="1" dirty="0">
                <a:latin typeface="Arial" panose="020B0604020202020204" pitchFamily="34" charset="0"/>
                <a:cs typeface="Arial" panose="020B0604020202020204" pitchFamily="34" charset="0"/>
              </a:rPr>
              <a:t>126 zakładów</a:t>
            </a:r>
            <a:r>
              <a:rPr lang="pl-PL" sz="2800" dirty="0">
                <a:latin typeface="Arial" panose="020B0604020202020204" pitchFamily="34" charset="0"/>
                <a:cs typeface="Arial" panose="020B0604020202020204" pitchFamily="34" charset="0"/>
              </a:rPr>
              <a:t>.</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2018 roku przeprowadzono łącznie </a:t>
            </a:r>
            <a:r>
              <a:rPr lang="pl-PL" sz="2800" b="1" dirty="0">
                <a:latin typeface="Arial" panose="020B0604020202020204" pitchFamily="34" charset="0"/>
                <a:cs typeface="Arial" panose="020B0604020202020204" pitchFamily="34" charset="0"/>
              </a:rPr>
              <a:t>112 kontroli </a:t>
            </a:r>
            <a:r>
              <a:rPr lang="pl-PL" sz="2800" dirty="0">
                <a:latin typeface="Arial" panose="020B0604020202020204" pitchFamily="34" charset="0"/>
                <a:cs typeface="Arial" panose="020B0604020202020204" pitchFamily="34" charset="0"/>
              </a:rPr>
              <a:t>w tym: </a:t>
            </a:r>
            <a:r>
              <a:rPr lang="pl-PL" sz="2800" b="1" dirty="0">
                <a:latin typeface="Arial" panose="020B0604020202020204" pitchFamily="34" charset="0"/>
                <a:cs typeface="Arial" panose="020B0604020202020204" pitchFamily="34" charset="0"/>
              </a:rPr>
              <a:t>84 kontrole </a:t>
            </a:r>
            <a:r>
              <a:rPr lang="pl-PL" sz="2800" dirty="0">
                <a:latin typeface="Arial" panose="020B0604020202020204" pitchFamily="34" charset="0"/>
                <a:cs typeface="Arial" panose="020B0604020202020204" pitchFamily="34" charset="0"/>
              </a:rPr>
              <a:t>w zakresie warunków pracy, </a:t>
            </a:r>
            <a:r>
              <a:rPr lang="pl-PL" sz="2800" b="1" dirty="0">
                <a:latin typeface="Arial" panose="020B0604020202020204" pitchFamily="34" charset="0"/>
                <a:cs typeface="Arial" panose="020B0604020202020204" pitchFamily="34" charset="0"/>
              </a:rPr>
              <a:t>11 kontroli </a:t>
            </a:r>
            <a:r>
              <a:rPr lang="pl-PL" sz="2800" dirty="0">
                <a:latin typeface="Arial" panose="020B0604020202020204" pitchFamily="34" charset="0"/>
                <a:cs typeface="Arial" panose="020B0604020202020204" pitchFamily="34" charset="0"/>
              </a:rPr>
              <a:t>w związku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z prowadzonym postępowaniem w sprawie podejrzenia choroby zawodowej oraz przeprowadzono </a:t>
            </a:r>
            <a:r>
              <a:rPr lang="pl-PL" sz="2800" b="1" dirty="0">
                <a:latin typeface="Arial" panose="020B0604020202020204" pitchFamily="34" charset="0"/>
                <a:cs typeface="Arial" panose="020B0604020202020204" pitchFamily="34" charset="0"/>
              </a:rPr>
              <a:t>17 wizytacji </a:t>
            </a:r>
            <a:r>
              <a:rPr lang="pl-PL" sz="2800" dirty="0">
                <a:latin typeface="Arial" panose="020B0604020202020204" pitchFamily="34" charset="0"/>
                <a:cs typeface="Arial" panose="020B0604020202020204" pitchFamily="34" charset="0"/>
              </a:rPr>
              <a:t>zakładów pracy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związku ze zgłoszeniem podejrzenia choroby zawodowej. Łącznie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kontrolowanych zakładach pracowało </a:t>
            </a:r>
            <a:r>
              <a:rPr lang="pl-PL" sz="2800" b="1" dirty="0">
                <a:latin typeface="Arial" panose="020B0604020202020204" pitchFamily="34" charset="0"/>
                <a:cs typeface="Arial" panose="020B0604020202020204" pitchFamily="34" charset="0"/>
              </a:rPr>
              <a:t>4103 pracowników</a:t>
            </a:r>
            <a:r>
              <a:rPr lang="pl-PL" sz="2800" dirty="0">
                <a:latin typeface="Arial" panose="020B0604020202020204" pitchFamily="34" charset="0"/>
                <a:cs typeface="Arial" panose="020B0604020202020204" pitchFamily="34" charset="0"/>
              </a:rPr>
              <a:t>.  </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wyniku przeprowadzonych kontroli w 2018 roku wydano łącznie </a:t>
            </a:r>
            <a:r>
              <a:rPr lang="pl-PL" sz="2800" b="1" dirty="0">
                <a:latin typeface="Arial" panose="020B0604020202020204" pitchFamily="34" charset="0"/>
                <a:cs typeface="Arial" panose="020B0604020202020204" pitchFamily="34" charset="0"/>
              </a:rPr>
              <a:t>23 decyzje</a:t>
            </a:r>
            <a:r>
              <a:rPr lang="pl-PL" sz="2800" dirty="0">
                <a:latin typeface="Arial" panose="020B0604020202020204" pitchFamily="34" charset="0"/>
                <a:cs typeface="Arial" panose="020B0604020202020204" pitchFamily="34" charset="0"/>
              </a:rPr>
              <a:t> merytoryczne i płatnicze </a:t>
            </a:r>
          </a:p>
          <a:p>
            <a:pPr algn="just"/>
            <a:endParaRPr lang="pl-PL"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980781"/>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469158" y="525263"/>
            <a:ext cx="89289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Warunki sanitarno-higieniczne środowiska pracy </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6986528"/>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2018 roku skontrolowano </a:t>
            </a:r>
            <a:r>
              <a:rPr lang="pl-PL" sz="2800" b="1" dirty="0">
                <a:latin typeface="Arial" panose="020B0604020202020204" pitchFamily="34" charset="0"/>
                <a:cs typeface="Arial" panose="020B0604020202020204" pitchFamily="34" charset="0"/>
              </a:rPr>
              <a:t>81 zakładów </a:t>
            </a:r>
            <a:r>
              <a:rPr lang="pl-PL" sz="2800" dirty="0">
                <a:latin typeface="Arial" panose="020B0604020202020204" pitchFamily="34" charset="0"/>
                <a:cs typeface="Arial" panose="020B0604020202020204" pitchFamily="34" charset="0"/>
              </a:rPr>
              <a:t>,w wyniku tych kontroli stwierdzono  przekroczenie NDS czynników chemicznych i pyłów w </a:t>
            </a:r>
            <a:r>
              <a:rPr lang="pl-PL" sz="2800" b="1" dirty="0">
                <a:latin typeface="Arial" panose="020B0604020202020204" pitchFamily="34" charset="0"/>
                <a:cs typeface="Arial" panose="020B0604020202020204" pitchFamily="34" charset="0"/>
              </a:rPr>
              <a:t>2 zakładach  pracy</a:t>
            </a:r>
            <a:r>
              <a:rPr lang="pl-PL" sz="2800" dirty="0">
                <a:latin typeface="Arial" panose="020B0604020202020204" pitchFamily="34" charset="0"/>
                <a:cs typeface="Arial" panose="020B0604020202020204" pitchFamily="34" charset="0"/>
              </a:rPr>
              <a:t>,  w którym 5 pracowników pracuje w przekroczeniach oraz w przekroczenia NDN hałasu w </a:t>
            </a:r>
            <a:r>
              <a:rPr lang="pl-PL" sz="2800" b="1" dirty="0">
                <a:latin typeface="Arial" panose="020B0604020202020204" pitchFamily="34" charset="0"/>
                <a:cs typeface="Arial" panose="020B0604020202020204" pitchFamily="34" charset="0"/>
              </a:rPr>
              <a:t>1 zakładzie pracy</a:t>
            </a:r>
            <a:r>
              <a:rPr lang="pl-PL" sz="2800" dirty="0">
                <a:latin typeface="Arial" panose="020B0604020202020204" pitchFamily="34" charset="0"/>
                <a:cs typeface="Arial" panose="020B0604020202020204" pitchFamily="34" charset="0"/>
              </a:rPr>
              <a:t>, gdzie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przekroczeniach pracuje 15 osób.</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Wszystkim pracownikom pracującym w narażeniu na czynniki szkodliwe zapewniono ochrony indywidualne.  W zakładach pracy,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których nie można obniżyć poziomu hałasu do obowiązujących norm wprowadzono ‘’Program działań organizacyjno-technicznych zmierzających do poprawy warunków pracy ‘’.</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W wyniku działań  podjętych przez przedsiębiorców w 2018 roku, </a:t>
            </a:r>
            <a:r>
              <a:rPr lang="pl-PL" sz="2800" b="1" dirty="0">
                <a:latin typeface="Arial" panose="020B0604020202020204" pitchFamily="34" charset="0"/>
                <a:cs typeface="Arial" panose="020B0604020202020204" pitchFamily="34" charset="0"/>
              </a:rPr>
              <a:t>3</a:t>
            </a:r>
            <a:r>
              <a:rPr lang="pl-PL" sz="2800" dirty="0">
                <a:latin typeface="Arial" panose="020B0604020202020204" pitchFamily="34" charset="0"/>
                <a:cs typeface="Arial" panose="020B0604020202020204" pitchFamily="34" charset="0"/>
              </a:rPr>
              <a:t> pracownikom poprawiono warunki pracy poprzez obniżenie przekroczeń do poziomu poniżej NDN i NDS (przekroczenia stwierdzone w 2017 roku).</a:t>
            </a:r>
            <a:endParaRPr lang="pl-PL"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254388"/>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4701406" y="430459"/>
            <a:ext cx="8928992" cy="523220"/>
          </a:xfrm>
          <a:prstGeom prst="rect">
            <a:avLst/>
          </a:prstGeom>
          <a:noFill/>
          <a:ln w="9525">
            <a:noFill/>
            <a:miter lim="800000"/>
            <a:headEnd/>
            <a:tailEnd/>
          </a:ln>
        </p:spPr>
        <p:txBody>
          <a:bodyPr wrap="square">
            <a:spAutoFit/>
          </a:bodyPr>
          <a:lstStyle/>
          <a:p>
            <a:r>
              <a:rPr lang="pl-PL" sz="2800" b="1" dirty="0">
                <a:solidFill>
                  <a:srgbClr val="0000FF"/>
                </a:solidFill>
                <a:latin typeface="Arial" panose="020B0604020202020204" pitchFamily="34" charset="0"/>
                <a:cs typeface="Arial" panose="020B0604020202020204" pitchFamily="34" charset="0"/>
              </a:rPr>
              <a:t>Choroby zawodowe</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96541" y="1384137"/>
            <a:ext cx="11736784" cy="2308324"/>
          </a:xfrm>
          <a:prstGeom prst="rect">
            <a:avLst/>
          </a:prstGeom>
        </p:spPr>
        <p:txBody>
          <a:bodyPr wrap="square">
            <a:spAutoFit/>
          </a:bodyPr>
          <a:lstStyle/>
          <a:p>
            <a:pPr algn="just"/>
            <a:r>
              <a:rPr lang="pl-PL" sz="2400" dirty="0">
                <a:latin typeface="Arial" panose="020B0604020202020204" pitchFamily="34" charset="0"/>
                <a:cs typeface="Arial" panose="020B0604020202020204" pitchFamily="34" charset="0"/>
              </a:rPr>
              <a:t>	W 2018 roku przeprowadzono </a:t>
            </a:r>
            <a:r>
              <a:rPr lang="pl-PL" sz="2400" b="1" dirty="0">
                <a:latin typeface="Arial" panose="020B0604020202020204" pitchFamily="34" charset="0"/>
                <a:cs typeface="Arial" panose="020B0604020202020204" pitchFamily="34" charset="0"/>
              </a:rPr>
              <a:t>17 wizytacji </a:t>
            </a:r>
            <a:r>
              <a:rPr lang="pl-PL" sz="2400" dirty="0">
                <a:latin typeface="Arial" panose="020B0604020202020204" pitchFamily="34" charset="0"/>
                <a:cs typeface="Arial" panose="020B0604020202020204" pitchFamily="34" charset="0"/>
              </a:rPr>
              <a:t>w ramach postępowań wyjaśniających dotyczących chorób zawodowych, w wyniku których sporządzono </a:t>
            </a:r>
            <a:r>
              <a:rPr lang="pl-PL" sz="2400" b="1" dirty="0">
                <a:latin typeface="Arial" panose="020B0604020202020204" pitchFamily="34" charset="0"/>
                <a:cs typeface="Arial" panose="020B0604020202020204" pitchFamily="34" charset="0"/>
              </a:rPr>
              <a:t>10 kart </a:t>
            </a:r>
            <a:r>
              <a:rPr lang="pl-PL" sz="2400" dirty="0">
                <a:latin typeface="Arial" panose="020B0604020202020204" pitchFamily="34" charset="0"/>
                <a:cs typeface="Arial" panose="020B0604020202020204" pitchFamily="34" charset="0"/>
              </a:rPr>
              <a:t>oceny narażenia zawodowego  i wydano </a:t>
            </a:r>
            <a:r>
              <a:rPr lang="pl-PL" sz="2400" b="1" dirty="0">
                <a:latin typeface="Arial" panose="020B0604020202020204" pitchFamily="34" charset="0"/>
                <a:cs typeface="Arial" panose="020B0604020202020204" pitchFamily="34" charset="0"/>
              </a:rPr>
              <a:t>5 decyzji </a:t>
            </a:r>
            <a:r>
              <a:rPr lang="pl-PL" sz="2400" dirty="0">
                <a:latin typeface="Arial" panose="020B0604020202020204" pitchFamily="34" charset="0"/>
                <a:cs typeface="Arial" panose="020B0604020202020204" pitchFamily="34" charset="0"/>
              </a:rPr>
              <a:t>administracyjnych, w tym: </a:t>
            </a:r>
            <a:r>
              <a:rPr lang="pl-PL" sz="2400" b="1" dirty="0">
                <a:latin typeface="Arial" panose="020B0604020202020204" pitchFamily="34" charset="0"/>
                <a:cs typeface="Arial" panose="020B0604020202020204" pitchFamily="34" charset="0"/>
              </a:rPr>
              <a:t>3 decyzje </a:t>
            </a:r>
            <a:r>
              <a:rPr lang="pl-PL" sz="2400" dirty="0">
                <a:latin typeface="Arial" panose="020B0604020202020204" pitchFamily="34" charset="0"/>
                <a:cs typeface="Arial" panose="020B0604020202020204" pitchFamily="34" charset="0"/>
              </a:rPr>
              <a:t>o stwierdzeniu choroby zawodowej,  (</a:t>
            </a:r>
            <a:r>
              <a:rPr lang="pl-PL" sz="2400" b="1" dirty="0">
                <a:latin typeface="Arial" panose="020B0604020202020204" pitchFamily="34" charset="0"/>
                <a:cs typeface="Arial" panose="020B0604020202020204" pitchFamily="34" charset="0"/>
              </a:rPr>
              <a:t>1 decyzja </a:t>
            </a:r>
            <a:r>
              <a:rPr lang="pl-PL" sz="2400" dirty="0">
                <a:latin typeface="Arial" panose="020B0604020202020204" pitchFamily="34" charset="0"/>
                <a:cs typeface="Arial" panose="020B0604020202020204" pitchFamily="34" charset="0"/>
              </a:rPr>
              <a:t>o stwierdzeniu choroby zawodowej nie jest ostateczna i prawomocna bowiem strony wniosły odwołanie do II instancji tj.: do ŚPWIS) oraz </a:t>
            </a:r>
            <a:r>
              <a:rPr lang="pl-PL" sz="2400" b="1" dirty="0">
                <a:latin typeface="Arial" panose="020B0604020202020204" pitchFamily="34" charset="0"/>
                <a:cs typeface="Arial" panose="020B0604020202020204" pitchFamily="34" charset="0"/>
              </a:rPr>
              <a:t>2 decyzje </a:t>
            </a:r>
            <a:r>
              <a:rPr lang="pl-PL" sz="2400" dirty="0">
                <a:latin typeface="Arial" panose="020B0604020202020204" pitchFamily="34" charset="0"/>
                <a:cs typeface="Arial" panose="020B0604020202020204" pitchFamily="34" charset="0"/>
              </a:rPr>
              <a:t>o braku podstaw do stwierdzenia choroby zawodowej . </a:t>
            </a:r>
          </a:p>
        </p:txBody>
      </p:sp>
      <p:graphicFrame>
        <p:nvGraphicFramePr>
          <p:cNvPr id="11" name="Tabela 10">
            <a:extLst>
              <a:ext uri="{FF2B5EF4-FFF2-40B4-BE49-F238E27FC236}">
                <a16:creationId xmlns:a16="http://schemas.microsoft.com/office/drawing/2014/main" xmlns="" id="{714C7177-1DDA-4130-B199-66531E240713}"/>
              </a:ext>
            </a:extLst>
          </p:cNvPr>
          <p:cNvGraphicFramePr>
            <a:graphicFrameLocks noGrp="1"/>
          </p:cNvGraphicFramePr>
          <p:nvPr>
            <p:extLst>
              <p:ext uri="{D42A27DB-BD31-4B8C-83A1-F6EECF244321}">
                <p14:modId xmlns:p14="http://schemas.microsoft.com/office/powerpoint/2010/main" val="2622111787"/>
              </p:ext>
            </p:extLst>
          </p:nvPr>
        </p:nvGraphicFramePr>
        <p:xfrm>
          <a:off x="8373813" y="4356904"/>
          <a:ext cx="3561953" cy="4479542"/>
        </p:xfrm>
        <a:graphic>
          <a:graphicData uri="http://schemas.openxmlformats.org/drawingml/2006/table">
            <a:tbl>
              <a:tblPr firstRow="1" firstCol="1" bandRow="1"/>
              <a:tblGrid>
                <a:gridCol w="1847040">
                  <a:extLst>
                    <a:ext uri="{9D8B030D-6E8A-4147-A177-3AD203B41FA5}">
                      <a16:colId xmlns:a16="http://schemas.microsoft.com/office/drawing/2014/main" xmlns="" val="2327566209"/>
                    </a:ext>
                  </a:extLst>
                </a:gridCol>
                <a:gridCol w="1714913">
                  <a:extLst>
                    <a:ext uri="{9D8B030D-6E8A-4147-A177-3AD203B41FA5}">
                      <a16:colId xmlns:a16="http://schemas.microsoft.com/office/drawing/2014/main" xmlns="" val="947475432"/>
                    </a:ext>
                  </a:extLst>
                </a:gridCol>
              </a:tblGrid>
              <a:tr h="663799">
                <a:tc gridSpan="2">
                  <a:txBody>
                    <a:bodyPr/>
                    <a:lstStyle/>
                    <a:p>
                      <a:pPr algn="ctr">
                        <a:lnSpc>
                          <a:spcPct val="107000"/>
                        </a:lnSpc>
                        <a:spcAft>
                          <a:spcPts val="0"/>
                        </a:spcAft>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Liczba stwierdzonych chorób</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hMerge="1">
                  <a:txBody>
                    <a:bodyPr/>
                    <a:lstStyle/>
                    <a:p>
                      <a:endParaRPr lang="pl-PL"/>
                    </a:p>
                  </a:txBody>
                  <a:tcPr>
                    <a:lnL w="38100" cap="flat" cmpd="dbl" algn="ctr">
                      <a:solidFill>
                        <a:srgbClr val="000000"/>
                      </a:solidFill>
                      <a:prstDash val="solid"/>
                      <a:round/>
                      <a:headEnd type="none" w="med" len="med"/>
                      <a:tailEnd type="none" w="med" len="med"/>
                    </a:lnL>
                  </a:tcPr>
                </a:tc>
                <a:extLst>
                  <a:ext uri="{0D108BD9-81ED-4DB2-BD59-A6C34878D82A}">
                    <a16:rowId xmlns:a16="http://schemas.microsoft.com/office/drawing/2014/main" xmlns="" val="2009593529"/>
                  </a:ext>
                </a:extLst>
              </a:tr>
              <a:tr h="863415">
                <a:tc>
                  <a:txBody>
                    <a:bodyPr/>
                    <a:lstStyle/>
                    <a:p>
                      <a:pPr algn="ctr">
                        <a:lnSpc>
                          <a:spcPct val="107000"/>
                        </a:lnSpc>
                        <a:spcAft>
                          <a:spcPts val="0"/>
                        </a:spcAft>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2017</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600" b="1">
                          <a:effectLst/>
                          <a:latin typeface="Times New Roman" panose="02020603050405020304" pitchFamily="18" charset="0"/>
                          <a:ea typeface="Times New Roman" panose="02020603050405020304" pitchFamily="18" charset="0"/>
                          <a:cs typeface="Times New Roman" panose="02020603050405020304" pitchFamily="18" charset="0"/>
                        </a:rPr>
                        <a:t>2018</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B w="381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652472379"/>
                  </a:ext>
                </a:extLst>
              </a:tr>
              <a:tr h="648072">
                <a:tc>
                  <a:txBody>
                    <a:bodyPr/>
                    <a:lstStyle/>
                    <a:p>
                      <a:pPr algn="ctr">
                        <a:lnSpc>
                          <a:spcPct val="107000"/>
                        </a:lnSpc>
                        <a:spcAft>
                          <a:spcPts val="0"/>
                        </a:spcAft>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82823263"/>
                  </a:ext>
                </a:extLst>
              </a:tr>
              <a:tr h="2304256">
                <a:tc>
                  <a:txBody>
                    <a:bodyPr/>
                    <a:lstStyle/>
                    <a:p>
                      <a:pPr algn="ctr">
                        <a:lnSpc>
                          <a:spcPct val="107000"/>
                        </a:lnSpc>
                        <a:spcAft>
                          <a:spcPts val="0"/>
                        </a:spcAft>
                      </a:pPr>
                      <a:r>
                        <a:rPr lang="pl-PL" sz="1600" b="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tc>
                  <a:txBody>
                    <a:bodyPr/>
                    <a:lstStyle/>
                    <a:p>
                      <a:pPr algn="ctr"/>
                      <a:r>
                        <a:rPr lang="pl-PL" sz="1800" b="1" dirty="0">
                          <a:latin typeface="Times New Roman" panose="02020603050405020304" pitchFamily="18" charset="0"/>
                          <a:cs typeface="Times New Roman" panose="02020603050405020304" pitchFamily="18" charset="0"/>
                        </a:rPr>
                        <a:t>1</a:t>
                      </a:r>
                    </a:p>
                  </a:txBody>
                  <a:tcPr marL="68580" marR="68580" marT="68580" marB="68580" anchor="ctr">
                    <a:lnL w="38100" cap="flat" cmpd="dbl" algn="ctr">
                      <a:solidFill>
                        <a:srgbClr val="000000"/>
                      </a:solidFill>
                      <a:prstDash val="solid"/>
                      <a:round/>
                      <a:headEnd type="none" w="med" len="med"/>
                      <a:tailEnd type="none" w="med" len="med"/>
                    </a:lnL>
                    <a:lnR w="38100" cap="flat" cmpd="dbl" algn="ctr">
                      <a:solidFill>
                        <a:srgbClr val="000000"/>
                      </a:solidFill>
                      <a:prstDash val="solid"/>
                      <a:round/>
                      <a:headEnd type="none" w="med" len="med"/>
                      <a:tailEnd type="none" w="med" len="med"/>
                    </a:lnR>
                    <a:lnT w="38100" cap="flat" cmpd="dbl" algn="ctr">
                      <a:solidFill>
                        <a:srgbClr val="000000"/>
                      </a:solidFill>
                      <a:prstDash val="solid"/>
                      <a:round/>
                      <a:headEnd type="none" w="med" len="med"/>
                      <a:tailEnd type="none" w="med" len="med"/>
                    </a:lnT>
                    <a:lnB w="381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957915143"/>
                  </a:ext>
                </a:extLst>
              </a:tr>
            </a:tbl>
          </a:graphicData>
        </a:graphic>
      </p:graphicFrame>
      <p:graphicFrame>
        <p:nvGraphicFramePr>
          <p:cNvPr id="5" name="Tabela 4">
            <a:extLst>
              <a:ext uri="{FF2B5EF4-FFF2-40B4-BE49-F238E27FC236}">
                <a16:creationId xmlns:a16="http://schemas.microsoft.com/office/drawing/2014/main" xmlns="" id="{B64F55B4-69A3-49C8-878A-AD96266FF4C9}"/>
              </a:ext>
            </a:extLst>
          </p:cNvPr>
          <p:cNvGraphicFramePr>
            <a:graphicFrameLocks noGrp="1"/>
          </p:cNvGraphicFramePr>
          <p:nvPr>
            <p:extLst>
              <p:ext uri="{D42A27DB-BD31-4B8C-83A1-F6EECF244321}">
                <p14:modId xmlns:p14="http://schemas.microsoft.com/office/powerpoint/2010/main" val="4225041599"/>
              </p:ext>
            </p:extLst>
          </p:nvPr>
        </p:nvGraphicFramePr>
        <p:xfrm>
          <a:off x="712664" y="4356904"/>
          <a:ext cx="7661149" cy="4479542"/>
        </p:xfrm>
        <a:graphic>
          <a:graphicData uri="http://schemas.openxmlformats.org/drawingml/2006/table">
            <a:tbl>
              <a:tblPr firstRow="1" firstCol="1" bandRow="1"/>
              <a:tblGrid>
                <a:gridCol w="590328">
                  <a:extLst>
                    <a:ext uri="{9D8B030D-6E8A-4147-A177-3AD203B41FA5}">
                      <a16:colId xmlns:a16="http://schemas.microsoft.com/office/drawing/2014/main" xmlns="" val="3521514580"/>
                    </a:ext>
                  </a:extLst>
                </a:gridCol>
                <a:gridCol w="2033353">
                  <a:extLst>
                    <a:ext uri="{9D8B030D-6E8A-4147-A177-3AD203B41FA5}">
                      <a16:colId xmlns:a16="http://schemas.microsoft.com/office/drawing/2014/main" xmlns="" val="996358019"/>
                    </a:ext>
                  </a:extLst>
                </a:gridCol>
                <a:gridCol w="1298722">
                  <a:extLst>
                    <a:ext uri="{9D8B030D-6E8A-4147-A177-3AD203B41FA5}">
                      <a16:colId xmlns:a16="http://schemas.microsoft.com/office/drawing/2014/main" xmlns="" val="1319518222"/>
                    </a:ext>
                  </a:extLst>
                </a:gridCol>
                <a:gridCol w="3738746">
                  <a:extLst>
                    <a:ext uri="{9D8B030D-6E8A-4147-A177-3AD203B41FA5}">
                      <a16:colId xmlns:a16="http://schemas.microsoft.com/office/drawing/2014/main" xmlns="" val="3668617554"/>
                    </a:ext>
                  </a:extLst>
                </a:gridCol>
              </a:tblGrid>
              <a:tr h="1527214">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PKD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Nazwa grupowania PKD</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Numer choroby zawodowej </a:t>
                      </a:r>
                      <a:b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b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z wykazu</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dirty="0">
                          <a:effectLst/>
                          <a:latin typeface="Times New Roman" panose="02020603050405020304" pitchFamily="18" charset="0"/>
                          <a:ea typeface="Times New Roman" panose="02020603050405020304" pitchFamily="18" charset="0"/>
                          <a:cs typeface="Times New Roman" panose="02020603050405020304" pitchFamily="18" charset="0"/>
                        </a:rPr>
                        <a:t>Nazwa choroby zawodowej</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37323017"/>
                  </a:ext>
                </a:extLst>
              </a:tr>
              <a:tr h="645095">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Produkcja metali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Pylice płuc</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497009739"/>
                  </a:ext>
                </a:extLst>
              </a:tr>
              <a:tr h="2307233">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Doradztwo związane z zarządzaniem</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6000"/>
                        </a:lnSpc>
                        <a:spcAft>
                          <a:spcPts val="0"/>
                        </a:spcAft>
                      </a:pPr>
                      <a:r>
                        <a:rPr lang="pl-PL" sz="1600" b="1" kern="12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lvl="0" indent="-342900">
                        <a:lnSpc>
                          <a:spcPct val="106000"/>
                        </a:lnSpc>
                        <a:spcAft>
                          <a:spcPts val="0"/>
                        </a:spcAft>
                        <a:buFont typeface="Arial" panose="020B0604020202020204" pitchFamily="34" charset="0"/>
                        <a:buChar char="•"/>
                        <a:tabLst>
                          <a:tab pos="457200" algn="l"/>
                        </a:tabLst>
                      </a:pPr>
                      <a:r>
                        <a:rPr lang="pl-PL" sz="1600" b="1" kern="1200" dirty="0">
                          <a:effectLst/>
                          <a:latin typeface="Times New Roman" panose="02020603050405020304" pitchFamily="18" charset="0"/>
                          <a:ea typeface="Times New Roman" panose="02020603050405020304" pitchFamily="18" charset="0"/>
                          <a:cs typeface="Times New Roman" panose="02020603050405020304" pitchFamily="18" charset="0"/>
                        </a:rPr>
                        <a:t>Nowotwory złośliwe powstałe </a:t>
                      </a:r>
                      <a:br>
                        <a:rPr lang="pl-PL" sz="1600" b="1" kern="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1600" b="1" kern="1200" dirty="0">
                          <a:effectLst/>
                          <a:latin typeface="Times New Roman" panose="02020603050405020304" pitchFamily="18" charset="0"/>
                          <a:ea typeface="Times New Roman" panose="02020603050405020304" pitchFamily="18" charset="0"/>
                          <a:cs typeface="Times New Roman" panose="02020603050405020304" pitchFamily="18" charset="0"/>
                        </a:rPr>
                        <a:t>w następstwie działania czynników występujących w środowisku pracy , uznanych za rakotwórcze u ludzi : nowotwór układu krwiotwórczego</a:t>
                      </a:r>
                      <a:endParaRPr lang="pl-PL" sz="1100" dirty="0">
                        <a:effectLst/>
                        <a:latin typeface="Calibri" panose="020F0502020204030204" pitchFamily="34" charset="0"/>
                        <a:cs typeface="Times New Roman" panose="02020603050405020304" pitchFamily="18" charset="0"/>
                      </a:endParaRPr>
                    </a:p>
                  </a:txBody>
                  <a:tcPr marL="45720" marR="4572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971000049"/>
                  </a:ext>
                </a:extLst>
              </a:tr>
            </a:tbl>
          </a:graphicData>
        </a:graphic>
      </p:graphicFrame>
      <p:sp>
        <p:nvSpPr>
          <p:cNvPr id="14" name="Prostokąt 13">
            <a:extLst>
              <a:ext uri="{FF2B5EF4-FFF2-40B4-BE49-F238E27FC236}">
                <a16:creationId xmlns:a16="http://schemas.microsoft.com/office/drawing/2014/main" xmlns="" id="{9C4F4352-EA0E-451F-BDBF-60C0A884A76B}"/>
              </a:ext>
            </a:extLst>
          </p:cNvPr>
          <p:cNvSpPr/>
          <p:nvPr/>
        </p:nvSpPr>
        <p:spPr>
          <a:xfrm>
            <a:off x="712664" y="9010328"/>
            <a:ext cx="10422321" cy="369332"/>
          </a:xfrm>
          <a:prstGeom prst="rect">
            <a:avLst/>
          </a:prstGeom>
        </p:spPr>
        <p:txBody>
          <a:bodyPr wrap="square">
            <a:spAutoFit/>
          </a:bodyPr>
          <a:lstStyle/>
          <a:p>
            <a:r>
              <a:rPr lang="pl-PL" b="1" i="1" dirty="0">
                <a:latin typeface="Times New Roman" panose="02020603050405020304" pitchFamily="18" charset="0"/>
                <a:ea typeface="Times New Roman" panose="02020603050405020304" pitchFamily="18" charset="0"/>
              </a:rPr>
              <a:t>Tabela 14 Powiązanie stwierdzonych chorób zawodowych z wykonywaną pracą w 2018r.</a:t>
            </a:r>
            <a:endParaRPr lang="pl-PL" b="1" dirty="0"/>
          </a:p>
        </p:txBody>
      </p:sp>
    </p:spTree>
    <p:extLst>
      <p:ext uri="{BB962C8B-B14F-4D97-AF65-F5344CB8AC3E}">
        <p14:creationId xmlns:p14="http://schemas.microsoft.com/office/powerpoint/2010/main" val="3280023111"/>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253134" y="377278"/>
            <a:ext cx="8784976" cy="954107"/>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Nadzór nad placówkami nauczania i wychowania oraz placówkami wypoczynku dzieci i młodzieży </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7786747"/>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2018 roku skontrolowano wszystkie </a:t>
            </a:r>
            <a:r>
              <a:rPr lang="pl-PL" sz="2800" b="1" dirty="0">
                <a:latin typeface="Arial" panose="020B0604020202020204" pitchFamily="34" charset="0"/>
                <a:cs typeface="Arial" panose="020B0604020202020204" pitchFamily="34" charset="0"/>
              </a:rPr>
              <a:t>53 nadzorowane placówki </a:t>
            </a:r>
            <a:r>
              <a:rPr lang="pl-PL" sz="2800" dirty="0">
                <a:latin typeface="Arial" panose="020B0604020202020204" pitchFamily="34" charset="0"/>
                <a:cs typeface="Arial" panose="020B0604020202020204" pitchFamily="34" charset="0"/>
              </a:rPr>
              <a:t>nauczania i wychowania oraz 28 form wypoczynku zimowego i letniego dzieci i młodzieży szkolnej.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Z dniem 01.09.2018 roku zlikwidowano </a:t>
            </a:r>
            <a:r>
              <a:rPr lang="pl-PL" sz="2800" b="1" dirty="0">
                <a:latin typeface="Arial" panose="020B0604020202020204" pitchFamily="34" charset="0"/>
                <a:cs typeface="Arial" panose="020B0604020202020204" pitchFamily="34" charset="0"/>
              </a:rPr>
              <a:t>1 niepubliczną szkołę </a:t>
            </a:r>
            <a:r>
              <a:rPr lang="pl-PL" sz="2800" dirty="0">
                <a:latin typeface="Arial" panose="020B0604020202020204" pitchFamily="34" charset="0"/>
                <a:cs typeface="Arial" panose="020B0604020202020204" pitchFamily="34" charset="0"/>
              </a:rPr>
              <a:t>podstawową zlokalizowaną  na terenu miasta Skarżyska-Kamienna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utworzono </a:t>
            </a:r>
            <a:r>
              <a:rPr lang="pl-PL" sz="2800" b="1" dirty="0">
                <a:latin typeface="Arial" panose="020B0604020202020204" pitchFamily="34" charset="0"/>
                <a:cs typeface="Arial" panose="020B0604020202020204" pitchFamily="34" charset="0"/>
              </a:rPr>
              <a:t>1 niepubliczny żłobek</a:t>
            </a:r>
            <a:r>
              <a:rPr lang="pl-PL" sz="2800" dirty="0">
                <a:latin typeface="Arial" panose="020B0604020202020204" pitchFamily="34" charset="0"/>
                <a:cs typeface="Arial" panose="020B0604020202020204" pitchFamily="34" charset="0"/>
              </a:rPr>
              <a:t>.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Przeprowadzono łącznie </a:t>
            </a:r>
            <a:r>
              <a:rPr lang="pl-PL" sz="2800" b="1" dirty="0">
                <a:latin typeface="Arial" panose="020B0604020202020204" pitchFamily="34" charset="0"/>
                <a:cs typeface="Arial" panose="020B0604020202020204" pitchFamily="34" charset="0"/>
              </a:rPr>
              <a:t>121 kontroli sanitarnych</a:t>
            </a:r>
            <a:r>
              <a:rPr lang="pl-PL" sz="2800" dirty="0">
                <a:latin typeface="Arial" panose="020B0604020202020204" pitchFamily="34" charset="0"/>
                <a:cs typeface="Arial" panose="020B0604020202020204" pitchFamily="34" charset="0"/>
              </a:rPr>
              <a:t>, wydano </a:t>
            </a:r>
            <a:r>
              <a:rPr lang="pl-PL" sz="2800" b="1" dirty="0">
                <a:latin typeface="Arial" panose="020B0604020202020204" pitchFamily="34" charset="0"/>
                <a:cs typeface="Arial" panose="020B0604020202020204" pitchFamily="34" charset="0"/>
              </a:rPr>
              <a:t>12 </a:t>
            </a:r>
            <a:r>
              <a:rPr lang="pl-PL" sz="2800" dirty="0">
                <a:latin typeface="Arial" panose="020B0604020202020204" pitchFamily="34" charset="0"/>
                <a:cs typeface="Arial" panose="020B0604020202020204" pitchFamily="34" charset="0"/>
              </a:rPr>
              <a:t>decyzji administracyjnych, ogółem wyegzekwowano </a:t>
            </a:r>
            <a:r>
              <a:rPr lang="pl-PL" sz="2800" b="1" dirty="0">
                <a:latin typeface="Arial" panose="020B0604020202020204" pitchFamily="34" charset="0"/>
                <a:cs typeface="Arial" panose="020B0604020202020204" pitchFamily="34" charset="0"/>
              </a:rPr>
              <a:t>5 </a:t>
            </a:r>
            <a:r>
              <a:rPr lang="pl-PL" sz="2800" dirty="0">
                <a:latin typeface="Arial" panose="020B0604020202020204" pitchFamily="34" charset="0"/>
                <a:cs typeface="Arial" panose="020B0604020202020204" pitchFamily="34" charset="0"/>
              </a:rPr>
              <a:t>decyzji, w tym </a:t>
            </a:r>
            <a:r>
              <a:rPr lang="pl-PL" sz="2800" b="1" dirty="0">
                <a:latin typeface="Arial" panose="020B0604020202020204" pitchFamily="34" charset="0"/>
                <a:cs typeface="Arial" panose="020B0604020202020204" pitchFamily="34" charset="0"/>
              </a:rPr>
              <a:t>3</a:t>
            </a:r>
            <a:r>
              <a:rPr lang="pl-PL" sz="2800" dirty="0">
                <a:latin typeface="Arial" panose="020B0604020202020204" pitchFamily="34" charset="0"/>
                <a:cs typeface="Arial" panose="020B0604020202020204" pitchFamily="34" charset="0"/>
              </a:rPr>
              <a:t> z lat ubiegłych. Do nadzorowanych placówek uczęszczało </a:t>
            </a:r>
            <a:r>
              <a:rPr lang="pl-PL" sz="2800" b="1" dirty="0">
                <a:latin typeface="Arial" panose="020B0604020202020204" pitchFamily="34" charset="0"/>
                <a:cs typeface="Arial" panose="020B0604020202020204" pitchFamily="34" charset="0"/>
              </a:rPr>
              <a:t>7 918 uczniów.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Kontrole sanitarne wykazały, że nadal:</a:t>
            </a:r>
          </a:p>
          <a:p>
            <a:pPr marL="457200" indent="-457200" algn="just">
              <a:buFont typeface="Arial" panose="020B0604020202020204" pitchFamily="34" charset="0"/>
              <a:buChar char="•"/>
            </a:pPr>
            <a:r>
              <a:rPr lang="pl-PL" sz="2800" b="1" dirty="0">
                <a:latin typeface="Arial" panose="020B0604020202020204" pitchFamily="34" charset="0"/>
                <a:cs typeface="Arial" panose="020B0604020202020204" pitchFamily="34" charset="0"/>
              </a:rPr>
              <a:t>6 placówek </a:t>
            </a:r>
            <a:r>
              <a:rPr lang="pl-PL" sz="2800" dirty="0">
                <a:latin typeface="Arial" panose="020B0604020202020204" pitchFamily="34" charset="0"/>
                <a:cs typeface="Arial" panose="020B0604020202020204" pitchFamily="34" charset="0"/>
              </a:rPr>
              <a:t>korzysta z systemu kanalizacji lokalnej </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W </a:t>
            </a:r>
            <a:r>
              <a:rPr lang="pl-PL" sz="2800" b="1" dirty="0">
                <a:latin typeface="Arial" panose="020B0604020202020204" pitchFamily="34" charset="0"/>
                <a:cs typeface="Arial" panose="020B0604020202020204" pitchFamily="34" charset="0"/>
              </a:rPr>
              <a:t>4 placówkach </a:t>
            </a:r>
            <a:r>
              <a:rPr lang="pl-PL" sz="2800" dirty="0">
                <a:latin typeface="Arial" panose="020B0604020202020204" pitchFamily="34" charset="0"/>
                <a:cs typeface="Arial" panose="020B0604020202020204" pitchFamily="34" charset="0"/>
              </a:rPr>
              <a:t>na </a:t>
            </a:r>
            <a:r>
              <a:rPr lang="pl-PL" sz="2800" b="1" dirty="0">
                <a:latin typeface="Arial" panose="020B0604020202020204" pitchFamily="34" charset="0"/>
                <a:cs typeface="Arial" panose="020B0604020202020204" pitchFamily="34" charset="0"/>
              </a:rPr>
              <a:t>1 urządzenie </a:t>
            </a:r>
            <a:r>
              <a:rPr lang="pl-PL" sz="2800" dirty="0">
                <a:latin typeface="Arial" panose="020B0604020202020204" pitchFamily="34" charset="0"/>
                <a:cs typeface="Arial" panose="020B0604020202020204" pitchFamily="34" charset="0"/>
              </a:rPr>
              <a:t>ustępowe przypada ponadnormatywna liczba uczniów.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W celu oceny warunków na stanowisku pracy ucznia wykonano ogółem </a:t>
            </a:r>
            <a:r>
              <a:rPr lang="pl-PL" sz="2800" b="1" dirty="0">
                <a:latin typeface="Arial" panose="020B0604020202020204" pitchFamily="34" charset="0"/>
                <a:cs typeface="Arial" panose="020B0604020202020204" pitchFamily="34" charset="0"/>
              </a:rPr>
              <a:t>1318 badań</a:t>
            </a:r>
            <a:r>
              <a:rPr lang="pl-PL"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3989236"/>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2253134" y="377278"/>
            <a:ext cx="8784976" cy="954107"/>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Nadzór nad placówkami nauczania i wychowania oraz placówkami wypoczynku dzieci i młodzieży </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7478970"/>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Ocenę dostosowania mebli szkolnych do wzrostu uczniów przeprowadzono w </a:t>
            </a:r>
            <a:r>
              <a:rPr lang="pl-PL" sz="2800" b="1" dirty="0">
                <a:latin typeface="Arial" panose="020B0604020202020204" pitchFamily="34" charset="0"/>
                <a:cs typeface="Arial" panose="020B0604020202020204" pitchFamily="34" charset="0"/>
              </a:rPr>
              <a:t>10 placówkach </a:t>
            </a:r>
            <a:r>
              <a:rPr lang="pl-PL" sz="2800" dirty="0">
                <a:latin typeface="Arial" panose="020B0604020202020204" pitchFamily="34" charset="0"/>
                <a:cs typeface="Arial" panose="020B0604020202020204" pitchFamily="34" charset="0"/>
              </a:rPr>
              <a:t>w </a:t>
            </a:r>
            <a:r>
              <a:rPr lang="pl-PL" sz="2800" b="1" dirty="0">
                <a:latin typeface="Arial" panose="020B0604020202020204" pitchFamily="34" charset="0"/>
                <a:cs typeface="Arial" panose="020B0604020202020204" pitchFamily="34" charset="0"/>
              </a:rPr>
              <a:t>44 oddziałach</a:t>
            </a:r>
            <a:r>
              <a:rPr lang="pl-PL" sz="2800" dirty="0">
                <a:latin typeface="Arial" panose="020B0604020202020204" pitchFamily="34" charset="0"/>
                <a:cs typeface="Arial" panose="020B0604020202020204" pitchFamily="34" charset="0"/>
              </a:rPr>
              <a:t>, analizując </a:t>
            </a:r>
            <a:r>
              <a:rPr lang="pl-PL" sz="2800" b="1" dirty="0">
                <a:latin typeface="Arial" panose="020B0604020202020204" pitchFamily="34" charset="0"/>
                <a:cs typeface="Arial" panose="020B0604020202020204" pitchFamily="34" charset="0"/>
              </a:rPr>
              <a:t>682 stanowiska</a:t>
            </a:r>
            <a:r>
              <a:rPr lang="pl-PL" sz="2800" dirty="0">
                <a:latin typeface="Arial" panose="020B0604020202020204" pitchFamily="34" charset="0"/>
                <a:cs typeface="Arial" panose="020B0604020202020204" pitchFamily="34" charset="0"/>
              </a:rPr>
              <a:t> pracy uczniów, i stwierdzono, że w </a:t>
            </a:r>
            <a:r>
              <a:rPr lang="pl-PL" sz="2800" b="1" dirty="0">
                <a:latin typeface="Arial" panose="020B0604020202020204" pitchFamily="34" charset="0"/>
                <a:cs typeface="Arial" panose="020B0604020202020204" pitchFamily="34" charset="0"/>
              </a:rPr>
              <a:t>6 placówkach</a:t>
            </a:r>
            <a:r>
              <a:rPr lang="pl-PL" sz="2800" dirty="0">
                <a:latin typeface="Arial" panose="020B0604020202020204" pitchFamily="34" charset="0"/>
                <a:cs typeface="Arial" panose="020B0604020202020204" pitchFamily="34" charset="0"/>
              </a:rPr>
              <a:t>, w </a:t>
            </a:r>
            <a:r>
              <a:rPr lang="pl-PL" sz="2800" b="1" dirty="0">
                <a:latin typeface="Arial" panose="020B0604020202020204" pitchFamily="34" charset="0"/>
                <a:cs typeface="Arial" panose="020B0604020202020204" pitchFamily="34" charset="0"/>
              </a:rPr>
              <a:t>11 oddziałach</a:t>
            </a:r>
            <a:r>
              <a:rPr lang="pl-PL" sz="2800" dirty="0">
                <a:latin typeface="Arial" panose="020B0604020202020204" pitchFamily="34" charset="0"/>
                <a:cs typeface="Arial" panose="020B0604020202020204" pitchFamily="34" charset="0"/>
              </a:rPr>
              <a:t> na </a:t>
            </a:r>
            <a:r>
              <a:rPr lang="pl-PL" sz="2800" b="1" dirty="0">
                <a:latin typeface="Arial" panose="020B0604020202020204" pitchFamily="34" charset="0"/>
                <a:cs typeface="Arial" panose="020B0604020202020204" pitchFamily="34" charset="0"/>
              </a:rPr>
              <a:t>18 stanowiskach </a:t>
            </a:r>
            <a:r>
              <a:rPr lang="pl-PL" sz="2800" dirty="0">
                <a:latin typeface="Arial" panose="020B0604020202020204" pitchFamily="34" charset="0"/>
                <a:cs typeface="Arial" panose="020B0604020202020204" pitchFamily="34" charset="0"/>
              </a:rPr>
              <a:t>meble są nieprawidłowo dopasowane.</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Skontrolowano tygodniowy rozkład lekcji w </a:t>
            </a:r>
            <a:r>
              <a:rPr lang="pl-PL" sz="2800" b="1" dirty="0">
                <a:latin typeface="Arial" panose="020B0604020202020204" pitchFamily="34" charset="0"/>
                <a:cs typeface="Arial" panose="020B0604020202020204" pitchFamily="34" charset="0"/>
              </a:rPr>
              <a:t>10 placówkach </a:t>
            </a:r>
            <a:r>
              <a:rPr lang="pl-PL" sz="2800" dirty="0">
                <a:latin typeface="Arial" panose="020B0604020202020204" pitchFamily="34" charset="0"/>
                <a:cs typeface="Arial" panose="020B0604020202020204" pitchFamily="34" charset="0"/>
              </a:rPr>
              <a:t>w </a:t>
            </a:r>
            <a:r>
              <a:rPr lang="pl-PL" sz="2800" b="1" dirty="0">
                <a:latin typeface="Arial" panose="020B0604020202020204" pitchFamily="34" charset="0"/>
                <a:cs typeface="Arial" panose="020B0604020202020204" pitchFamily="34" charset="0"/>
              </a:rPr>
              <a:t>92 oddziałach</a:t>
            </a:r>
            <a:r>
              <a:rPr lang="pl-PL" sz="2800" dirty="0">
                <a:latin typeface="Arial" panose="020B0604020202020204" pitchFamily="34" charset="0"/>
                <a:cs typeface="Arial" panose="020B0604020202020204" pitchFamily="34" charset="0"/>
              </a:rPr>
              <a:t>, niezgodności z zasadami higieny stwierdzono w </a:t>
            </a:r>
            <a:r>
              <a:rPr lang="pl-PL" sz="2800" b="1" dirty="0">
                <a:latin typeface="Arial" panose="020B0604020202020204" pitchFamily="34" charset="0"/>
                <a:cs typeface="Arial" panose="020B0604020202020204" pitchFamily="34" charset="0"/>
              </a:rPr>
              <a:t>5 szkołach </a:t>
            </a:r>
            <a:r>
              <a:rPr lang="pl-PL" sz="2800" dirty="0">
                <a:latin typeface="Arial" panose="020B0604020202020204" pitchFamily="34" charset="0"/>
                <a:cs typeface="Arial" panose="020B0604020202020204" pitchFamily="34" charset="0"/>
              </a:rPr>
              <a:t>w </a:t>
            </a:r>
            <a:r>
              <a:rPr lang="pl-PL" sz="2800" b="1" dirty="0">
                <a:latin typeface="Arial" panose="020B0604020202020204" pitchFamily="34" charset="0"/>
                <a:cs typeface="Arial" panose="020B0604020202020204" pitchFamily="34" charset="0"/>
              </a:rPr>
              <a:t>31 oddziałach</a:t>
            </a:r>
            <a:r>
              <a:rPr lang="pl-PL" sz="2800" dirty="0">
                <a:latin typeface="Arial" panose="020B0604020202020204" pitchFamily="34" charset="0"/>
                <a:cs typeface="Arial" panose="020B0604020202020204" pitchFamily="34" charset="0"/>
              </a:rPr>
              <a:t>.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Badano również obciążenie uczniów ciężarem tornistrów/plecaków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2 szkołach podstawowych. Łącznie zważono </a:t>
            </a:r>
            <a:r>
              <a:rPr lang="pl-PL" sz="2800" b="1" dirty="0">
                <a:latin typeface="Arial" panose="020B0604020202020204" pitchFamily="34" charset="0"/>
                <a:cs typeface="Arial" panose="020B0604020202020204" pitchFamily="34" charset="0"/>
              </a:rPr>
              <a:t>544 uczniów </a:t>
            </a:r>
            <a:r>
              <a:rPr lang="pl-PL" sz="2800" dirty="0">
                <a:latin typeface="Arial" panose="020B0604020202020204" pitchFamily="34" charset="0"/>
                <a:cs typeface="Arial" panose="020B0604020202020204" pitchFamily="34" charset="0"/>
              </a:rPr>
              <a:t>wraz z ich tornistrami/plecakami). Stwierdzono przekroczenia  normy o 10 % w </a:t>
            </a:r>
            <a:r>
              <a:rPr lang="pl-PL" sz="2800" b="1" dirty="0">
                <a:latin typeface="Arial" panose="020B0604020202020204" pitchFamily="34" charset="0"/>
                <a:cs typeface="Arial" panose="020B0604020202020204" pitchFamily="34" charset="0"/>
              </a:rPr>
              <a:t>224 przypadkach</a:t>
            </a:r>
            <a:r>
              <a:rPr lang="pl-PL" sz="2800" dirty="0">
                <a:latin typeface="Arial" panose="020B0604020202020204" pitchFamily="34" charset="0"/>
                <a:cs typeface="Arial" panose="020B0604020202020204" pitchFamily="34" charset="0"/>
              </a:rPr>
              <a:t> i w </a:t>
            </a:r>
            <a:r>
              <a:rPr lang="pl-PL" sz="2800" b="1" dirty="0">
                <a:latin typeface="Arial" panose="020B0604020202020204" pitchFamily="34" charset="0"/>
                <a:cs typeface="Arial" panose="020B0604020202020204" pitchFamily="34" charset="0"/>
              </a:rPr>
              <a:t>115 przypadkach  </a:t>
            </a:r>
            <a:r>
              <a:rPr lang="pl-PL" sz="2800" dirty="0">
                <a:latin typeface="Arial" panose="020B0604020202020204" pitchFamily="34" charset="0"/>
                <a:cs typeface="Arial" panose="020B0604020202020204" pitchFamily="34" charset="0"/>
              </a:rPr>
              <a:t>o 15%  normy ciężaru uczniowskich tornistrów/plecaków.  </a:t>
            </a:r>
          </a:p>
          <a:p>
            <a:pPr algn="just"/>
            <a:endParaRPr lang="pl-PL" sz="20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Nie uległa zmianie sytuacja wyposażenia placówek oświatowych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w salę gimnastyczną z zapleczem sanitarnym, jak też  w zakresie opieki lekarskiej, pielęgniarskiej czy stomatologicznej.</a:t>
            </a:r>
          </a:p>
        </p:txBody>
      </p:sp>
    </p:spTree>
    <p:extLst>
      <p:ext uri="{BB962C8B-B14F-4D97-AF65-F5344CB8AC3E}">
        <p14:creationId xmlns:p14="http://schemas.microsoft.com/office/powerpoint/2010/main" val="561089388"/>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058863" y="43180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Stan sanitarny obiektów żywności, żywienia i przedmiotów użytku</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5693866"/>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2018 roku z </a:t>
            </a:r>
            <a:r>
              <a:rPr lang="pl-PL" sz="2800" b="1" dirty="0">
                <a:latin typeface="Arial" panose="020B0604020202020204" pitchFamily="34" charset="0"/>
                <a:cs typeface="Arial" panose="020B0604020202020204" pitchFamily="34" charset="0"/>
              </a:rPr>
              <a:t>804 zakładów </a:t>
            </a:r>
            <a:r>
              <a:rPr lang="pl-PL" sz="2800" dirty="0">
                <a:latin typeface="Arial" panose="020B0604020202020204" pitchFamily="34" charset="0"/>
                <a:cs typeface="Arial" panose="020B0604020202020204" pitchFamily="34" charset="0"/>
              </a:rPr>
              <a:t>znajdujących się w ewidencji, skontrolowano </a:t>
            </a:r>
            <a:r>
              <a:rPr lang="pl-PL" sz="2800" b="1" dirty="0">
                <a:latin typeface="Arial" panose="020B0604020202020204" pitchFamily="34" charset="0"/>
                <a:cs typeface="Arial" panose="020B0604020202020204" pitchFamily="34" charset="0"/>
              </a:rPr>
              <a:t>367 obiektów </a:t>
            </a:r>
            <a:r>
              <a:rPr lang="pl-PL" sz="2800" dirty="0">
                <a:latin typeface="Arial" panose="020B0604020202020204" pitchFamily="34" charset="0"/>
                <a:cs typeface="Arial" panose="020B0604020202020204" pitchFamily="34" charset="0"/>
              </a:rPr>
              <a:t>tj. 45,6,%. Kontrolą objęto: obiekty produkcji i obrotu żywnością, obiekty żywienia zbiorowego typu „otwartego” i „zamkniętego”, zakłady małej gastronomii, środki transportu żywności, wytwórnie i miejsca obrotu przedmiotów użytku oraz wytwórnie i miejsca obrotu kosmetyków. W skontrolowanych obiektach:</a:t>
            </a:r>
          </a:p>
          <a:p>
            <a:pPr algn="just"/>
            <a:endParaRPr lang="pl-PL"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przeprowadzono łącznie </a:t>
            </a:r>
            <a:r>
              <a:rPr lang="pl-PL" sz="2800" b="1" dirty="0">
                <a:latin typeface="Arial" panose="020B0604020202020204" pitchFamily="34" charset="0"/>
                <a:cs typeface="Arial" panose="020B0604020202020204" pitchFamily="34" charset="0"/>
              </a:rPr>
              <a:t>566 kontroli </a:t>
            </a:r>
            <a:r>
              <a:rPr lang="pl-PL" sz="2800" dirty="0">
                <a:latin typeface="Arial" panose="020B0604020202020204" pitchFamily="34" charset="0"/>
                <a:cs typeface="Arial" panose="020B0604020202020204" pitchFamily="34" charset="0"/>
              </a:rPr>
              <a:t>sanitarnych i </a:t>
            </a:r>
            <a:r>
              <a:rPr lang="pl-PL" sz="2800" dirty="0" err="1">
                <a:latin typeface="Arial" panose="020B0604020202020204" pitchFamily="34" charset="0"/>
                <a:cs typeface="Arial" panose="020B0604020202020204" pitchFamily="34" charset="0"/>
              </a:rPr>
              <a:t>rekontroli</a:t>
            </a:r>
            <a:r>
              <a:rPr lang="pl-PL" sz="28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wydano </a:t>
            </a:r>
            <a:r>
              <a:rPr lang="pl-PL" sz="2800" b="1" dirty="0">
                <a:latin typeface="Arial" panose="020B0604020202020204" pitchFamily="34" charset="0"/>
                <a:cs typeface="Arial" panose="020B0604020202020204" pitchFamily="34" charset="0"/>
              </a:rPr>
              <a:t>158</a:t>
            </a:r>
            <a:r>
              <a:rPr lang="pl-PL" sz="2800" dirty="0">
                <a:latin typeface="Arial" panose="020B0604020202020204" pitchFamily="34" charset="0"/>
                <a:cs typeface="Arial" panose="020B0604020202020204" pitchFamily="34" charset="0"/>
              </a:rPr>
              <a:t> decyzji, w tym </a:t>
            </a:r>
            <a:r>
              <a:rPr lang="pl-PL" sz="2800" b="1" dirty="0">
                <a:latin typeface="Arial" panose="020B0604020202020204" pitchFamily="34" charset="0"/>
                <a:cs typeface="Arial" panose="020B0604020202020204" pitchFamily="34" charset="0"/>
              </a:rPr>
              <a:t>85</a:t>
            </a:r>
            <a:r>
              <a:rPr lang="pl-PL" sz="2800" dirty="0">
                <a:latin typeface="Arial" panose="020B0604020202020204" pitchFamily="34" charset="0"/>
                <a:cs typeface="Arial" panose="020B0604020202020204" pitchFamily="34" charset="0"/>
              </a:rPr>
              <a:t> merytorycznych i </a:t>
            </a:r>
            <a:r>
              <a:rPr lang="pl-PL" sz="2800" b="1" dirty="0">
                <a:latin typeface="Arial" panose="020B0604020202020204" pitchFamily="34" charset="0"/>
                <a:cs typeface="Arial" panose="020B0604020202020204" pitchFamily="34" charset="0"/>
              </a:rPr>
              <a:t>73</a:t>
            </a:r>
            <a:r>
              <a:rPr lang="pl-PL" sz="2800" dirty="0">
                <a:latin typeface="Arial" panose="020B0604020202020204" pitchFamily="34" charset="0"/>
                <a:cs typeface="Arial" panose="020B0604020202020204" pitchFamily="34" charset="0"/>
              </a:rPr>
              <a:t> decyzje płatnicze.</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zatwierdzono zgodnie z art.63 Ustawy z dnia 25 sierpnia 2006r.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o bezpieczeństwie żywności żywienia 30 zakładów co stanowi 8,1 % nadzorowanych obiektów</a:t>
            </a:r>
          </a:p>
          <a:p>
            <a:pPr marL="457200" indent="-457200" algn="just">
              <a:buFont typeface="Arial" panose="020B0604020202020204" pitchFamily="34" charset="0"/>
              <a:buChar char="•"/>
            </a:pPr>
            <a:r>
              <a:rPr lang="pl-PL" sz="2800" dirty="0">
                <a:latin typeface="Arial" panose="020B0604020202020204" pitchFamily="34" charset="0"/>
                <a:cs typeface="Arial" panose="020B0604020202020204" pitchFamily="34" charset="0"/>
              </a:rPr>
              <a:t>nałożono </a:t>
            </a:r>
            <a:r>
              <a:rPr lang="pl-PL" sz="2800" b="1" dirty="0">
                <a:latin typeface="Arial" panose="020B0604020202020204" pitchFamily="34" charset="0"/>
                <a:cs typeface="Arial" panose="020B0604020202020204" pitchFamily="34" charset="0"/>
              </a:rPr>
              <a:t>52 mandatów </a:t>
            </a:r>
            <a:r>
              <a:rPr lang="pl-PL" sz="2800" dirty="0">
                <a:latin typeface="Arial" panose="020B0604020202020204" pitchFamily="34" charset="0"/>
                <a:cs typeface="Arial" panose="020B0604020202020204" pitchFamily="34" charset="0"/>
              </a:rPr>
              <a:t>karnych na kwotę 13.700 zł .</a:t>
            </a:r>
          </a:p>
        </p:txBody>
      </p:sp>
    </p:spTree>
    <p:extLst>
      <p:ext uri="{BB962C8B-B14F-4D97-AF65-F5344CB8AC3E}">
        <p14:creationId xmlns:p14="http://schemas.microsoft.com/office/powerpoint/2010/main" val="4203713880"/>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058863" y="43180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Stan sanitarny obiektów żywności, żywienia i przedmiotów użytku</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954107"/>
          </a:xfrm>
          <a:prstGeom prst="rect">
            <a:avLst/>
          </a:prstGeom>
        </p:spPr>
        <p:txBody>
          <a:bodyPr wrap="square">
            <a:spAutoFit/>
          </a:bodyPr>
          <a:lstStyle/>
          <a:p>
            <a:pPr algn="ctr"/>
            <a:r>
              <a:rPr lang="pl-PL" sz="2800" b="1" dirty="0">
                <a:latin typeface="Arial" panose="020B0604020202020204" pitchFamily="34" charset="0"/>
                <a:cs typeface="Arial" panose="020B0604020202020204" pitchFamily="34" charset="0"/>
              </a:rPr>
              <a:t>Stan sanitarno-higieniczny obiektów w latach 2016-2018 według ilości nałożonych mandatów karnych. </a:t>
            </a:r>
          </a:p>
        </p:txBody>
      </p:sp>
      <p:graphicFrame>
        <p:nvGraphicFramePr>
          <p:cNvPr id="7" name="Wykres 6">
            <a:extLst>
              <a:ext uri="{FF2B5EF4-FFF2-40B4-BE49-F238E27FC236}">
                <a16:creationId xmlns:a16="http://schemas.microsoft.com/office/drawing/2014/main" xmlns="" id="{D0B2A6D4-941A-49BF-B497-99E7BFFF67A9}"/>
              </a:ext>
            </a:extLst>
          </p:cNvPr>
          <p:cNvGraphicFramePr>
            <a:graphicFrameLocks noChangeAspect="1"/>
          </p:cNvGraphicFramePr>
          <p:nvPr>
            <p:extLst>
              <p:ext uri="{D42A27DB-BD31-4B8C-83A1-F6EECF244321}">
                <p14:modId xmlns:p14="http://schemas.microsoft.com/office/powerpoint/2010/main" val="3402065288"/>
              </p:ext>
            </p:extLst>
          </p:nvPr>
        </p:nvGraphicFramePr>
        <p:xfrm>
          <a:off x="-267146" y="2787774"/>
          <a:ext cx="12700542" cy="70906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945355"/>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058863" y="43180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Stan sanitarny obiektów żywności, żywienia i przedmiotów użytku</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7956024"/>
          </a:xfrm>
          <a:prstGeom prst="rect">
            <a:avLst/>
          </a:prstGeom>
        </p:spPr>
        <p:txBody>
          <a:bodyPr wrap="square">
            <a:spAutoFit/>
          </a:bodyPr>
          <a:lstStyle/>
          <a:p>
            <a:pPr algn="just"/>
            <a:r>
              <a:rPr lang="pl-PL" sz="2300" dirty="0">
                <a:latin typeface="Arial" panose="020B0604020202020204" pitchFamily="34" charset="0"/>
                <a:cs typeface="Arial" panose="020B0604020202020204" pitchFamily="34" charset="0"/>
              </a:rPr>
              <a:t>	 Stan sanitarno-higieniczny obiektów żywnościowo-żywieniowych </a:t>
            </a:r>
            <a:r>
              <a:rPr lang="pl-PL" sz="2300" b="1" dirty="0">
                <a:latin typeface="Arial" panose="020B0604020202020204" pitchFamily="34" charset="0"/>
                <a:cs typeface="Arial" panose="020B0604020202020204" pitchFamily="34" charset="0"/>
              </a:rPr>
              <a:t>uległ pogorszeniu </a:t>
            </a:r>
            <a:r>
              <a:rPr lang="pl-PL" sz="2300" dirty="0">
                <a:latin typeface="Arial" panose="020B0604020202020204" pitchFamily="34" charset="0"/>
                <a:cs typeface="Arial" panose="020B0604020202020204" pitchFamily="34" charset="0"/>
              </a:rPr>
              <a:t>w stosunku do roku ubiegłego o czym świadczy ilość nałożonych mandatów, zwiększona ilości wydanych decyzji i zaleceń pokontrolnych.</a:t>
            </a:r>
          </a:p>
          <a:p>
            <a:pPr algn="just"/>
            <a:r>
              <a:rPr lang="pl-PL" sz="2300" dirty="0">
                <a:latin typeface="Arial" panose="020B0604020202020204" pitchFamily="34" charset="0"/>
                <a:cs typeface="Arial" panose="020B0604020202020204" pitchFamily="34" charset="0"/>
              </a:rPr>
              <a:t>	 Jeden zakład  żywienia zbiorowego  był oceniony  jako „niezgodny z wymaganiami.” W jednym zakładzie produkcyjnym była unieruchomiona linia produkcyjna ze względu na niewłaściwą jakość zdrowotną wyrobu gotowego (woda źródlana niegazowana).</a:t>
            </a:r>
          </a:p>
          <a:p>
            <a:pPr algn="just"/>
            <a:r>
              <a:rPr lang="pl-PL" sz="2300" dirty="0">
                <a:latin typeface="Arial" panose="020B0604020202020204" pitchFamily="34" charset="0"/>
                <a:cs typeface="Arial" panose="020B0604020202020204" pitchFamily="34" charset="0"/>
              </a:rPr>
              <a:t>        	Łącznie pobrano i zbadano </a:t>
            </a:r>
            <a:r>
              <a:rPr lang="pl-PL" sz="2300" b="1" dirty="0">
                <a:latin typeface="Arial" panose="020B0604020202020204" pitchFamily="34" charset="0"/>
                <a:cs typeface="Arial" panose="020B0604020202020204" pitchFamily="34" charset="0"/>
              </a:rPr>
              <a:t>378 próbek</a:t>
            </a:r>
            <a:r>
              <a:rPr lang="pl-PL" sz="2300" dirty="0">
                <a:latin typeface="Arial" panose="020B0604020202020204" pitchFamily="34" charset="0"/>
                <a:cs typeface="Arial" panose="020B0604020202020204" pitchFamily="34" charset="0"/>
              </a:rPr>
              <a:t>, wyniki badań  kwestionowały jakość zdrowotną  </a:t>
            </a:r>
            <a:r>
              <a:rPr lang="pl-PL" sz="2300" b="1" dirty="0">
                <a:latin typeface="Arial" panose="020B0604020202020204" pitchFamily="34" charset="0"/>
                <a:cs typeface="Arial" panose="020B0604020202020204" pitchFamily="34" charset="0"/>
              </a:rPr>
              <a:t>58 próbek</a:t>
            </a:r>
            <a:r>
              <a:rPr lang="pl-PL" sz="2300" dirty="0">
                <a:latin typeface="Arial" panose="020B0604020202020204" pitchFamily="34" charset="0"/>
                <a:cs typeface="Arial" panose="020B0604020202020204" pitchFamily="34" charset="0"/>
              </a:rPr>
              <a:t>.</a:t>
            </a:r>
          </a:p>
          <a:p>
            <a:pPr algn="just"/>
            <a:r>
              <a:rPr lang="pl-PL" sz="2300" dirty="0">
                <a:latin typeface="Arial" panose="020B0604020202020204" pitchFamily="34" charset="0"/>
                <a:cs typeface="Arial" panose="020B0604020202020204" pitchFamily="34" charset="0"/>
              </a:rPr>
              <a:t>Próbki  były kwestionowane  za:</a:t>
            </a:r>
          </a:p>
          <a:p>
            <a:pPr algn="just"/>
            <a:endParaRPr lang="pl-PL" sz="23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300" dirty="0">
                <a:latin typeface="Arial" panose="020B0604020202020204" pitchFamily="34" charset="0"/>
                <a:cs typeface="Arial" panose="020B0604020202020204" pitchFamily="34" charset="0"/>
              </a:rPr>
              <a:t>obecność </a:t>
            </a:r>
            <a:r>
              <a:rPr lang="pl-PL" sz="2300" b="1" dirty="0">
                <a:latin typeface="Arial" panose="020B0604020202020204" pitchFamily="34" charset="0"/>
                <a:cs typeface="Arial" panose="020B0604020202020204" pitchFamily="34" charset="0"/>
              </a:rPr>
              <a:t>bakterii grupy coli </a:t>
            </a:r>
            <a:r>
              <a:rPr lang="pl-PL" sz="2300" dirty="0">
                <a:latin typeface="Arial" panose="020B0604020202020204" pitchFamily="34" charset="0"/>
                <a:cs typeface="Arial" panose="020B0604020202020204" pitchFamily="34" charset="0"/>
              </a:rPr>
              <a:t>w </a:t>
            </a:r>
            <a:r>
              <a:rPr lang="pl-PL" sz="2300" b="1" dirty="0">
                <a:latin typeface="Arial" panose="020B0604020202020204" pitchFamily="34" charset="0"/>
                <a:cs typeface="Arial" panose="020B0604020202020204" pitchFamily="34" charset="0"/>
              </a:rPr>
              <a:t>52 próbkach </a:t>
            </a:r>
            <a:r>
              <a:rPr lang="pl-PL" sz="2300" dirty="0">
                <a:latin typeface="Arial" panose="020B0604020202020204" pitchFamily="34" charset="0"/>
                <a:cs typeface="Arial" panose="020B0604020202020204" pitchFamily="34" charset="0"/>
              </a:rPr>
              <a:t>Woda źródlana „Świętokrzyska” niegazowana oraz w próbkach Woda źródlana </a:t>
            </a:r>
            <a:br>
              <a:rPr lang="pl-PL" sz="2300" dirty="0">
                <a:latin typeface="Arial" panose="020B0604020202020204" pitchFamily="34" charset="0"/>
                <a:cs typeface="Arial" panose="020B0604020202020204" pitchFamily="34" charset="0"/>
              </a:rPr>
            </a:br>
            <a:r>
              <a:rPr lang="pl-PL" sz="2300" dirty="0">
                <a:latin typeface="Arial" panose="020B0604020202020204" pitchFamily="34" charset="0"/>
                <a:cs typeface="Arial" panose="020B0604020202020204" pitchFamily="34" charset="0"/>
              </a:rPr>
              <a:t>„Józefowianka” niegazowana wyprodukowanych  przez zakład DRINK FOOD Sp. z o.o. ul. Józefów 4,  26-130 Suchedniów. Kwestionowane wody zostały </a:t>
            </a:r>
            <a:r>
              <a:rPr lang="pl-PL" sz="2300" b="1" dirty="0">
                <a:latin typeface="Arial" panose="020B0604020202020204" pitchFamily="34" charset="0"/>
                <a:cs typeface="Arial" panose="020B0604020202020204" pitchFamily="34" charset="0"/>
              </a:rPr>
              <a:t>wycofane z obrotu </a:t>
            </a:r>
            <a:r>
              <a:rPr lang="pl-PL" sz="2300" dirty="0">
                <a:latin typeface="Arial" panose="020B0604020202020204" pitchFamily="34" charset="0"/>
                <a:cs typeface="Arial" panose="020B0604020202020204" pitchFamily="34" charset="0"/>
              </a:rPr>
              <a:t>i </a:t>
            </a:r>
            <a:r>
              <a:rPr lang="pl-PL" sz="2300" b="1" dirty="0">
                <a:latin typeface="Arial" panose="020B0604020202020204" pitchFamily="34" charset="0"/>
                <a:cs typeface="Arial" panose="020B0604020202020204" pitchFamily="34" charset="0"/>
              </a:rPr>
              <a:t>poddane utylizacji</a:t>
            </a:r>
            <a:r>
              <a:rPr lang="pl-PL" sz="2300"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endParaRPr lang="pl-PL" sz="23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300" dirty="0">
                <a:latin typeface="Arial" panose="020B0604020202020204" pitchFamily="34" charset="0"/>
                <a:cs typeface="Arial" panose="020B0604020202020204" pitchFamily="34" charset="0"/>
              </a:rPr>
              <a:t>zmienione cechy organoleptyczne, szaro-zielone naloty pleśni, wyczuwalny, nieprzyjemny zapach charakterystyczny dla zjełczałego tłuszczu w </a:t>
            </a:r>
            <a:r>
              <a:rPr lang="pl-PL" sz="2300" b="1" dirty="0">
                <a:latin typeface="Arial" panose="020B0604020202020204" pitchFamily="34" charset="0"/>
                <a:cs typeface="Arial" panose="020B0604020202020204" pitchFamily="34" charset="0"/>
              </a:rPr>
              <a:t>5 próbkach </a:t>
            </a:r>
            <a:r>
              <a:rPr lang="pl-PL" sz="2300" dirty="0">
                <a:latin typeface="Arial" panose="020B0604020202020204" pitchFamily="34" charset="0"/>
                <a:cs typeface="Arial" panose="020B0604020202020204" pitchFamily="34" charset="0"/>
              </a:rPr>
              <a:t>„Mleczna Dolina” masło o zmniejszonej zawartości tłuszczu;</a:t>
            </a:r>
          </a:p>
          <a:p>
            <a:pPr marL="457200" indent="-457200" algn="just">
              <a:buFont typeface="Arial" panose="020B0604020202020204" pitchFamily="34" charset="0"/>
              <a:buChar char="•"/>
            </a:pPr>
            <a:endParaRPr lang="pl-PL" sz="23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pl-PL" sz="2300" b="1" dirty="0">
                <a:latin typeface="Arial" panose="020B0604020202020204" pitchFamily="34" charset="0"/>
                <a:cs typeface="Arial" panose="020B0604020202020204" pitchFamily="34" charset="0"/>
              </a:rPr>
              <a:t>wykrycie </a:t>
            </a:r>
            <a:r>
              <a:rPr lang="pl-PL" sz="2300" b="1" dirty="0" err="1">
                <a:latin typeface="Arial" panose="020B0604020202020204" pitchFamily="34" charset="0"/>
                <a:cs typeface="Arial" panose="020B0604020202020204" pitchFamily="34" charset="0"/>
              </a:rPr>
              <a:t>campylobacter</a:t>
            </a:r>
            <a:r>
              <a:rPr lang="pl-PL" sz="2300" b="1" dirty="0">
                <a:latin typeface="Arial" panose="020B0604020202020204" pitchFamily="34" charset="0"/>
                <a:cs typeface="Arial" panose="020B0604020202020204" pitchFamily="34" charset="0"/>
              </a:rPr>
              <a:t> </a:t>
            </a:r>
            <a:r>
              <a:rPr lang="pl-PL" sz="2300" dirty="0">
                <a:latin typeface="Arial" panose="020B0604020202020204" pitchFamily="34" charset="0"/>
                <a:cs typeface="Arial" panose="020B0604020202020204" pitchFamily="34" charset="0"/>
              </a:rPr>
              <a:t>w próbce fileta z piersi kurczaka. </a:t>
            </a:r>
          </a:p>
          <a:p>
            <a:pPr algn="just"/>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2164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1" name="Text Box 1"/>
          <p:cNvSpPr txBox="1">
            <a:spLocks noChangeArrowheads="1"/>
          </p:cNvSpPr>
          <p:nvPr/>
        </p:nvSpPr>
        <p:spPr bwMode="auto">
          <a:xfrm>
            <a:off x="1246188" y="964716"/>
            <a:ext cx="10464800" cy="787400"/>
          </a:xfrm>
          <a:prstGeom prst="rect">
            <a:avLst/>
          </a:prstGeom>
          <a:noFill/>
          <a:ln w="9525">
            <a:noFill/>
            <a:round/>
            <a:headEnd/>
            <a:tailEnd/>
          </a:ln>
        </p:spPr>
        <p:txBody>
          <a:bodyPr lIns="50760" tIns="50760" rIns="50760" bIns="5076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en-US" sz="2400">
              <a:solidFill>
                <a:srgbClr val="200063"/>
              </a:solidFill>
              <a:latin typeface="Verdana Bold"/>
              <a:ea typeface="ヒラギノ角ゴ ProN W6"/>
              <a:cs typeface="ヒラギノ角ゴ ProN W6"/>
            </a:endParaRPr>
          </a:p>
        </p:txBody>
      </p:sp>
      <p:pic>
        <p:nvPicPr>
          <p:cNvPr id="131112"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31113" name="Rectangle 6"/>
          <p:cNvSpPr>
            <a:spLocks noChangeArrowheads="1"/>
          </p:cNvSpPr>
          <p:nvPr/>
        </p:nvSpPr>
        <p:spPr bwMode="auto">
          <a:xfrm>
            <a:off x="603995" y="1330730"/>
            <a:ext cx="11795220" cy="2308324"/>
          </a:xfrm>
          <a:prstGeom prst="rect">
            <a:avLst/>
          </a:prstGeom>
          <a:noFill/>
          <a:ln w="9525">
            <a:noFill/>
            <a:miter lim="800000"/>
            <a:headEnd/>
            <a:tailEnd/>
          </a:ln>
        </p:spPr>
        <p:txBody>
          <a:bodyPr wrap="square" anchor="ctr">
            <a:spAutoFit/>
          </a:bodyPr>
          <a:lstStyle/>
          <a:p>
            <a:pPr algn="just"/>
            <a:r>
              <a:rPr lang="pl-PL" sz="3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 roku 2018 wskaźnik zapadalności zatruć/ zakażeń pokarmowych był podobny jak w roku ubiegłym.  Zachorowania w ponad 60% wystąpiły u  dzieci w przedziale wiekowym od 1 roku życia do 6 roku życia. Salmonella </a:t>
            </a:r>
            <a:r>
              <a:rPr lang="pl-PL" sz="2800" dirty="0" err="1">
                <a:latin typeface="Arial" panose="020B0604020202020204" pitchFamily="34" charset="0"/>
                <a:cs typeface="Arial" panose="020B0604020202020204" pitchFamily="34" charset="0"/>
              </a:rPr>
              <a:t>Enteritidis</a:t>
            </a:r>
            <a:r>
              <a:rPr lang="pl-PL" sz="2800" dirty="0">
                <a:latin typeface="Arial" panose="020B0604020202020204" pitchFamily="34" charset="0"/>
                <a:cs typeface="Arial" panose="020B0604020202020204" pitchFamily="34" charset="0"/>
              </a:rPr>
              <a:t> odpowiedzialna była za 93%  zakażeń,  pozostały odsetek zakażeń  wywołany był przez  Salmonellę grupy D. </a:t>
            </a:r>
          </a:p>
        </p:txBody>
      </p:sp>
      <p:sp>
        <p:nvSpPr>
          <p:cNvPr id="131114" name="Rectangle 14"/>
          <p:cNvSpPr>
            <a:spLocks noChangeArrowheads="1"/>
          </p:cNvSpPr>
          <p:nvPr/>
        </p:nvSpPr>
        <p:spPr bwMode="auto">
          <a:xfrm>
            <a:off x="0" y="3260725"/>
            <a:ext cx="13003213" cy="0"/>
          </a:xfrm>
          <a:prstGeom prst="rect">
            <a:avLst/>
          </a:prstGeom>
          <a:noFill/>
          <a:ln w="9525">
            <a:noFill/>
            <a:miter lim="800000"/>
            <a:headEnd/>
            <a:tailEnd/>
          </a:ln>
        </p:spPr>
        <p:txBody>
          <a:bodyPr wrap="none" anchor="ctr">
            <a:spAutoFit/>
          </a:bodyPr>
          <a:lstStyle/>
          <a:p>
            <a:endParaRPr lang="pl-PL"/>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pic>
        <p:nvPicPr>
          <p:cNvPr id="8" name="Obraz 7"/>
          <p:cNvPicPr/>
          <p:nvPr/>
        </p:nvPicPr>
        <p:blipFill>
          <a:blip r:embed="rId4">
            <a:extLst>
              <a:ext uri="{28A0092B-C50C-407E-A947-70E740481C1C}">
                <a14:useLocalDpi xmlns:a14="http://schemas.microsoft.com/office/drawing/2010/main" val="0"/>
              </a:ext>
            </a:extLst>
          </a:blip>
          <a:srcRect/>
          <a:stretch>
            <a:fillRect/>
          </a:stretch>
        </p:blipFill>
        <p:spPr bwMode="auto">
          <a:xfrm>
            <a:off x="7797750" y="6814043"/>
            <a:ext cx="4816809" cy="2593155"/>
          </a:xfrm>
          <a:prstGeom prst="rect">
            <a:avLst/>
          </a:prstGeom>
          <a:noFill/>
          <a:ln>
            <a:noFill/>
          </a:ln>
          <a:effectLst>
            <a:softEdge rad="63500"/>
          </a:effectLst>
        </p:spPr>
      </p:pic>
      <p:sp>
        <p:nvSpPr>
          <p:cNvPr id="11" name="pole tekstowe 1">
            <a:extLst>
              <a:ext uri="{FF2B5EF4-FFF2-40B4-BE49-F238E27FC236}">
                <a16:creationId xmlns:a16="http://schemas.microsoft.com/office/drawing/2014/main" xmlns="" id="{8A7B0026-AC33-4764-BE9E-C2B3AF406488}"/>
              </a:ext>
            </a:extLst>
          </p:cNvPr>
          <p:cNvSpPr txBox="1">
            <a:spLocks noChangeArrowheads="1"/>
          </p:cNvSpPr>
          <p:nvPr/>
        </p:nvSpPr>
        <p:spPr bwMode="auto">
          <a:xfrm>
            <a:off x="1265422" y="559891"/>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1.2. Zatrucia/ zakażenia pokarmowe</a:t>
            </a:r>
          </a:p>
        </p:txBody>
      </p:sp>
      <p:sp>
        <p:nvSpPr>
          <p:cNvPr id="12" name="Rectangle 6">
            <a:extLst>
              <a:ext uri="{FF2B5EF4-FFF2-40B4-BE49-F238E27FC236}">
                <a16:creationId xmlns:a16="http://schemas.microsoft.com/office/drawing/2014/main" xmlns="" id="{5620CAF3-3892-41C3-A6CD-AE2B65DE3CA7}"/>
              </a:ext>
            </a:extLst>
          </p:cNvPr>
          <p:cNvSpPr>
            <a:spLocks noChangeArrowheads="1"/>
          </p:cNvSpPr>
          <p:nvPr/>
        </p:nvSpPr>
        <p:spPr bwMode="auto">
          <a:xfrm>
            <a:off x="576263" y="4068366"/>
            <a:ext cx="11795220" cy="3170099"/>
          </a:xfrm>
          <a:prstGeom prst="rect">
            <a:avLst/>
          </a:prstGeom>
          <a:noFill/>
          <a:ln w="9525">
            <a:noFill/>
            <a:miter lim="800000"/>
            <a:headEnd/>
            <a:tailEnd/>
          </a:ln>
        </p:spPr>
        <p:txBody>
          <a:bodyPr wrap="square" anchor="ctr">
            <a:spAutoFit/>
          </a:bodyPr>
          <a:lstStyle/>
          <a:p>
            <a:pPr algn="just"/>
            <a:r>
              <a:rPr lang="pl-PL" sz="3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Oprócz zakażeń pokarmowych odnotowano dwa przypadki  </a:t>
            </a:r>
            <a:r>
              <a:rPr lang="pl-PL" sz="2800" b="1" dirty="0">
                <a:latin typeface="Arial" panose="020B0604020202020204" pitchFamily="34" charset="0"/>
                <a:cs typeface="Arial" panose="020B0604020202020204" pitchFamily="34" charset="0"/>
              </a:rPr>
              <a:t>Salmonellozy pozajelitowej</a:t>
            </a:r>
            <a:r>
              <a:rPr lang="pl-PL" sz="2800" dirty="0">
                <a:latin typeface="Arial" panose="020B0604020202020204" pitchFamily="34" charset="0"/>
                <a:cs typeface="Arial" panose="020B0604020202020204" pitchFamily="34" charset="0"/>
              </a:rPr>
              <a:t>. W jednym przypadku była to  </a:t>
            </a:r>
            <a:r>
              <a:rPr lang="pl-PL" sz="2800" b="1" dirty="0">
                <a:latin typeface="Arial" panose="020B0604020202020204" pitchFamily="34" charset="0"/>
                <a:cs typeface="Arial" panose="020B0604020202020204" pitchFamily="34" charset="0"/>
              </a:rPr>
              <a:t>posocznica wywołana przez pałeczki Salmonella </a:t>
            </a:r>
            <a:r>
              <a:rPr lang="pl-PL" sz="2800" b="1" dirty="0" err="1">
                <a:latin typeface="Arial" panose="020B0604020202020204" pitchFamily="34" charset="0"/>
                <a:cs typeface="Arial" panose="020B0604020202020204" pitchFamily="34" charset="0"/>
              </a:rPr>
              <a:t>Enteritidis</a:t>
            </a:r>
            <a:r>
              <a:rPr lang="pl-PL" sz="2800" dirty="0">
                <a:latin typeface="Arial" panose="020B0604020202020204" pitchFamily="34" charset="0"/>
                <a:cs typeface="Arial" panose="020B0604020202020204" pitchFamily="34" charset="0"/>
              </a:rPr>
              <a:t> rozpoznana u ponad 70 letniej hospitalizowanej pacjentki. W drugim zakażenie  </a:t>
            </a:r>
            <a:r>
              <a:rPr lang="pl-PL" sz="2800" b="1" dirty="0">
                <a:latin typeface="Arial" panose="020B0604020202020204" pitchFamily="34" charset="0"/>
                <a:cs typeface="Arial" panose="020B0604020202020204" pitchFamily="34" charset="0"/>
              </a:rPr>
              <a:t>układu moczowego pałeczkami Salmonella </a:t>
            </a:r>
            <a:r>
              <a:rPr lang="pl-PL" sz="2800" b="1" dirty="0" err="1">
                <a:latin typeface="Arial" panose="020B0604020202020204" pitchFamily="34" charset="0"/>
                <a:cs typeface="Arial" panose="020B0604020202020204" pitchFamily="34" charset="0"/>
              </a:rPr>
              <a:t>Typhi</a:t>
            </a:r>
            <a:r>
              <a:rPr lang="pl-PL" sz="2800" b="1" dirty="0">
                <a:latin typeface="Arial" panose="020B0604020202020204" pitchFamily="34" charset="0"/>
                <a:cs typeface="Arial" panose="020B0604020202020204" pitchFamily="34" charset="0"/>
              </a:rPr>
              <a:t> </a:t>
            </a:r>
            <a:r>
              <a:rPr lang="pl-PL" sz="2800" b="1" dirty="0" err="1">
                <a:latin typeface="Arial" panose="020B0604020202020204" pitchFamily="34" charset="0"/>
                <a:cs typeface="Arial" panose="020B0604020202020204" pitchFamily="34" charset="0"/>
              </a:rPr>
              <a:t>Murium</a:t>
            </a:r>
            <a:r>
              <a:rPr lang="pl-PL" sz="2800" dirty="0">
                <a:latin typeface="Arial" panose="020B0604020202020204" pitchFamily="34" charset="0"/>
                <a:cs typeface="Arial" panose="020B0604020202020204" pitchFamily="34" charset="0"/>
              </a:rPr>
              <a:t>  u  dziecka 9 letniego hospitalizowanego. </a:t>
            </a:r>
          </a:p>
          <a:p>
            <a:pPr algn="just"/>
            <a:endParaRPr lang="pl-PL" sz="28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1058863" y="43180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Stan sanitarny obiektów żywności, żywienia i przedmiotów użytku</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6986528"/>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	W 2018r. w ramach przeprowadzonych kontroli sanitarnych zakwestionowano i wycofano z obrotu środki spożywcze na łączną kwotę </a:t>
            </a:r>
            <a:r>
              <a:rPr lang="pl-PL" sz="2800" b="1" dirty="0">
                <a:latin typeface="Arial" panose="020B0604020202020204" pitchFamily="34" charset="0"/>
                <a:cs typeface="Arial" panose="020B0604020202020204" pitchFamily="34" charset="0"/>
              </a:rPr>
              <a:t>76171,34 zł</a:t>
            </a:r>
            <a:r>
              <a:rPr lang="pl-PL" sz="2800" dirty="0">
                <a:latin typeface="Arial" panose="020B0604020202020204" pitchFamily="34" charset="0"/>
                <a:cs typeface="Arial" panose="020B0604020202020204" pitchFamily="34" charset="0"/>
              </a:rPr>
              <a:t> w tym:</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przeterminowane na kwotę  </a:t>
            </a:r>
            <a:r>
              <a:rPr lang="pl-PL" sz="2800" b="1" dirty="0">
                <a:latin typeface="Arial" panose="020B0604020202020204" pitchFamily="34" charset="0"/>
                <a:cs typeface="Arial" panose="020B0604020202020204" pitchFamily="34" charset="0"/>
              </a:rPr>
              <a:t>579,32 zł</a:t>
            </a:r>
            <a:r>
              <a:rPr lang="pl-PL" sz="2800" dirty="0">
                <a:latin typeface="Arial" panose="020B0604020202020204" pitchFamily="34" charset="0"/>
                <a:cs typeface="Arial" panose="020B0604020202020204" pitchFamily="34" charset="0"/>
              </a:rPr>
              <a:t>,</a:t>
            </a:r>
          </a:p>
          <a:p>
            <a:pPr algn="just"/>
            <a:r>
              <a:rPr lang="pl-PL" sz="2800" dirty="0">
                <a:latin typeface="Arial" panose="020B0604020202020204" pitchFamily="34" charset="0"/>
                <a:cs typeface="Arial" panose="020B0604020202020204" pitchFamily="34" charset="0"/>
              </a:rPr>
              <a:t>•	w ramach systemu RASFF na kwotę  </a:t>
            </a:r>
            <a:r>
              <a:rPr lang="pl-PL" sz="2800" b="1" dirty="0">
                <a:latin typeface="Arial" panose="020B0604020202020204" pitchFamily="34" charset="0"/>
                <a:cs typeface="Arial" panose="020B0604020202020204" pitchFamily="34" charset="0"/>
              </a:rPr>
              <a:t>73568,36 zł</a:t>
            </a:r>
            <a:r>
              <a:rPr lang="pl-PL" sz="2800" dirty="0">
                <a:latin typeface="Arial" panose="020B0604020202020204" pitchFamily="34" charset="0"/>
                <a:cs typeface="Arial" panose="020B0604020202020204" pitchFamily="34" charset="0"/>
              </a:rPr>
              <a:t>. </a:t>
            </a:r>
          </a:p>
          <a:p>
            <a:pPr algn="just"/>
            <a:r>
              <a:rPr lang="pl-PL" sz="2800" dirty="0">
                <a:latin typeface="Arial" panose="020B0604020202020204" pitchFamily="34" charset="0"/>
                <a:cs typeface="Arial" panose="020B0604020202020204" pitchFamily="34" charset="0"/>
              </a:rPr>
              <a:t>•	brak znakowania  </a:t>
            </a:r>
            <a:r>
              <a:rPr lang="pl-PL" sz="2800" b="1" dirty="0">
                <a:latin typeface="Arial" panose="020B0604020202020204" pitchFamily="34" charset="0"/>
                <a:cs typeface="Arial" panose="020B0604020202020204" pitchFamily="34" charset="0"/>
              </a:rPr>
              <a:t>1924,32 zł</a:t>
            </a:r>
            <a:r>
              <a:rPr lang="pl-PL" sz="2800" dirty="0">
                <a:latin typeface="Arial" panose="020B0604020202020204" pitchFamily="34" charset="0"/>
                <a:cs typeface="Arial" panose="020B0604020202020204" pitchFamily="34" charset="0"/>
              </a:rPr>
              <a:t>.</a:t>
            </a:r>
          </a:p>
          <a:p>
            <a:pPr algn="just"/>
            <a:r>
              <a:rPr lang="pl-PL" sz="2800" dirty="0">
                <a:latin typeface="Arial" panose="020B0604020202020204" pitchFamily="34" charset="0"/>
                <a:cs typeface="Arial" panose="020B0604020202020204" pitchFamily="34" charset="0"/>
              </a:rPr>
              <a:t>•	niewłaściwa jakość zdrowotna  </a:t>
            </a:r>
            <a:r>
              <a:rPr lang="pl-PL" sz="2800" b="1" dirty="0">
                <a:latin typeface="Arial" panose="020B0604020202020204" pitchFamily="34" charset="0"/>
                <a:cs typeface="Arial" panose="020B0604020202020204" pitchFamily="34" charset="0"/>
              </a:rPr>
              <a:t>99,34 zł</a:t>
            </a:r>
            <a:r>
              <a:rPr lang="pl-PL" sz="2800" dirty="0">
                <a:latin typeface="Arial" panose="020B0604020202020204" pitchFamily="34" charset="0"/>
                <a:cs typeface="Arial" panose="020B0604020202020204" pitchFamily="34" charset="0"/>
              </a:rPr>
              <a:t>.</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Prowadzono również Działania w ramach </a:t>
            </a:r>
            <a:r>
              <a:rPr lang="pl-PL" sz="2800" b="1" dirty="0">
                <a:latin typeface="Arial" panose="020B0604020202020204" pitchFamily="34" charset="0"/>
                <a:cs typeface="Arial" panose="020B0604020202020204" pitchFamily="34" charset="0"/>
              </a:rPr>
              <a:t>Systemu Szybkiego Ostrzegania dla Żywności i Pasz – RASFF</a:t>
            </a:r>
            <a:r>
              <a:rPr lang="pl-PL" sz="2800" dirty="0">
                <a:latin typeface="Arial" panose="020B0604020202020204" pitchFamily="34" charset="0"/>
                <a:cs typeface="Arial" panose="020B0604020202020204" pitchFamily="34" charset="0"/>
              </a:rPr>
              <a:t>,  przeprowadzono </a:t>
            </a:r>
            <a:br>
              <a:rPr lang="pl-PL" sz="2800"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43 kontrole</a:t>
            </a:r>
            <a:r>
              <a:rPr lang="pl-PL" sz="2800" dirty="0">
                <a:latin typeface="Arial" panose="020B0604020202020204" pitchFamily="34" charset="0"/>
                <a:cs typeface="Arial" panose="020B0604020202020204" pitchFamily="34" charset="0"/>
              </a:rPr>
              <a:t> sanitarne, poszukując artykułów spożywczych, kwestionowanych za niewłaściwą jakość zdrowotną.</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Na </a:t>
            </a:r>
            <a:r>
              <a:rPr lang="pl-PL" sz="2800" b="1" dirty="0">
                <a:latin typeface="Arial" panose="020B0604020202020204" pitchFamily="34" charset="0"/>
                <a:cs typeface="Arial" panose="020B0604020202020204" pitchFamily="34" charset="0"/>
              </a:rPr>
              <a:t>20 produktów </a:t>
            </a:r>
            <a:r>
              <a:rPr lang="pl-PL" sz="2800" dirty="0">
                <a:latin typeface="Arial" panose="020B0604020202020204" pitchFamily="34" charset="0"/>
                <a:cs typeface="Arial" panose="020B0604020202020204" pitchFamily="34" charset="0"/>
              </a:rPr>
              <a:t>zgłoszonych powiadomieniami w czasie kontroli stwierdzono </a:t>
            </a:r>
            <a:r>
              <a:rPr lang="pl-PL" sz="2800" b="1" dirty="0">
                <a:latin typeface="Arial" panose="020B0604020202020204" pitchFamily="34" charset="0"/>
                <a:cs typeface="Arial" panose="020B0604020202020204" pitchFamily="34" charset="0"/>
              </a:rPr>
              <a:t>tylko 2</a:t>
            </a:r>
            <a:r>
              <a:rPr lang="pl-PL" sz="2800" dirty="0">
                <a:latin typeface="Arial" panose="020B0604020202020204" pitchFamily="34" charset="0"/>
                <a:cs typeface="Arial" panose="020B0604020202020204" pitchFamily="34" charset="0"/>
              </a:rPr>
              <a:t>, które wycofano z obrotu.</a:t>
            </a:r>
          </a:p>
        </p:txBody>
      </p:sp>
    </p:spTree>
    <p:extLst>
      <p:ext uri="{BB962C8B-B14F-4D97-AF65-F5344CB8AC3E}">
        <p14:creationId xmlns:p14="http://schemas.microsoft.com/office/powerpoint/2010/main" val="2393423889"/>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740966" y="48821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Promocja Zdrowia i Oświata Zdrowotna</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7848302"/>
          </a:xfrm>
          <a:prstGeom prst="rect">
            <a:avLst/>
          </a:prstGeom>
        </p:spPr>
        <p:txBody>
          <a:bodyPr wrap="square">
            <a:spAutoFit/>
          </a:bodyPr>
          <a:lstStyle/>
          <a:p>
            <a:pPr algn="just"/>
            <a:r>
              <a:rPr lang="pl-PL" sz="2800" dirty="0">
                <a:latin typeface="Arial" panose="020B0604020202020204" pitchFamily="34" charset="0"/>
                <a:cs typeface="Arial" panose="020B0604020202020204" pitchFamily="34" charset="0"/>
              </a:rPr>
              <a:t>W 2018 roku realizowano następujące ogólnopolskie  programy edukacyjne oraz interwencje nieprogramowe: </a:t>
            </a:r>
          </a:p>
          <a:p>
            <a:pPr algn="just"/>
            <a:endParaRPr lang="pl-PL" sz="2800" dirty="0">
              <a:latin typeface="Arial" panose="020B0604020202020204" pitchFamily="34" charset="0"/>
              <a:cs typeface="Arial" panose="020B0604020202020204" pitchFamily="34" charset="0"/>
            </a:endParaRPr>
          </a:p>
          <a:p>
            <a:pPr algn="just"/>
            <a:r>
              <a:rPr lang="pl-PL" sz="2800" b="1" dirty="0">
                <a:latin typeface="Arial" panose="020B0604020202020204" pitchFamily="34" charset="0"/>
                <a:cs typeface="Arial" panose="020B0604020202020204" pitchFamily="34" charset="0"/>
              </a:rPr>
              <a:t>1. Ogólnopolskie programy edukacyjne</a:t>
            </a:r>
          </a:p>
          <a:p>
            <a:pPr algn="just"/>
            <a:r>
              <a:rPr lang="pl-PL" sz="2800" dirty="0">
                <a:latin typeface="Arial" panose="020B0604020202020204" pitchFamily="34" charset="0"/>
                <a:cs typeface="Arial" panose="020B0604020202020204" pitchFamily="34" charset="0"/>
              </a:rPr>
              <a:t>1.1. Program edukacyjny „Trzymaj Formę”</a:t>
            </a:r>
          </a:p>
          <a:p>
            <a:pPr algn="just"/>
            <a:r>
              <a:rPr lang="pl-PL" sz="2800" dirty="0">
                <a:latin typeface="Arial" panose="020B0604020202020204" pitchFamily="34" charset="0"/>
                <a:cs typeface="Arial" panose="020B0604020202020204" pitchFamily="34" charset="0"/>
              </a:rPr>
              <a:t>1.2. Program edukacyjny ARS czyli jak dbać o miłość”</a:t>
            </a:r>
          </a:p>
          <a:p>
            <a:pPr algn="just"/>
            <a:r>
              <a:rPr lang="pl-PL" sz="2800" dirty="0">
                <a:latin typeface="Arial" panose="020B0604020202020204" pitchFamily="34" charset="0"/>
                <a:cs typeface="Arial" panose="020B0604020202020204" pitchFamily="34" charset="0"/>
              </a:rPr>
              <a:t>1.3. Przedszkolny program edukacji antytytoniowej „Czyste powietrze   </a:t>
            </a:r>
          </a:p>
          <a:p>
            <a:pPr algn="just"/>
            <a:r>
              <a:rPr lang="pl-PL" sz="2800" dirty="0">
                <a:latin typeface="Arial" panose="020B0604020202020204" pitchFamily="34" charset="0"/>
                <a:cs typeface="Arial" panose="020B0604020202020204" pitchFamily="34" charset="0"/>
              </a:rPr>
              <a:t>       wokół nas” </a:t>
            </a:r>
          </a:p>
          <a:p>
            <a:pPr algn="just"/>
            <a:r>
              <a:rPr lang="pl-PL" sz="2800" dirty="0">
                <a:latin typeface="Arial" panose="020B0604020202020204" pitchFamily="34" charset="0"/>
                <a:cs typeface="Arial" panose="020B0604020202020204" pitchFamily="34" charset="0"/>
              </a:rPr>
              <a:t>1.4. Krajowy program zwalczania AIDS i zapobiegania zakażeniom HIV.</a:t>
            </a:r>
          </a:p>
          <a:p>
            <a:pPr algn="just"/>
            <a:r>
              <a:rPr lang="pl-PL" sz="2800" dirty="0">
                <a:latin typeface="Arial" panose="020B0604020202020204" pitchFamily="34" charset="0"/>
                <a:cs typeface="Arial" panose="020B0604020202020204" pitchFamily="34" charset="0"/>
              </a:rPr>
              <a:t>1.5. Program antytytoniowej edukacji zdrowotnej „Bieg po zdrowie”.</a:t>
            </a:r>
          </a:p>
          <a:p>
            <a:pPr algn="just"/>
            <a:endParaRPr lang="pl-PL" sz="2800" dirty="0">
              <a:latin typeface="Arial" panose="020B0604020202020204" pitchFamily="34" charset="0"/>
              <a:cs typeface="Arial" panose="020B0604020202020204" pitchFamily="34" charset="0"/>
            </a:endParaRPr>
          </a:p>
          <a:p>
            <a:pPr algn="just"/>
            <a:r>
              <a:rPr lang="pl-PL" sz="2800" b="1" dirty="0">
                <a:latin typeface="Arial" panose="020B0604020202020204" pitchFamily="34" charset="0"/>
                <a:cs typeface="Arial" panose="020B0604020202020204" pitchFamily="34" charset="0"/>
              </a:rPr>
              <a:t>2. Wojewódzkie programy edukacyjne</a:t>
            </a:r>
          </a:p>
          <a:p>
            <a:pPr algn="just"/>
            <a:r>
              <a:rPr lang="pl-PL" sz="2800" dirty="0">
                <a:latin typeface="Arial" panose="020B0604020202020204" pitchFamily="34" charset="0"/>
                <a:cs typeface="Arial" panose="020B0604020202020204" pitchFamily="34" charset="0"/>
              </a:rPr>
              <a:t>2.1. Program edukacyjny „Znajdź właściwe rozwiązanie”</a:t>
            </a:r>
          </a:p>
          <a:p>
            <a:pPr algn="just"/>
            <a:r>
              <a:rPr lang="pl-PL" sz="2800" dirty="0">
                <a:latin typeface="Arial" panose="020B0604020202020204" pitchFamily="34" charset="0"/>
                <a:cs typeface="Arial" panose="020B0604020202020204" pitchFamily="34" charset="0"/>
              </a:rPr>
              <a:t>2.2. Program edukacji antytytoniowej „ Nie pal przy mnie proszę”</a:t>
            </a:r>
          </a:p>
          <a:p>
            <a:pPr algn="just"/>
            <a:r>
              <a:rPr lang="pl-PL" sz="2800" dirty="0">
                <a:latin typeface="Arial" panose="020B0604020202020204" pitchFamily="34" charset="0"/>
                <a:cs typeface="Arial" panose="020B0604020202020204" pitchFamily="34" charset="0"/>
              </a:rPr>
              <a:t>2.3. Program zakażeń HBV i HCV pt. „Podstępne WZW”</a:t>
            </a:r>
          </a:p>
          <a:p>
            <a:pPr algn="just"/>
            <a:r>
              <a:rPr lang="pl-PL" sz="2800" dirty="0">
                <a:latin typeface="Arial" panose="020B0604020202020204" pitchFamily="34" charset="0"/>
                <a:cs typeface="Arial" panose="020B0604020202020204" pitchFamily="34" charset="0"/>
              </a:rPr>
              <a:t>2.4. Program edukacyjny „Znamię! Znam je?”</a:t>
            </a:r>
          </a:p>
          <a:p>
            <a:pPr algn="just"/>
            <a:r>
              <a:rPr lang="pl-PL" sz="2800" dirty="0">
                <a:latin typeface="Arial" panose="020B0604020202020204" pitchFamily="34" charset="0"/>
                <a:cs typeface="Arial" panose="020B0604020202020204" pitchFamily="34" charset="0"/>
              </a:rPr>
              <a:t>2.5. Program edukacyjny „Wybierz życie – pierwszy krok”</a:t>
            </a:r>
          </a:p>
          <a:p>
            <a:pPr algn="just"/>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350947"/>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01" name="Rectangle 6"/>
          <p:cNvSpPr>
            <a:spLocks noChangeArrowheads="1"/>
          </p:cNvSpPr>
          <p:nvPr/>
        </p:nvSpPr>
        <p:spPr bwMode="auto">
          <a:xfrm>
            <a:off x="0" y="0"/>
            <a:ext cx="13003213" cy="0"/>
          </a:xfrm>
          <a:prstGeom prst="rect">
            <a:avLst/>
          </a:prstGeom>
          <a:noFill/>
          <a:ln w="9525">
            <a:noFill/>
            <a:miter lim="800000"/>
            <a:headEnd/>
            <a:tailEnd/>
          </a:ln>
        </p:spPr>
        <p:txBody>
          <a:bodyPr wrap="none" anchor="ctr">
            <a:spAutoFit/>
          </a:bodyPr>
          <a:lstStyle/>
          <a:p>
            <a:endParaRPr lang="pl-PL"/>
          </a:p>
        </p:txBody>
      </p:sp>
      <p:pic>
        <p:nvPicPr>
          <p:cNvPr id="314402" name="Obraz 3"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14404" name="pole tekstowe 1"/>
          <p:cNvSpPr txBox="1">
            <a:spLocks noChangeArrowheads="1"/>
          </p:cNvSpPr>
          <p:nvPr/>
        </p:nvSpPr>
        <p:spPr bwMode="auto">
          <a:xfrm>
            <a:off x="740966" y="488214"/>
            <a:ext cx="11736784" cy="523220"/>
          </a:xfrm>
          <a:prstGeom prst="rect">
            <a:avLst/>
          </a:prstGeom>
          <a:noFill/>
          <a:ln w="9525">
            <a:noFill/>
            <a:miter lim="800000"/>
            <a:headEnd/>
            <a:tailEnd/>
          </a:ln>
        </p:spPr>
        <p:txBody>
          <a:bodyPr wrap="square">
            <a:spAutoFit/>
          </a:bodyPr>
          <a:lstStyle/>
          <a:p>
            <a:pPr algn="ctr"/>
            <a:r>
              <a:rPr lang="pl-PL" sz="2800" b="1" dirty="0">
                <a:solidFill>
                  <a:srgbClr val="0000FF"/>
                </a:solidFill>
                <a:latin typeface="Arial" panose="020B0604020202020204" pitchFamily="34" charset="0"/>
                <a:cs typeface="Arial" panose="020B0604020202020204" pitchFamily="34" charset="0"/>
              </a:rPr>
              <a:t>Promocja Zdrowia i Oświata Zdrowotna</a:t>
            </a:r>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4" name="Prostokąt 3"/>
          <p:cNvSpPr/>
          <p:nvPr/>
        </p:nvSpPr>
        <p:spPr>
          <a:xfrm>
            <a:off x="571031" y="1573745"/>
            <a:ext cx="11736784" cy="6555641"/>
          </a:xfrm>
          <a:prstGeom prst="rect">
            <a:avLst/>
          </a:prstGeom>
        </p:spPr>
        <p:txBody>
          <a:bodyPr wrap="square">
            <a:spAutoFit/>
          </a:bodyPr>
          <a:lstStyle/>
          <a:p>
            <a:pPr algn="just"/>
            <a:r>
              <a:rPr lang="pl-PL" sz="2800" b="1" dirty="0">
                <a:latin typeface="Arial" panose="020B0604020202020204" pitchFamily="34" charset="0"/>
                <a:cs typeface="Arial" panose="020B0604020202020204" pitchFamily="34" charset="0"/>
              </a:rPr>
              <a:t>3. Interwencje nieprogramowe</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3.1. Światowy Dzień Zdrowia pod hasłem „Zdrowie dla wszystkich”</a:t>
            </a:r>
          </a:p>
          <a:p>
            <a:pPr algn="just"/>
            <a:r>
              <a:rPr lang="pl-PL" sz="2800" dirty="0">
                <a:latin typeface="Arial" panose="020B0604020202020204" pitchFamily="34" charset="0"/>
                <a:cs typeface="Arial" panose="020B0604020202020204" pitchFamily="34" charset="0"/>
              </a:rPr>
              <a:t>3.2. Obchody „Światowego Dnia bez Tytoniu”</a:t>
            </a:r>
          </a:p>
          <a:p>
            <a:pPr algn="just"/>
            <a:r>
              <a:rPr lang="pl-PL" sz="2800" dirty="0">
                <a:latin typeface="Arial" panose="020B0604020202020204" pitchFamily="34" charset="0"/>
                <a:cs typeface="Arial" panose="020B0604020202020204" pitchFamily="34" charset="0"/>
              </a:rPr>
              <a:t>3.3. Obchody „Światowego Dnia Rzucania Palenia”</a:t>
            </a:r>
          </a:p>
          <a:p>
            <a:pPr algn="just"/>
            <a:r>
              <a:rPr lang="pl-PL" sz="2800" dirty="0">
                <a:latin typeface="Arial" panose="020B0604020202020204" pitchFamily="34" charset="0"/>
                <a:cs typeface="Arial" panose="020B0604020202020204" pitchFamily="34" charset="0"/>
              </a:rPr>
              <a:t>3.4. Profilaktyka używania narkotyków w tym środków zastępczych</a:t>
            </a:r>
          </a:p>
          <a:p>
            <a:pPr algn="just"/>
            <a:r>
              <a:rPr lang="pl-PL" sz="2800" dirty="0">
                <a:latin typeface="Arial" panose="020B0604020202020204" pitchFamily="34" charset="0"/>
                <a:cs typeface="Arial" panose="020B0604020202020204" pitchFamily="34" charset="0"/>
              </a:rPr>
              <a:t>3.5. Akcja letnia i zimowa.</a:t>
            </a:r>
          </a:p>
          <a:p>
            <a:pPr algn="just"/>
            <a:r>
              <a:rPr lang="pl-PL" sz="2800" dirty="0">
                <a:latin typeface="Arial" panose="020B0604020202020204" pitchFamily="34" charset="0"/>
                <a:cs typeface="Arial" panose="020B0604020202020204" pitchFamily="34" charset="0"/>
              </a:rPr>
              <a:t>3.6. Promocja szczepień ochronnych.</a:t>
            </a:r>
          </a:p>
          <a:p>
            <a:pPr algn="just"/>
            <a:r>
              <a:rPr lang="pl-PL" sz="2800" dirty="0">
                <a:latin typeface="Arial" panose="020B0604020202020204" pitchFamily="34" charset="0"/>
                <a:cs typeface="Arial" panose="020B0604020202020204" pitchFamily="34" charset="0"/>
              </a:rPr>
              <a:t>3.7. Skarżyski Marsz Różowej Wstążeczki.</a:t>
            </a:r>
          </a:p>
          <a:p>
            <a:pPr algn="just"/>
            <a:endParaRPr lang="pl-PL" sz="2800" dirty="0">
              <a:latin typeface="Arial" panose="020B0604020202020204" pitchFamily="34" charset="0"/>
              <a:cs typeface="Arial" panose="020B0604020202020204" pitchFamily="34" charset="0"/>
            </a:endParaRPr>
          </a:p>
          <a:p>
            <a:pPr algn="just"/>
            <a:r>
              <a:rPr lang="pl-PL" sz="2800" dirty="0">
                <a:latin typeface="Arial" panose="020B0604020202020204" pitchFamily="34" charset="0"/>
                <a:cs typeface="Arial" panose="020B0604020202020204" pitchFamily="34" charset="0"/>
              </a:rPr>
              <a:t>	Działania podejmowane przez Powiatową Stację Sanitarno-Epidemiologiczną realizowane są przy współpracy różnych instytucji, organizacji i stowarzyszeń. Dzięki temu zwiększa się zasięg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efektywność oddziaływań prozdrowotnych.</a:t>
            </a:r>
          </a:p>
          <a:p>
            <a:pPr algn="just"/>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512199"/>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821086" y="4227934"/>
            <a:ext cx="9001000" cy="3240360"/>
          </a:xfrm>
        </p:spPr>
        <p:txBody>
          <a:bodyPr rtlCol="0">
            <a:normAutofit/>
          </a:bodyPr>
          <a:lstStyle/>
          <a:p>
            <a:pPr eaLnBrk="1" fontAlgn="auto" hangingPunct="1">
              <a:spcAft>
                <a:spcPts val="0"/>
              </a:spcAft>
              <a:defRPr/>
            </a:pPr>
            <a:r>
              <a:rPr lang="pl-PL" sz="6000" i="1" dirty="0">
                <a:solidFill>
                  <a:srgbClr val="FF0000"/>
                </a:solidFill>
                <a:effectLst>
                  <a:outerShdw blurRad="38100" dist="38100" dir="2700000" algn="tl">
                    <a:srgbClr val="000000"/>
                  </a:outerShdw>
                  <a:reflection blurRad="6350" stA="55000" endA="300" endPos="45500" dir="5400000" sy="-100000" algn="bl" rotWithShape="0"/>
                </a:effectLst>
              </a:rPr>
              <a:t>Dziękuję za Uwagę  </a:t>
            </a:r>
            <a:r>
              <a:rPr lang="pl-PL" sz="4000" dirty="0">
                <a:solidFill>
                  <a:srgbClr val="CC0000"/>
                </a:solidFill>
                <a:effectLst>
                  <a:outerShdw blurRad="38100" dist="38100" dir="2700000" algn="tl">
                    <a:srgbClr val="000000"/>
                  </a:outerShdw>
                </a:effectLst>
              </a:rPr>
              <a:t/>
            </a:r>
            <a:br>
              <a:rPr lang="pl-PL" sz="4000" dirty="0">
                <a:solidFill>
                  <a:srgbClr val="CC0000"/>
                </a:solidFill>
                <a:effectLst>
                  <a:outerShdw blurRad="38100" dist="38100" dir="2700000" algn="tl">
                    <a:srgbClr val="000000"/>
                  </a:outerShdw>
                </a:effectLst>
              </a:rPr>
            </a:br>
            <a:r>
              <a:rPr lang="pl-PL" sz="4000" dirty="0">
                <a:solidFill>
                  <a:srgbClr val="CC0000"/>
                </a:solidFill>
                <a:effectLst>
                  <a:outerShdw blurRad="38100" dist="38100" dir="2700000" algn="tl">
                    <a:srgbClr val="000000"/>
                  </a:outerShdw>
                </a:effectLst>
              </a:rPr>
              <a:t/>
            </a:r>
            <a:br>
              <a:rPr lang="pl-PL" sz="4000" dirty="0">
                <a:solidFill>
                  <a:srgbClr val="CC0000"/>
                </a:solidFill>
                <a:effectLst>
                  <a:outerShdw blurRad="38100" dist="38100" dir="2700000" algn="tl">
                    <a:srgbClr val="000000"/>
                  </a:outerShdw>
                </a:effectLst>
              </a:rPr>
            </a:br>
            <a:r>
              <a:rPr lang="pl-PL" sz="4000" dirty="0">
                <a:solidFill>
                  <a:srgbClr val="CC0000"/>
                </a:solidFill>
                <a:effectLst>
                  <a:outerShdw blurRad="38100" dist="38100" dir="2700000" algn="tl">
                    <a:srgbClr val="000000"/>
                  </a:outerShdw>
                </a:effectLst>
              </a:rPr>
              <a:t/>
            </a:r>
            <a:br>
              <a:rPr lang="pl-PL" sz="4000" dirty="0">
                <a:solidFill>
                  <a:srgbClr val="CC0000"/>
                </a:solidFill>
                <a:effectLst>
                  <a:outerShdw blurRad="38100" dist="38100" dir="2700000" algn="tl">
                    <a:srgbClr val="000000"/>
                  </a:outerShdw>
                </a:effectLst>
              </a:rPr>
            </a:br>
            <a:r>
              <a:rPr lang="pl-PL" sz="4000" dirty="0">
                <a:solidFill>
                  <a:srgbClr val="CC0000"/>
                </a:solidFill>
                <a:effectLst>
                  <a:outerShdw blurRad="38100" dist="38100" dir="2700000" algn="tl">
                    <a:srgbClr val="000000"/>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1" name="Text Box 1"/>
          <p:cNvSpPr txBox="1">
            <a:spLocks noChangeArrowheads="1"/>
          </p:cNvSpPr>
          <p:nvPr/>
        </p:nvSpPr>
        <p:spPr bwMode="auto">
          <a:xfrm>
            <a:off x="1246188" y="964716"/>
            <a:ext cx="10464800" cy="787400"/>
          </a:xfrm>
          <a:prstGeom prst="rect">
            <a:avLst/>
          </a:prstGeom>
          <a:noFill/>
          <a:ln w="9525">
            <a:noFill/>
            <a:round/>
            <a:headEnd/>
            <a:tailEnd/>
          </a:ln>
        </p:spPr>
        <p:txBody>
          <a:bodyPr lIns="50760" tIns="50760" rIns="50760" bIns="5076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en-US" sz="2400">
              <a:solidFill>
                <a:srgbClr val="200063"/>
              </a:solidFill>
              <a:latin typeface="Verdana Bold"/>
              <a:ea typeface="ヒラギノ角ゴ ProN W6"/>
              <a:cs typeface="ヒラギノ角ゴ ProN W6"/>
            </a:endParaRPr>
          </a:p>
        </p:txBody>
      </p:sp>
      <p:pic>
        <p:nvPicPr>
          <p:cNvPr id="131112"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31113" name="Rectangle 6"/>
          <p:cNvSpPr>
            <a:spLocks noChangeArrowheads="1"/>
          </p:cNvSpPr>
          <p:nvPr/>
        </p:nvSpPr>
        <p:spPr bwMode="auto">
          <a:xfrm>
            <a:off x="854831" y="705174"/>
            <a:ext cx="11479423" cy="1938992"/>
          </a:xfrm>
          <a:prstGeom prst="rect">
            <a:avLst/>
          </a:prstGeom>
          <a:noFill/>
          <a:ln w="9525">
            <a:noFill/>
            <a:miter lim="800000"/>
            <a:headEnd/>
            <a:tailEnd/>
          </a:ln>
        </p:spPr>
        <p:txBody>
          <a:bodyPr wrap="square" anchor="ctr">
            <a:spAutoFit/>
          </a:bodyPr>
          <a:lstStyle/>
          <a:p>
            <a:endParaRPr lang="pl-PL" sz="3200" dirty="0">
              <a:solidFill>
                <a:schemeClr val="tx1"/>
              </a:solidFill>
              <a:latin typeface="Arial" panose="020B0604020202020204" pitchFamily="34" charset="0"/>
              <a:cs typeface="Arial" panose="020B0604020202020204" pitchFamily="34" charset="0"/>
            </a:endParaRPr>
          </a:p>
          <a:p>
            <a:pPr algn="just"/>
            <a:r>
              <a:rPr lang="pl-PL" sz="3200" dirty="0">
                <a:latin typeface="Arial" panose="020B0604020202020204" pitchFamily="34" charset="0"/>
                <a:cs typeface="Arial" panose="020B0604020202020204" pitchFamily="34" charset="0"/>
              </a:rPr>
              <a:t>	</a:t>
            </a:r>
            <a:r>
              <a:rPr lang="pl-PL" sz="2800" dirty="0">
                <a:latin typeface="Arial" panose="020B0604020202020204" pitchFamily="34" charset="0"/>
                <a:cs typeface="Arial" panose="020B0604020202020204" pitchFamily="34" charset="0"/>
              </a:rPr>
              <a:t>W  omawianym roku  nie  rejestrowano  ognisk zbiorowych   zatruć/zakażeń pokarmowych wywołanych przez pałeczki z grupy Salmonella.</a:t>
            </a:r>
          </a:p>
        </p:txBody>
      </p:sp>
      <p:sp>
        <p:nvSpPr>
          <p:cNvPr id="131114" name="Rectangle 14"/>
          <p:cNvSpPr>
            <a:spLocks noChangeArrowheads="1"/>
          </p:cNvSpPr>
          <p:nvPr/>
        </p:nvSpPr>
        <p:spPr bwMode="auto">
          <a:xfrm>
            <a:off x="0" y="3260725"/>
            <a:ext cx="13003213" cy="0"/>
          </a:xfrm>
          <a:prstGeom prst="rect">
            <a:avLst/>
          </a:prstGeom>
          <a:noFill/>
          <a:ln w="9525">
            <a:noFill/>
            <a:miter lim="800000"/>
            <a:headEnd/>
            <a:tailEnd/>
          </a:ln>
        </p:spPr>
        <p:txBody>
          <a:bodyPr wrap="none" anchor="ctr">
            <a:spAutoFit/>
          </a:bodyPr>
          <a:lstStyle/>
          <a:p>
            <a:endParaRPr lang="pl-PL"/>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2" name="Prostokąt 11">
            <a:extLst>
              <a:ext uri="{FF2B5EF4-FFF2-40B4-BE49-F238E27FC236}">
                <a16:creationId xmlns:a16="http://schemas.microsoft.com/office/drawing/2014/main" xmlns="" id="{35849477-65CB-4159-91AB-0AF70B765DD7}"/>
              </a:ext>
            </a:extLst>
          </p:cNvPr>
          <p:cNvSpPr/>
          <p:nvPr/>
        </p:nvSpPr>
        <p:spPr>
          <a:xfrm>
            <a:off x="956990" y="8968376"/>
            <a:ext cx="11723212" cy="458074"/>
          </a:xfrm>
          <a:prstGeom prst="rect">
            <a:avLst/>
          </a:prstGeom>
        </p:spPr>
        <p:txBody>
          <a:bodyPr wrap="square">
            <a:spAutoFit/>
          </a:bodyPr>
          <a:lstStyle/>
          <a:p>
            <a:pPr algn="just">
              <a:lnSpc>
                <a:spcPct val="150000"/>
              </a:lnSpc>
              <a:spcAft>
                <a:spcPts val="0"/>
              </a:spcAft>
            </a:pPr>
            <a:r>
              <a:rPr lang="pl-PL" b="1" i="1" dirty="0">
                <a:latin typeface="Times New Roman" panose="02020603050405020304" pitchFamily="18" charset="0"/>
                <a:ea typeface="Times New Roman" panose="02020603050405020304" pitchFamily="18" charset="0"/>
              </a:rPr>
              <a:t>Ryc.5. Wskaźnik zapadalności na zatrucia/zakażenia pokarmowe spowodowane pałeczkami Salmonella</a:t>
            </a:r>
            <a:endParaRPr lang="pl-PL" b="1" dirty="0">
              <a:latin typeface="Times New Roman" panose="02020603050405020304" pitchFamily="18" charset="0"/>
              <a:ea typeface="Times New Roman" panose="02020603050405020304" pitchFamily="18" charset="0"/>
            </a:endParaRPr>
          </a:p>
        </p:txBody>
      </p:sp>
      <p:sp>
        <p:nvSpPr>
          <p:cNvPr id="13" name="pole tekstowe 1">
            <a:extLst>
              <a:ext uri="{FF2B5EF4-FFF2-40B4-BE49-F238E27FC236}">
                <a16:creationId xmlns:a16="http://schemas.microsoft.com/office/drawing/2014/main" xmlns="" id="{1AF891CD-4064-4C66-9CD4-588D941980A5}"/>
              </a:ext>
            </a:extLst>
          </p:cNvPr>
          <p:cNvSpPr txBox="1">
            <a:spLocks noChangeArrowheads="1"/>
          </p:cNvSpPr>
          <p:nvPr/>
        </p:nvSpPr>
        <p:spPr bwMode="auto">
          <a:xfrm>
            <a:off x="1265422" y="559891"/>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1.2. Zatrucia/ zakażenia pokarmowe</a:t>
            </a:r>
          </a:p>
        </p:txBody>
      </p:sp>
      <p:graphicFrame>
        <p:nvGraphicFramePr>
          <p:cNvPr id="14" name="Wykres 13">
            <a:extLst>
              <a:ext uri="{FF2B5EF4-FFF2-40B4-BE49-F238E27FC236}">
                <a16:creationId xmlns:a16="http://schemas.microsoft.com/office/drawing/2014/main" xmlns="" id="{FC39E747-95F4-4E71-862A-0AC0E482E36B}"/>
              </a:ext>
            </a:extLst>
          </p:cNvPr>
          <p:cNvGraphicFramePr>
            <a:graphicFrameLocks noChangeAspect="1"/>
          </p:cNvGraphicFramePr>
          <p:nvPr>
            <p:extLst>
              <p:ext uri="{D42A27DB-BD31-4B8C-83A1-F6EECF244321}">
                <p14:modId xmlns:p14="http://schemas.microsoft.com/office/powerpoint/2010/main" val="1837952867"/>
              </p:ext>
            </p:extLst>
          </p:nvPr>
        </p:nvGraphicFramePr>
        <p:xfrm>
          <a:off x="580542" y="2789448"/>
          <a:ext cx="11881106" cy="6257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796804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1" name="Text Box 1"/>
          <p:cNvSpPr txBox="1">
            <a:spLocks noChangeArrowheads="1"/>
          </p:cNvSpPr>
          <p:nvPr/>
        </p:nvSpPr>
        <p:spPr bwMode="auto">
          <a:xfrm>
            <a:off x="1246188" y="964716"/>
            <a:ext cx="10464800" cy="787400"/>
          </a:xfrm>
          <a:prstGeom prst="rect">
            <a:avLst/>
          </a:prstGeom>
          <a:noFill/>
          <a:ln w="9525">
            <a:noFill/>
            <a:round/>
            <a:headEnd/>
            <a:tailEnd/>
          </a:ln>
        </p:spPr>
        <p:txBody>
          <a:bodyPr lIns="50760" tIns="50760" rIns="50760" bIns="50760" anchor="ct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endParaRPr lang="en-US" sz="2400">
              <a:solidFill>
                <a:srgbClr val="200063"/>
              </a:solidFill>
              <a:latin typeface="Verdana Bold"/>
              <a:ea typeface="ヒラギノ角ゴ ProN W6"/>
              <a:cs typeface="ヒラギノ角ゴ ProN W6"/>
            </a:endParaRPr>
          </a:p>
        </p:txBody>
      </p:sp>
      <p:pic>
        <p:nvPicPr>
          <p:cNvPr id="131112"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131113" name="Rectangle 6"/>
          <p:cNvSpPr>
            <a:spLocks noChangeArrowheads="1"/>
          </p:cNvSpPr>
          <p:nvPr/>
        </p:nvSpPr>
        <p:spPr bwMode="auto">
          <a:xfrm>
            <a:off x="795989" y="1536328"/>
            <a:ext cx="11509069" cy="2062103"/>
          </a:xfrm>
          <a:prstGeom prst="rect">
            <a:avLst/>
          </a:prstGeom>
          <a:noFill/>
          <a:ln w="9525">
            <a:noFill/>
            <a:miter lim="800000"/>
            <a:headEnd/>
            <a:tailEnd/>
          </a:ln>
        </p:spPr>
        <p:txBody>
          <a:bodyPr wrap="square" anchor="ctr">
            <a:spAutoFit/>
          </a:bodyPr>
          <a:lstStyle/>
          <a:p>
            <a:pPr algn="just"/>
            <a:r>
              <a:rPr lang="pl-PL" sz="3200"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W omawianym roku odnotowano </a:t>
            </a:r>
            <a:r>
              <a:rPr lang="pl-PL" sz="2400" b="1" dirty="0">
                <a:latin typeface="Arial" panose="020B0604020202020204" pitchFamily="34" charset="0"/>
                <a:cs typeface="Arial" panose="020B0604020202020204" pitchFamily="34" charset="0"/>
              </a:rPr>
              <a:t>1</a:t>
            </a:r>
            <a:r>
              <a:rPr lang="pl-PL" sz="2400" dirty="0">
                <a:latin typeface="Arial" panose="020B0604020202020204" pitchFamily="34" charset="0"/>
                <a:cs typeface="Arial" panose="020B0604020202020204" pitchFamily="34" charset="0"/>
              </a:rPr>
              <a:t> przypadek </a:t>
            </a:r>
            <a:r>
              <a:rPr lang="pl-PL" sz="2400" dirty="0" err="1">
                <a:latin typeface="Arial" panose="020B0604020202020204" pitchFamily="34" charset="0"/>
                <a:cs typeface="Arial" panose="020B0604020202020204" pitchFamily="34" charset="0"/>
              </a:rPr>
              <a:t>listeriozy</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Llisteria</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monocytogenes</a:t>
            </a:r>
            <a:r>
              <a:rPr lang="pl-PL" sz="2400" dirty="0">
                <a:latin typeface="Arial" panose="020B0604020202020204" pitchFamily="34" charset="0"/>
                <a:cs typeface="Arial" panose="020B0604020202020204" pitchFamily="34" charset="0"/>
              </a:rPr>
              <a:t> zwana też bakterią lodówkową jest groźna dla zdrowia niemowląt, osób starszych i chorych. Powikłaniem zakażenia może być uszkodzenie płodu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u kobiet ciężarnych. Zachorowała pacjentka 83 letnia , była hospitalizowana.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Polsce w roku 2018 zachorowało na </a:t>
            </a:r>
            <a:r>
              <a:rPr lang="pl-PL" sz="2400" dirty="0" err="1">
                <a:latin typeface="Arial" panose="020B0604020202020204" pitchFamily="34" charset="0"/>
                <a:cs typeface="Arial" panose="020B0604020202020204" pitchFamily="34" charset="0"/>
              </a:rPr>
              <a:t>listeriozę</a:t>
            </a: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124 osoby</a:t>
            </a:r>
            <a:r>
              <a:rPr lang="pl-PL" sz="2400" dirty="0">
                <a:latin typeface="Arial" panose="020B0604020202020204" pitchFamily="34" charset="0"/>
                <a:cs typeface="Arial" panose="020B0604020202020204" pitchFamily="34" charset="0"/>
              </a:rPr>
              <a:t>.</a:t>
            </a:r>
          </a:p>
        </p:txBody>
      </p:sp>
      <p:sp>
        <p:nvSpPr>
          <p:cNvPr id="131114" name="Rectangle 14"/>
          <p:cNvSpPr>
            <a:spLocks noChangeArrowheads="1"/>
          </p:cNvSpPr>
          <p:nvPr/>
        </p:nvSpPr>
        <p:spPr bwMode="auto">
          <a:xfrm>
            <a:off x="0" y="3260725"/>
            <a:ext cx="13003213" cy="0"/>
          </a:xfrm>
          <a:prstGeom prst="rect">
            <a:avLst/>
          </a:prstGeom>
          <a:noFill/>
          <a:ln w="9525">
            <a:noFill/>
            <a:miter lim="800000"/>
            <a:headEnd/>
            <a:tailEnd/>
          </a:ln>
        </p:spPr>
        <p:txBody>
          <a:bodyPr wrap="none" anchor="ctr">
            <a:spAutoFit/>
          </a:bodyPr>
          <a:lstStyle/>
          <a:p>
            <a:endParaRPr lang="pl-PL"/>
          </a:p>
        </p:txBody>
      </p:sp>
      <p:sp>
        <p:nvSpPr>
          <p:cNvPr id="9"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11" name="pole tekstowe 1">
            <a:extLst>
              <a:ext uri="{FF2B5EF4-FFF2-40B4-BE49-F238E27FC236}">
                <a16:creationId xmlns:a16="http://schemas.microsoft.com/office/drawing/2014/main" xmlns="" id="{8A7B0026-AC33-4764-BE9E-C2B3AF406488}"/>
              </a:ext>
            </a:extLst>
          </p:cNvPr>
          <p:cNvSpPr txBox="1">
            <a:spLocks noChangeArrowheads="1"/>
          </p:cNvSpPr>
          <p:nvPr/>
        </p:nvSpPr>
        <p:spPr bwMode="auto">
          <a:xfrm>
            <a:off x="1072853" y="853938"/>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1.3. </a:t>
            </a:r>
            <a:r>
              <a:rPr lang="pl-PL" sz="2800" b="1" dirty="0" err="1">
                <a:latin typeface="Arial" panose="020B0604020202020204" pitchFamily="34" charset="0"/>
                <a:cs typeface="Arial" panose="020B0604020202020204" pitchFamily="34" charset="0"/>
              </a:rPr>
              <a:t>Listerioza</a:t>
            </a:r>
            <a:endParaRPr lang="pl-PL" sz="2800" b="1" dirty="0">
              <a:latin typeface="Arial" panose="020B0604020202020204" pitchFamily="34" charset="0"/>
              <a:cs typeface="Arial" panose="020B0604020202020204" pitchFamily="34" charset="0"/>
            </a:endParaRPr>
          </a:p>
        </p:txBody>
      </p:sp>
      <p:sp>
        <p:nvSpPr>
          <p:cNvPr id="8" name="pole tekstowe 1">
            <a:extLst>
              <a:ext uri="{FF2B5EF4-FFF2-40B4-BE49-F238E27FC236}">
                <a16:creationId xmlns:a16="http://schemas.microsoft.com/office/drawing/2014/main" xmlns="" id="{AAB8CFA3-76D4-4AA9-8FFD-A3D8EF4AF8CF}"/>
              </a:ext>
            </a:extLst>
          </p:cNvPr>
          <p:cNvSpPr txBox="1">
            <a:spLocks noChangeArrowheads="1"/>
          </p:cNvSpPr>
          <p:nvPr/>
        </p:nvSpPr>
        <p:spPr bwMode="auto">
          <a:xfrm>
            <a:off x="1043644" y="3936136"/>
            <a:ext cx="11232205" cy="523220"/>
          </a:xfrm>
          <a:prstGeom prst="rect">
            <a:avLst/>
          </a:prstGeom>
          <a:noFill/>
          <a:ln w="9525">
            <a:noFill/>
            <a:miter lim="800000"/>
            <a:headEnd/>
            <a:tailEnd/>
          </a:ln>
        </p:spPr>
        <p:txBody>
          <a:bodyPr wrap="square">
            <a:spAutoFit/>
          </a:bodyPr>
          <a:lstStyle/>
          <a:p>
            <a:r>
              <a:rPr lang="pl-PL" sz="2800" b="1" dirty="0">
                <a:latin typeface="Arial" panose="020B0604020202020204" pitchFamily="34" charset="0"/>
                <a:cs typeface="Arial" panose="020B0604020202020204" pitchFamily="34" charset="0"/>
              </a:rPr>
              <a:t>1.4. Bąblowica</a:t>
            </a:r>
          </a:p>
        </p:txBody>
      </p:sp>
      <p:sp>
        <p:nvSpPr>
          <p:cNvPr id="10" name="Rectangle 6">
            <a:extLst>
              <a:ext uri="{FF2B5EF4-FFF2-40B4-BE49-F238E27FC236}">
                <a16:creationId xmlns:a16="http://schemas.microsoft.com/office/drawing/2014/main" xmlns="" id="{CCD3D697-50FA-490E-A23F-ED58B16FB457}"/>
              </a:ext>
            </a:extLst>
          </p:cNvPr>
          <p:cNvSpPr>
            <a:spLocks noChangeArrowheads="1"/>
          </p:cNvSpPr>
          <p:nvPr/>
        </p:nvSpPr>
        <p:spPr bwMode="auto">
          <a:xfrm>
            <a:off x="712485" y="4630336"/>
            <a:ext cx="11509069" cy="4893647"/>
          </a:xfrm>
          <a:prstGeom prst="rect">
            <a:avLst/>
          </a:prstGeom>
          <a:noFill/>
          <a:ln w="9525">
            <a:noFill/>
            <a:miter lim="800000"/>
            <a:headEnd/>
            <a:tailEnd/>
          </a:ln>
        </p:spPr>
        <p:txBody>
          <a:bodyPr wrap="square" anchor="ctr">
            <a:spAutoFit/>
          </a:bodyPr>
          <a:lstStyle/>
          <a:p>
            <a:pPr algn="just"/>
            <a:r>
              <a:rPr lang="pl-PL" sz="2400" dirty="0">
                <a:latin typeface="Arial" panose="020B0604020202020204" pitchFamily="34" charset="0"/>
                <a:cs typeface="Arial" panose="020B0604020202020204" pitchFamily="34" charset="0"/>
              </a:rPr>
              <a:t>	W roku 2018 odnotowano </a:t>
            </a:r>
            <a:r>
              <a:rPr lang="pl-PL" sz="2400" b="1" dirty="0">
                <a:latin typeface="Arial" panose="020B0604020202020204" pitchFamily="34" charset="0"/>
                <a:cs typeface="Arial" panose="020B0604020202020204" pitchFamily="34" charset="0"/>
              </a:rPr>
              <a:t>1</a:t>
            </a:r>
            <a:r>
              <a:rPr lang="pl-PL" sz="2400" dirty="0">
                <a:latin typeface="Arial" panose="020B0604020202020204" pitchFamily="34" charset="0"/>
                <a:cs typeface="Arial" panose="020B0604020202020204" pitchFamily="34" charset="0"/>
              </a:rPr>
              <a:t> przypadek bąblowicy. Zachorowanie zarejestrowano u 15 letniej pacjentki, u której zmiany kliniczne stwierdzono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wątrobie. Chora  często zbierała i jadła niemyte jagody leśne. W Polsce w roku 2018 na bąblowicę zachorowało </a:t>
            </a:r>
            <a:r>
              <a:rPr lang="pl-PL" sz="2400" b="1" dirty="0">
                <a:latin typeface="Arial" panose="020B0604020202020204" pitchFamily="34" charset="0"/>
                <a:cs typeface="Arial" panose="020B0604020202020204" pitchFamily="34" charset="0"/>
              </a:rPr>
              <a:t>52 osoby</a:t>
            </a:r>
            <a:r>
              <a:rPr lang="pl-PL" sz="2400" dirty="0">
                <a:latin typeface="Arial" panose="020B0604020202020204" pitchFamily="34" charset="0"/>
                <a:cs typeface="Arial" panose="020B0604020202020204" pitchFamily="34" charset="0"/>
              </a:rPr>
              <a:t>.</a:t>
            </a:r>
          </a:p>
          <a:p>
            <a:pPr algn="just"/>
            <a:endParaRPr lang="pl-PL" sz="2400" dirty="0">
              <a:latin typeface="Arial" panose="020B0604020202020204" pitchFamily="34" charset="0"/>
              <a:cs typeface="Arial" panose="020B0604020202020204" pitchFamily="34" charset="0"/>
            </a:endParaRPr>
          </a:p>
          <a:p>
            <a:pPr algn="just"/>
            <a:r>
              <a:rPr lang="pl-PL" sz="2400" dirty="0">
                <a:latin typeface="Arial" panose="020B0604020202020204" pitchFamily="34" charset="0"/>
                <a:cs typeface="Arial" panose="020B0604020202020204" pitchFamily="34" charset="0"/>
              </a:rPr>
              <a:t>	Bąblowica jest pasożytniczą chorobą odzwierzęcą wywołaną przez larwalną postać tasiemca </a:t>
            </a:r>
            <a:r>
              <a:rPr lang="pl-PL" sz="2400" dirty="0" err="1">
                <a:latin typeface="Arial" panose="020B0604020202020204" pitchFamily="34" charset="0"/>
                <a:cs typeface="Arial" panose="020B0604020202020204" pitchFamily="34" charset="0"/>
              </a:rPr>
              <a:t>wieńcogłowego</a:t>
            </a:r>
            <a:r>
              <a:rPr lang="pl-PL" sz="2400" dirty="0">
                <a:latin typeface="Arial" panose="020B0604020202020204" pitchFamily="34" charset="0"/>
                <a:cs typeface="Arial" panose="020B0604020202020204" pitchFamily="34" charset="0"/>
              </a:rPr>
              <a:t> gatunku </a:t>
            </a:r>
            <a:r>
              <a:rPr lang="pl-PL" sz="2400" dirty="0" err="1">
                <a:latin typeface="Arial" panose="020B0604020202020204" pitchFamily="34" charset="0"/>
                <a:cs typeface="Arial" panose="020B0604020202020204" pitchFamily="34" charset="0"/>
              </a:rPr>
              <a:t>Echinococcus</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granulossus</a:t>
            </a:r>
            <a:r>
              <a:rPr lang="pl-PL" sz="2400" dirty="0">
                <a:latin typeface="Arial" panose="020B0604020202020204" pitchFamily="34" charset="0"/>
                <a:cs typeface="Arial" panose="020B0604020202020204" pitchFamily="34" charset="0"/>
              </a:rPr>
              <a:t> lub rzadziej </a:t>
            </a:r>
            <a:r>
              <a:rPr lang="pl-PL" sz="2400" dirty="0" err="1">
                <a:latin typeface="Arial" panose="020B0604020202020204" pitchFamily="34" charset="0"/>
                <a:cs typeface="Arial" panose="020B0604020202020204" pitchFamily="34" charset="0"/>
              </a:rPr>
              <a:t>E.multilocularis</a:t>
            </a:r>
            <a:r>
              <a:rPr lang="pl-PL" sz="2400" dirty="0">
                <a:latin typeface="Arial" panose="020B0604020202020204" pitchFamily="34" charset="0"/>
                <a:cs typeface="Arial" panose="020B0604020202020204" pitchFamily="34" charset="0"/>
              </a:rPr>
              <a:t>. Postać dojrzała tasiemca występuje w jelitach  zakażonych zwierząt domowych i dzikich.  U ludzi po zjedzeniu produktów zanieczyszczonych jajami tasiemca występuje tylko postać  larwalna. Larwy najczęściej osiedlają się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narządach wewnętrznych (np. wątrobie, płucach, mózgu, nerkach) dając objawy kliniczne guza. </a:t>
            </a: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22790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Obraz 6" descr="psse.png"/>
          <p:cNvPicPr>
            <a:picLocks noChangeAspect="1"/>
          </p:cNvPicPr>
          <p:nvPr/>
        </p:nvPicPr>
        <p:blipFill>
          <a:blip r:embed="rId3"/>
          <a:srcRect/>
          <a:stretch>
            <a:fillRect/>
          </a:stretch>
        </p:blipFill>
        <p:spPr bwMode="auto">
          <a:xfrm>
            <a:off x="93663" y="123825"/>
            <a:ext cx="965200" cy="965200"/>
          </a:xfrm>
          <a:prstGeom prst="rect">
            <a:avLst/>
          </a:prstGeom>
          <a:noFill/>
          <a:ln w="9525">
            <a:noFill/>
            <a:miter lim="800000"/>
            <a:headEnd/>
            <a:tailEnd/>
          </a:ln>
        </p:spPr>
      </p:pic>
      <p:sp>
        <p:nvSpPr>
          <p:cNvPr id="357378" name="Rectangle 6"/>
          <p:cNvSpPr>
            <a:spLocks noChangeArrowheads="1"/>
          </p:cNvSpPr>
          <p:nvPr/>
        </p:nvSpPr>
        <p:spPr bwMode="auto">
          <a:xfrm>
            <a:off x="0" y="3236913"/>
            <a:ext cx="13003213" cy="0"/>
          </a:xfrm>
          <a:prstGeom prst="rect">
            <a:avLst/>
          </a:prstGeom>
          <a:noFill/>
          <a:ln w="9525">
            <a:noFill/>
            <a:miter lim="800000"/>
            <a:headEnd/>
            <a:tailEnd/>
          </a:ln>
        </p:spPr>
        <p:txBody>
          <a:bodyPr wrap="none" anchor="ctr">
            <a:spAutoFit/>
          </a:bodyPr>
          <a:lstStyle/>
          <a:p>
            <a:endParaRPr lang="pl-PL"/>
          </a:p>
        </p:txBody>
      </p:sp>
      <p:sp>
        <p:nvSpPr>
          <p:cNvPr id="357379" name="Rectangle 9"/>
          <p:cNvSpPr>
            <a:spLocks noChangeArrowheads="1"/>
          </p:cNvSpPr>
          <p:nvPr/>
        </p:nvSpPr>
        <p:spPr bwMode="auto">
          <a:xfrm>
            <a:off x="0" y="3327400"/>
            <a:ext cx="13003213" cy="0"/>
          </a:xfrm>
          <a:prstGeom prst="rect">
            <a:avLst/>
          </a:prstGeom>
          <a:noFill/>
          <a:ln w="9525">
            <a:noFill/>
            <a:miter lim="800000"/>
            <a:headEnd/>
            <a:tailEnd/>
          </a:ln>
        </p:spPr>
        <p:txBody>
          <a:bodyPr wrap="none" anchor="ctr">
            <a:spAutoFit/>
          </a:bodyPr>
          <a:lstStyle/>
          <a:p>
            <a:endParaRPr lang="pl-PL"/>
          </a:p>
        </p:txBody>
      </p:sp>
      <p:sp>
        <p:nvSpPr>
          <p:cNvPr id="316421" name="Rectangle 14"/>
          <p:cNvSpPr>
            <a:spLocks noChangeArrowheads="1"/>
          </p:cNvSpPr>
          <p:nvPr/>
        </p:nvSpPr>
        <p:spPr bwMode="auto">
          <a:xfrm>
            <a:off x="811645" y="795913"/>
            <a:ext cx="11377264" cy="2068002"/>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Ogółem odnotowano </a:t>
            </a:r>
            <a:r>
              <a:rPr lang="pl-PL" sz="2000" b="1" dirty="0">
                <a:latin typeface="Arial" panose="020B0604020202020204" pitchFamily="34" charset="0"/>
                <a:cs typeface="Arial" panose="020B0604020202020204" pitchFamily="34" charset="0"/>
              </a:rPr>
              <a:t>71</a:t>
            </a:r>
            <a:r>
              <a:rPr lang="pl-PL" sz="2000" dirty="0">
                <a:latin typeface="Arial" panose="020B0604020202020204" pitchFamily="34" charset="0"/>
                <a:cs typeface="Arial" panose="020B0604020202020204" pitchFamily="34" charset="0"/>
              </a:rPr>
              <a:t> wirusowych zakażeń jelitowych. </a:t>
            </a:r>
            <a:r>
              <a:rPr lang="pl-PL" sz="2000" b="1" dirty="0">
                <a:latin typeface="Arial" panose="020B0604020202020204" pitchFamily="34" charset="0"/>
                <a:cs typeface="Arial" panose="020B0604020202020204" pitchFamily="34" charset="0"/>
              </a:rPr>
              <a:t>31%</a:t>
            </a:r>
            <a:r>
              <a:rPr lang="pl-PL" sz="2000" dirty="0">
                <a:latin typeface="Arial" panose="020B0604020202020204" pitchFamily="34" charset="0"/>
                <a:cs typeface="Arial" panose="020B0604020202020204" pitchFamily="34" charset="0"/>
              </a:rPr>
              <a:t> zakażeń wywołanych było przez </a:t>
            </a:r>
            <a:r>
              <a:rPr lang="pl-PL" sz="2000" dirty="0" err="1">
                <a:latin typeface="Arial" panose="020B0604020202020204" pitchFamily="34" charset="0"/>
                <a:cs typeface="Arial" panose="020B0604020202020204" pitchFamily="34" charset="0"/>
              </a:rPr>
              <a:t>rotawirusy</a:t>
            </a:r>
            <a:r>
              <a:rPr lang="pl-PL" sz="2000" dirty="0">
                <a:latin typeface="Arial" panose="020B0604020202020204" pitchFamily="34" charset="0"/>
                <a:cs typeface="Arial" panose="020B0604020202020204" pitchFamily="34" charset="0"/>
              </a:rPr>
              <a:t>. Następne </a:t>
            </a:r>
            <a:r>
              <a:rPr lang="pl-PL" sz="2000" b="1" dirty="0">
                <a:latin typeface="Arial" panose="020B0604020202020204" pitchFamily="34" charset="0"/>
                <a:cs typeface="Arial" panose="020B0604020202020204" pitchFamily="34" charset="0"/>
              </a:rPr>
              <a:t>31% </a:t>
            </a:r>
            <a:r>
              <a:rPr lang="pl-PL" sz="2000" dirty="0">
                <a:latin typeface="Arial" panose="020B0604020202020204" pitchFamily="34" charset="0"/>
                <a:cs typeface="Arial" panose="020B0604020202020204" pitchFamily="34" charset="0"/>
              </a:rPr>
              <a:t>zakażeń wywołanych było przez </a:t>
            </a:r>
            <a:r>
              <a:rPr lang="pl-PL" sz="2000" dirty="0" err="1">
                <a:latin typeface="Arial" panose="020B0604020202020204" pitchFamily="34" charset="0"/>
                <a:cs typeface="Arial" panose="020B0604020202020204" pitchFamily="34" charset="0"/>
              </a:rPr>
              <a:t>norowirusy</a:t>
            </a:r>
            <a:r>
              <a:rPr lang="pl-PL" sz="2000" dirty="0">
                <a:latin typeface="Arial" panose="020B0604020202020204" pitchFamily="34" charset="0"/>
                <a:cs typeface="Arial" panose="020B0604020202020204" pitchFamily="34" charset="0"/>
              </a:rPr>
              <a:t> oraz </a:t>
            </a:r>
            <a:r>
              <a:rPr lang="pl-PL" sz="2000" b="1" dirty="0">
                <a:latin typeface="Arial" panose="020B0604020202020204" pitchFamily="34" charset="0"/>
                <a:cs typeface="Arial" panose="020B0604020202020204" pitchFamily="34" charset="0"/>
              </a:rPr>
              <a:t>11% </a:t>
            </a:r>
            <a:r>
              <a:rPr lang="pl-PL" sz="2000" dirty="0">
                <a:latin typeface="Arial" panose="020B0604020202020204" pitchFamily="34" charset="0"/>
                <a:cs typeface="Arial" panose="020B0604020202020204" pitchFamily="34" charset="0"/>
              </a:rPr>
              <a:t>zakażeń wywołanych było przez adenowirusy. Pozostały odsetek zakażeń stanowiły zakażenia wirusowe nieokreślone. </a:t>
            </a:r>
            <a:endParaRPr lang="pl-PL" sz="2000" dirty="0">
              <a:solidFill>
                <a:schemeClr val="tx1"/>
              </a:solidFill>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1" y="9484518"/>
            <a:ext cx="13003213" cy="264605"/>
          </a:xfrm>
          <a:prstGeom prst="rect">
            <a:avLst/>
          </a:prstGeom>
          <a:solidFill>
            <a:srgbClr val="CC0000"/>
          </a:solidFill>
          <a:ln w="12700" cap="sq">
            <a:solidFill>
              <a:srgbClr val="990000"/>
            </a:solidFill>
            <a:miter lim="800000"/>
            <a:headEnd type="none" w="sm" len="sm"/>
            <a:tailEnd type="none" w="sm" len="sm"/>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pl-PL" altLang="pl-PL" b="1" i="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Stan sanitarny powiatu skarżyskiego w roku 2018</a:t>
            </a:r>
          </a:p>
        </p:txBody>
      </p:sp>
      <p:sp>
        <p:nvSpPr>
          <p:cNvPr id="9" name="pole tekstowe 1"/>
          <p:cNvSpPr txBox="1">
            <a:spLocks noChangeArrowheads="1"/>
          </p:cNvSpPr>
          <p:nvPr/>
        </p:nvSpPr>
        <p:spPr bwMode="auto">
          <a:xfrm>
            <a:off x="1193614" y="410545"/>
            <a:ext cx="11232205" cy="461665"/>
          </a:xfrm>
          <a:prstGeom prst="rect">
            <a:avLst/>
          </a:prstGeom>
          <a:noFill/>
          <a:ln w="9525">
            <a:noFill/>
            <a:miter lim="800000"/>
            <a:headEnd/>
            <a:tailEnd/>
          </a:ln>
        </p:spPr>
        <p:txBody>
          <a:bodyPr wrap="square">
            <a:spAutoFit/>
          </a:bodyPr>
          <a:lstStyle/>
          <a:p>
            <a:pPr>
              <a:defRPr/>
            </a:pPr>
            <a:r>
              <a:rPr lang="pl-PL" sz="2400" b="1" dirty="0">
                <a:latin typeface="Arial" panose="020B0604020202020204" pitchFamily="34" charset="0"/>
                <a:cs typeface="Arial" panose="020B0604020202020204" pitchFamily="34" charset="0"/>
              </a:rPr>
              <a:t>1.5. Wirusowe zakażenia jelitowe</a:t>
            </a:r>
          </a:p>
        </p:txBody>
      </p:sp>
      <p:sp>
        <p:nvSpPr>
          <p:cNvPr id="12" name="Rectangle 14">
            <a:extLst>
              <a:ext uri="{FF2B5EF4-FFF2-40B4-BE49-F238E27FC236}">
                <a16:creationId xmlns:a16="http://schemas.microsoft.com/office/drawing/2014/main" xmlns="" id="{31250E2B-B385-4AD0-8BFF-C94EAB013FF6}"/>
              </a:ext>
            </a:extLst>
          </p:cNvPr>
          <p:cNvSpPr>
            <a:spLocks noChangeArrowheads="1"/>
          </p:cNvSpPr>
          <p:nvPr/>
        </p:nvSpPr>
        <p:spPr bwMode="auto">
          <a:xfrm>
            <a:off x="811645" y="2201406"/>
            <a:ext cx="11377264" cy="2985433"/>
          </a:xfrm>
          <a:prstGeom prst="rect">
            <a:avLst/>
          </a:prstGeom>
          <a:noFill/>
          <a:ln w="9525">
            <a:noFill/>
            <a:miter lim="800000"/>
            <a:headEnd/>
            <a:tailEnd/>
          </a:ln>
        </p:spPr>
        <p:txBody>
          <a:bodyPr wrap="square" anchor="ctr">
            <a:spAutoFit/>
          </a:bodyPr>
          <a:lstStyle/>
          <a:p>
            <a:pPr>
              <a:defRPr/>
            </a:pPr>
            <a:endParaRPr lang="pl-PL" sz="3200" b="1" dirty="0">
              <a:latin typeface="Arial" panose="020B0604020202020204" pitchFamily="34" charset="0"/>
              <a:cs typeface="Arial" panose="020B0604020202020204" pitchFamily="34" charset="0"/>
            </a:endParaRPr>
          </a:p>
          <a:p>
            <a:pPr algn="just">
              <a:lnSpc>
                <a:spcPct val="150000"/>
              </a:lnSpc>
              <a:defRPr/>
            </a:pPr>
            <a:r>
              <a:rPr lang="pl-PL" sz="2800"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Dzieciom od 6 tygodnia życia do 24 tygodnia życia w ramach profilaktyki swoistej zalecane są odpłatne szczepienia ochronne p/</a:t>
            </a:r>
            <a:r>
              <a:rPr lang="pl-PL" sz="2000" dirty="0" err="1">
                <a:latin typeface="Arial" panose="020B0604020202020204" pitchFamily="34" charset="0"/>
                <a:cs typeface="Arial" panose="020B0604020202020204" pitchFamily="34" charset="0"/>
              </a:rPr>
              <a:t>rotawirusom</a:t>
            </a:r>
            <a:r>
              <a:rPr lang="pl-PL" sz="2000" dirty="0">
                <a:latin typeface="Arial" panose="020B0604020202020204" pitchFamily="34" charset="0"/>
                <a:cs typeface="Arial" panose="020B0604020202020204" pitchFamily="34" charset="0"/>
              </a:rPr>
              <a:t>. W stosunku do liczby noworodków urodzonych w powiecie odsetek zaszczepionych niemowląt w 2018 roku w porównaniu do ubiegłego roku nieco zmalał i wynosił – 26,81</a:t>
            </a:r>
            <a:r>
              <a:rPr lang="pl-PL" sz="2000" b="1"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 w roku 2017 wynosił – 30,85 </a:t>
            </a:r>
            <a:r>
              <a:rPr lang="pl-PL" sz="2000" b="1" dirty="0">
                <a:latin typeface="Arial" panose="020B0604020202020204" pitchFamily="34" charset="0"/>
                <a:cs typeface="Arial" panose="020B0604020202020204" pitchFamily="34" charset="0"/>
              </a:rPr>
              <a:t>%</a:t>
            </a:r>
            <a:r>
              <a:rPr lang="pl-PL" sz="2000" dirty="0">
                <a:latin typeface="Arial" panose="020B0604020202020204" pitchFamily="34" charset="0"/>
                <a:cs typeface="Arial" panose="020B0604020202020204" pitchFamily="34" charset="0"/>
              </a:rPr>
              <a:t>).</a:t>
            </a:r>
          </a:p>
          <a:p>
            <a:pPr indent="449263">
              <a:defRPr/>
            </a:pPr>
            <a:endParaRPr lang="pl-PL" sz="2400" dirty="0">
              <a:solidFill>
                <a:schemeClr val="tx1"/>
              </a:solidFill>
              <a:latin typeface="Times New Roman" panose="02020603050405020304" pitchFamily="18" charset="0"/>
              <a:cs typeface="Times New Roman" panose="02020603050405020304" pitchFamily="18" charset="0"/>
            </a:endParaRPr>
          </a:p>
        </p:txBody>
      </p:sp>
      <p:sp>
        <p:nvSpPr>
          <p:cNvPr id="10" name="pole tekstowe 1">
            <a:extLst>
              <a:ext uri="{FF2B5EF4-FFF2-40B4-BE49-F238E27FC236}">
                <a16:creationId xmlns:a16="http://schemas.microsoft.com/office/drawing/2014/main" xmlns="" id="{DF4C358D-F424-4A87-A241-84E15169CD80}"/>
              </a:ext>
            </a:extLst>
          </p:cNvPr>
          <p:cNvSpPr txBox="1">
            <a:spLocks noChangeArrowheads="1"/>
          </p:cNvSpPr>
          <p:nvPr/>
        </p:nvSpPr>
        <p:spPr bwMode="auto">
          <a:xfrm>
            <a:off x="1038574" y="4873787"/>
            <a:ext cx="11232205" cy="461665"/>
          </a:xfrm>
          <a:prstGeom prst="rect">
            <a:avLst/>
          </a:prstGeom>
          <a:noFill/>
          <a:ln w="9525">
            <a:noFill/>
            <a:miter lim="800000"/>
            <a:headEnd/>
            <a:tailEnd/>
          </a:ln>
        </p:spPr>
        <p:txBody>
          <a:bodyPr wrap="square">
            <a:spAutoFit/>
          </a:bodyPr>
          <a:lstStyle/>
          <a:p>
            <a:pPr>
              <a:defRPr/>
            </a:pPr>
            <a:r>
              <a:rPr lang="pl-PL" sz="2400" b="1" dirty="0">
                <a:latin typeface="Arial" panose="020B0604020202020204" pitchFamily="34" charset="0"/>
                <a:cs typeface="Arial" panose="020B0604020202020204" pitchFamily="34" charset="0"/>
              </a:rPr>
              <a:t>1.5. Bakteryjne zakażenia jelitowe</a:t>
            </a:r>
          </a:p>
        </p:txBody>
      </p:sp>
      <p:sp>
        <p:nvSpPr>
          <p:cNvPr id="11" name="Rectangle 14">
            <a:extLst>
              <a:ext uri="{FF2B5EF4-FFF2-40B4-BE49-F238E27FC236}">
                <a16:creationId xmlns:a16="http://schemas.microsoft.com/office/drawing/2014/main" xmlns="" id="{A4F28CAC-7B5B-48D9-ADAC-E99293835F65}"/>
              </a:ext>
            </a:extLst>
          </p:cNvPr>
          <p:cNvSpPr>
            <a:spLocks noChangeArrowheads="1"/>
          </p:cNvSpPr>
          <p:nvPr/>
        </p:nvSpPr>
        <p:spPr bwMode="auto">
          <a:xfrm>
            <a:off x="766911" y="5238091"/>
            <a:ext cx="11377264" cy="2068002"/>
          </a:xfrm>
          <a:prstGeom prst="rect">
            <a:avLst/>
          </a:prstGeom>
          <a:noFill/>
          <a:ln w="9525">
            <a:noFill/>
            <a:miter lim="800000"/>
            <a:headEnd/>
            <a:tailEnd/>
          </a:ln>
        </p:spPr>
        <p:txBody>
          <a:bodyPr wrap="square" anchor="ctr">
            <a:spAutoFit/>
          </a:bodyPr>
          <a:lstStyle/>
          <a:p>
            <a:pPr algn="just">
              <a:lnSpc>
                <a:spcPct val="150000"/>
              </a:lnSpc>
              <a:defRPr/>
            </a:pPr>
            <a:r>
              <a:rPr lang="pl-PL" sz="2800"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W roku 2018 zarejestrowano spadek  bakteryjnych zakażeń jelitowych wywołanych w </a:t>
            </a:r>
            <a:r>
              <a:rPr lang="pl-PL" sz="2000" b="1" dirty="0">
                <a:latin typeface="Arial" panose="020B0604020202020204" pitchFamily="34" charset="0"/>
                <a:cs typeface="Arial" panose="020B0604020202020204" pitchFamily="34" charset="0"/>
              </a:rPr>
              <a:t>96%</a:t>
            </a:r>
            <a:r>
              <a:rPr lang="pl-PL" sz="2000" dirty="0">
                <a:latin typeface="Arial" panose="020B0604020202020204" pitchFamily="34" charset="0"/>
                <a:cs typeface="Arial" panose="020B0604020202020204" pitchFamily="34" charset="0"/>
              </a:rPr>
              <a:t> przez Clostridium </a:t>
            </a:r>
            <a:r>
              <a:rPr lang="pl-PL" sz="2000" dirty="0" err="1">
                <a:latin typeface="Arial" panose="020B0604020202020204" pitchFamily="34" charset="0"/>
                <a:cs typeface="Arial" panose="020B0604020202020204" pitchFamily="34" charset="0"/>
              </a:rPr>
              <a:t>difficile</a:t>
            </a:r>
            <a:r>
              <a:rPr lang="pl-PL" sz="2000" dirty="0">
                <a:latin typeface="Arial" panose="020B0604020202020204" pitchFamily="34" charset="0"/>
                <a:cs typeface="Arial" panose="020B0604020202020204" pitchFamily="34" charset="0"/>
              </a:rPr>
              <a:t>. Zarejestrowano </a:t>
            </a:r>
            <a:r>
              <a:rPr lang="pl-PL" sz="2000" b="1" dirty="0">
                <a:latin typeface="Arial" panose="020B0604020202020204" pitchFamily="34" charset="0"/>
                <a:cs typeface="Arial" panose="020B0604020202020204" pitchFamily="34" charset="0"/>
              </a:rPr>
              <a:t>30 przypadków</a:t>
            </a:r>
            <a:r>
              <a:rPr lang="pl-PL" sz="2000" dirty="0">
                <a:latin typeface="Arial" panose="020B0604020202020204" pitchFamily="34" charset="0"/>
                <a:cs typeface="Arial" panose="020B0604020202020204" pitchFamily="34" charset="0"/>
              </a:rPr>
              <a:t>, które  wystąpiły u osób w przedziale wiekowym od  61 r.ż.  do 91 r.ż. Wszyscy chorzy byli hospitalizowani.  W omawianym roku odnotowano jeden zgon z powodu zakażenia Clostridium </a:t>
            </a:r>
            <a:r>
              <a:rPr lang="pl-PL" sz="2000" dirty="0" err="1">
                <a:latin typeface="Arial" panose="020B0604020202020204" pitchFamily="34" charset="0"/>
                <a:cs typeface="Arial" panose="020B0604020202020204" pitchFamily="34" charset="0"/>
              </a:rPr>
              <a:t>difficile</a:t>
            </a:r>
            <a:r>
              <a:rPr lang="pl-PL" sz="2000" dirty="0">
                <a:latin typeface="Arial" panose="020B0604020202020204" pitchFamily="34" charset="0"/>
                <a:cs typeface="Arial" panose="020B0604020202020204" pitchFamily="34" charset="0"/>
              </a:rPr>
              <a:t>.</a:t>
            </a:r>
            <a:endParaRPr lang="pl-PL" sz="2000" dirty="0">
              <a:solidFill>
                <a:schemeClr val="tx1"/>
              </a:solidFill>
              <a:latin typeface="Times New Roman" panose="02020603050405020304" pitchFamily="18" charset="0"/>
              <a:cs typeface="Times New Roman" panose="02020603050405020304" pitchFamily="18" charset="0"/>
            </a:endParaRPr>
          </a:p>
        </p:txBody>
      </p:sp>
      <p:sp>
        <p:nvSpPr>
          <p:cNvPr id="13" name="Rectangle 14">
            <a:extLst>
              <a:ext uri="{FF2B5EF4-FFF2-40B4-BE49-F238E27FC236}">
                <a16:creationId xmlns:a16="http://schemas.microsoft.com/office/drawing/2014/main" xmlns="" id="{008EABE3-1A0A-422C-BE2B-36587B9F3C93}"/>
              </a:ext>
            </a:extLst>
          </p:cNvPr>
          <p:cNvSpPr>
            <a:spLocks noChangeArrowheads="1"/>
          </p:cNvSpPr>
          <p:nvPr/>
        </p:nvSpPr>
        <p:spPr bwMode="auto">
          <a:xfrm>
            <a:off x="766911" y="6876311"/>
            <a:ext cx="11377264" cy="2375779"/>
          </a:xfrm>
          <a:prstGeom prst="rect">
            <a:avLst/>
          </a:prstGeom>
          <a:noFill/>
          <a:ln w="9525">
            <a:noFill/>
            <a:miter lim="800000"/>
            <a:headEnd/>
            <a:tailEnd/>
          </a:ln>
        </p:spPr>
        <p:txBody>
          <a:bodyPr wrap="square" anchor="ctr">
            <a:spAutoFit/>
          </a:bodyPr>
          <a:lstStyle/>
          <a:p>
            <a:pPr>
              <a:defRPr/>
            </a:pPr>
            <a:endParaRPr lang="pl-PL" sz="3200" b="1" dirty="0">
              <a:latin typeface="Arial" panose="020B0604020202020204" pitchFamily="34" charset="0"/>
              <a:cs typeface="Arial" panose="020B0604020202020204" pitchFamily="34" charset="0"/>
            </a:endParaRPr>
          </a:p>
          <a:p>
            <a:pPr algn="just">
              <a:lnSpc>
                <a:spcPct val="150000"/>
              </a:lnSpc>
              <a:defRPr/>
            </a:pPr>
            <a:r>
              <a:rPr lang="pl-PL" sz="2000" dirty="0">
                <a:latin typeface="Arial" panose="020B0604020202020204" pitchFamily="34" charset="0"/>
                <a:cs typeface="Arial" panose="020B0604020202020204" pitchFamily="34" charset="0"/>
              </a:rPr>
              <a:t>	Czynnikami ryzyka rozwoju zakażenia Clostridium </a:t>
            </a:r>
            <a:r>
              <a:rPr lang="pl-PL" sz="2000" dirty="0" err="1">
                <a:latin typeface="Arial" panose="020B0604020202020204" pitchFamily="34" charset="0"/>
                <a:cs typeface="Arial" panose="020B0604020202020204" pitchFamily="34" charset="0"/>
              </a:rPr>
              <a:t>difficile</a:t>
            </a:r>
            <a:r>
              <a:rPr lang="pl-PL" sz="2000" dirty="0">
                <a:latin typeface="Arial" panose="020B0604020202020204" pitchFamily="34" charset="0"/>
                <a:cs typeface="Arial" panose="020B0604020202020204" pitchFamily="34" charset="0"/>
              </a:rPr>
              <a:t>  jest przyjmowanie antybiotyku, który  niszczy mikroflorę  jelitową, wiek pacjenta -  szczególnie predysponowane są osoby powyżej 65 roku życia oraz hospitalizacja , która stanowi wysoki czynnik ryzyka kolonizacji szczepami </a:t>
            </a:r>
            <a:r>
              <a:rPr lang="pl-PL" sz="2000" dirty="0" err="1">
                <a:latin typeface="Arial" panose="020B0604020202020204" pitchFamily="34" charset="0"/>
                <a:cs typeface="Arial" panose="020B0604020202020204" pitchFamily="34" charset="0"/>
              </a:rPr>
              <a:t>C.difficile</a:t>
            </a:r>
            <a:r>
              <a:rPr lang="pl-PL" sz="2000" dirty="0">
                <a:latin typeface="Arial" panose="020B0604020202020204" pitchFamily="34" charset="0"/>
                <a:cs typeface="Arial" panose="020B0604020202020204" pitchFamily="34" charset="0"/>
              </a:rPr>
              <a:t>. </a:t>
            </a:r>
            <a:endParaRPr lang="pl-PL"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dstawa">
  <a:themeElements>
    <a:clrScheme name="Podstawa">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odstaw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ppt/theme/theme2.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TM03457496[[fn=Paralaksa]]</Template>
  <TotalTime>5736</TotalTime>
  <Words>1855</Words>
  <Application>Microsoft Office PowerPoint</Application>
  <PresentationFormat>Niestandardowy</PresentationFormat>
  <Paragraphs>658</Paragraphs>
  <Slides>63</Slides>
  <Notes>51</Notes>
  <HiddenSlides>0</HiddenSlides>
  <MMClips>0</MMClips>
  <ScaleCrop>false</ScaleCrop>
  <HeadingPairs>
    <vt:vector size="4" baseType="variant">
      <vt:variant>
        <vt:lpstr>Motyw</vt:lpstr>
      </vt:variant>
      <vt:variant>
        <vt:i4>2</vt:i4>
      </vt:variant>
      <vt:variant>
        <vt:lpstr>Tytuły slajdów</vt:lpstr>
      </vt:variant>
      <vt:variant>
        <vt:i4>63</vt:i4>
      </vt:variant>
    </vt:vector>
  </HeadingPairs>
  <TitlesOfParts>
    <vt:vector size="65" baseType="lpstr">
      <vt:lpstr>Podstawa</vt:lpstr>
      <vt:lpstr>Faseta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emes</dc:creator>
  <cp:lastModifiedBy>Łukasz Krawiecki</cp:lastModifiedBy>
  <cp:revision>445</cp:revision>
  <cp:lastPrinted>2018-05-22T11:04:09Z</cp:lastPrinted>
  <dcterms:created xsi:type="dcterms:W3CDTF">1601-01-01T00:00:00Z</dcterms:created>
  <dcterms:modified xsi:type="dcterms:W3CDTF">2019-05-09T08:46:50Z</dcterms:modified>
</cp:coreProperties>
</file>