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68" r:id="rId3"/>
    <p:sldMasterId id="2147483792" r:id="rId4"/>
    <p:sldMasterId id="2147483900" r:id="rId5"/>
    <p:sldMasterId id="2147483936" r:id="rId6"/>
    <p:sldMasterId id="2147483960" r:id="rId7"/>
    <p:sldMasterId id="2147483972" r:id="rId8"/>
  </p:sldMasterIdLst>
  <p:notesMasterIdLst>
    <p:notesMasterId r:id="rId67"/>
  </p:notesMasterIdLst>
  <p:handoutMasterIdLst>
    <p:handoutMasterId r:id="rId68"/>
  </p:handoutMasterIdLst>
  <p:sldIdLst>
    <p:sldId id="257" r:id="rId9"/>
    <p:sldId id="587" r:id="rId10"/>
    <p:sldId id="576" r:id="rId11"/>
    <p:sldId id="262" r:id="rId12"/>
    <p:sldId id="621" r:id="rId13"/>
    <p:sldId id="622" r:id="rId14"/>
    <p:sldId id="626" r:id="rId15"/>
    <p:sldId id="627" r:id="rId16"/>
    <p:sldId id="686" r:id="rId17"/>
    <p:sldId id="649" r:id="rId18"/>
    <p:sldId id="650" r:id="rId19"/>
    <p:sldId id="664" r:id="rId20"/>
    <p:sldId id="683" r:id="rId21"/>
    <p:sldId id="684" r:id="rId22"/>
    <p:sldId id="651" r:id="rId23"/>
    <p:sldId id="652" r:id="rId24"/>
    <p:sldId id="685" r:id="rId25"/>
    <p:sldId id="631" r:id="rId26"/>
    <p:sldId id="632" r:id="rId27"/>
    <p:sldId id="671" r:id="rId28"/>
    <p:sldId id="698" r:id="rId29"/>
    <p:sldId id="635" r:id="rId30"/>
    <p:sldId id="636" r:id="rId31"/>
    <p:sldId id="637" r:id="rId32"/>
    <p:sldId id="566" r:id="rId33"/>
    <p:sldId id="567" r:id="rId34"/>
    <p:sldId id="707" r:id="rId35"/>
    <p:sldId id="589" r:id="rId36"/>
    <p:sldId id="680" r:id="rId37"/>
    <p:sldId id="710" r:id="rId38"/>
    <p:sldId id="593" r:id="rId39"/>
    <p:sldId id="598" r:id="rId40"/>
    <p:sldId id="597" r:id="rId41"/>
    <p:sldId id="595" r:id="rId42"/>
    <p:sldId id="594" r:id="rId43"/>
    <p:sldId id="596" r:id="rId44"/>
    <p:sldId id="287" r:id="rId45"/>
    <p:sldId id="527" r:id="rId46"/>
    <p:sldId id="681" r:id="rId47"/>
    <p:sldId id="688" r:id="rId48"/>
    <p:sldId id="682" r:id="rId49"/>
    <p:sldId id="528" r:id="rId50"/>
    <p:sldId id="666" r:id="rId51"/>
    <p:sldId id="674" r:id="rId52"/>
    <p:sldId id="673" r:id="rId53"/>
    <p:sldId id="609" r:id="rId54"/>
    <p:sldId id="709" r:id="rId55"/>
    <p:sldId id="702" r:id="rId56"/>
    <p:sldId id="475" r:id="rId57"/>
    <p:sldId id="638" r:id="rId58"/>
    <p:sldId id="292" r:id="rId59"/>
    <p:sldId id="646" r:id="rId60"/>
    <p:sldId id="677" r:id="rId61"/>
    <p:sldId id="289" r:id="rId62"/>
    <p:sldId id="480" r:id="rId63"/>
    <p:sldId id="703" r:id="rId64"/>
    <p:sldId id="580" r:id="rId65"/>
    <p:sldId id="706" r:id="rId66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4434" autoAdjust="0"/>
  </p:normalViewPr>
  <p:slideViewPr>
    <p:cSldViewPr showGuides="1">
      <p:cViewPr varScale="1">
        <p:scale>
          <a:sx n="115" d="100"/>
          <a:sy n="115" d="100"/>
        </p:scale>
        <p:origin x="-120" y="-462"/>
      </p:cViewPr>
      <p:guideLst>
        <p:guide orient="horz" pos="15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Arkusz1!$B$7:$B$10</c:f>
              <c:numCache>
                <c:formatCode>General</c:formatCode>
                <c:ptCount val="4"/>
                <c:pt idx="0">
                  <c:v>192</c:v>
                </c:pt>
                <c:pt idx="1">
                  <c:v>220</c:v>
                </c:pt>
                <c:pt idx="2">
                  <c:v>228</c:v>
                </c:pt>
                <c:pt idx="3">
                  <c:v>218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Przestępstwa stwierdzone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Arkusz1!$A$7:$A$10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Arkusz1!$D$7:$D$10</c:f>
              <c:numCache>
                <c:formatCode>General</c:formatCode>
                <c:ptCount val="4"/>
                <c:pt idx="0">
                  <c:v>606</c:v>
                </c:pt>
                <c:pt idx="1">
                  <c:v>338</c:v>
                </c:pt>
                <c:pt idx="2">
                  <c:v>263</c:v>
                </c:pt>
                <c:pt idx="3">
                  <c:v>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8186112"/>
        <c:axId val="17818457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1"/>
              <c:layout>
                <c:manualLayout>
                  <c:x val="-3.2524301303630217E-2"/>
                  <c:y val="-0.103710564360238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Arkusz1!$C$7:$C$10</c:f>
              <c:numCache>
                <c:formatCode>0%</c:formatCode>
                <c:ptCount val="4"/>
                <c:pt idx="0">
                  <c:v>0.86</c:v>
                </c:pt>
                <c:pt idx="1">
                  <c:v>0.92</c:v>
                </c:pt>
                <c:pt idx="2">
                  <c:v>0.91</c:v>
                </c:pt>
                <c:pt idx="3" formatCode="0">
                  <c:v>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381376"/>
        <c:axId val="178187648"/>
      </c:lineChart>
      <c:valAx>
        <c:axId val="178184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8186112"/>
        <c:crosses val="max"/>
        <c:crossBetween val="between"/>
      </c:valAx>
      <c:catAx>
        <c:axId val="17818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184576"/>
        <c:crosses val="autoZero"/>
        <c:auto val="1"/>
        <c:lblAlgn val="ctr"/>
        <c:lblOffset val="100"/>
        <c:noMultiLvlLbl val="0"/>
      </c:catAx>
      <c:valAx>
        <c:axId val="1781876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79381376"/>
        <c:crosses val="autoZero"/>
        <c:crossBetween val="between"/>
      </c:valAx>
      <c:catAx>
        <c:axId val="17938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18764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8807201091132E-3"/>
          <c:y val="0.14272918911542859"/>
          <c:w val="0.78067951078721753"/>
          <c:h val="0.65534017814710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13</c:v>
                </c:pt>
                <c:pt idx="1">
                  <c:v>21</c:v>
                </c:pt>
                <c:pt idx="2">
                  <c:v>16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497024"/>
        <c:axId val="180495488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3"/>
              <c:layout>
                <c:manualLayout>
                  <c:x val="-1.0779239658950562E-2"/>
                  <c:y val="-2.85336507921570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0.9</c:v>
                </c:pt>
                <c:pt idx="1">
                  <c:v>0.92</c:v>
                </c:pt>
                <c:pt idx="2">
                  <c:v>1</c:v>
                </c:pt>
                <c:pt idx="3">
                  <c:v>0.67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94336"/>
        <c:axId val="180803840"/>
      </c:lineChart>
      <c:valAx>
        <c:axId val="180803840"/>
        <c:scaling>
          <c:orientation val="minMax"/>
          <c:max val="1.8"/>
          <c:min val="0.60000000000000009"/>
        </c:scaling>
        <c:delete val="0"/>
        <c:axPos val="r"/>
        <c:numFmt formatCode="0%" sourceLinked="1"/>
        <c:majorTickMark val="out"/>
        <c:minorTickMark val="none"/>
        <c:tickLblPos val="nextTo"/>
        <c:crossAx val="180494336"/>
        <c:crosses val="max"/>
        <c:crossBetween val="between"/>
      </c:valAx>
      <c:catAx>
        <c:axId val="1804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803840"/>
        <c:crosses val="autoZero"/>
        <c:auto val="1"/>
        <c:lblAlgn val="ctr"/>
        <c:lblOffset val="100"/>
        <c:noMultiLvlLbl val="0"/>
      </c:catAx>
      <c:valAx>
        <c:axId val="180495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497024"/>
        <c:crosses val="autoZero"/>
        <c:crossBetween val="between"/>
      </c:valAx>
      <c:catAx>
        <c:axId val="18049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49548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618639688413665E-2"/>
          <c:y val="3.6325833101908914E-2"/>
          <c:w val="0.96769916057124161"/>
          <c:h val="0.7204335801513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0.11105693555994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590080"/>
        <c:axId val="18058854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4.2553846674041051E-2"/>
                  <c:y val="5.063199902484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553846674041051E-2"/>
                  <c:y val="4.390127565757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0.91</c:v>
                </c:pt>
                <c:pt idx="1">
                  <c:v>0.94</c:v>
                </c:pt>
                <c:pt idx="2">
                  <c:v>0.55000000000000004</c:v>
                </c:pt>
                <c:pt idx="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70368"/>
        <c:axId val="180568832"/>
      </c:lineChart>
      <c:valAx>
        <c:axId val="180568832"/>
        <c:scaling>
          <c:orientation val="minMax"/>
          <c:max val="2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180570368"/>
        <c:crosses val="max"/>
        <c:crossBetween val="between"/>
      </c:valAx>
      <c:catAx>
        <c:axId val="18057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568832"/>
        <c:crosses val="autoZero"/>
        <c:auto val="1"/>
        <c:lblAlgn val="ctr"/>
        <c:lblOffset val="100"/>
        <c:noMultiLvlLbl val="0"/>
      </c:catAx>
      <c:valAx>
        <c:axId val="180588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590080"/>
        <c:crosses val="autoZero"/>
        <c:crossBetween val="between"/>
      </c:valAx>
      <c:catAx>
        <c:axId val="18059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58854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532168654459932E-2"/>
          <c:y val="6.6129790242350148E-2"/>
          <c:w val="0.76133573681068401"/>
          <c:h val="0.7168392715342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674944"/>
        <c:axId val="18067315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0.62</c:v>
                </c:pt>
                <c:pt idx="1">
                  <c:v>0.75</c:v>
                </c:pt>
                <c:pt idx="2">
                  <c:v>0.73</c:v>
                </c:pt>
                <c:pt idx="3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71616"/>
        <c:axId val="180657536"/>
      </c:lineChart>
      <c:valAx>
        <c:axId val="180657536"/>
        <c:scaling>
          <c:orientation val="minMax"/>
          <c:max val="2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180671616"/>
        <c:crosses val="max"/>
        <c:crossBetween val="between"/>
      </c:valAx>
      <c:catAx>
        <c:axId val="1806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657536"/>
        <c:crosses val="autoZero"/>
        <c:auto val="1"/>
        <c:lblAlgn val="ctr"/>
        <c:lblOffset val="100"/>
        <c:noMultiLvlLbl val="0"/>
      </c:catAx>
      <c:valAx>
        <c:axId val="18067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674944"/>
        <c:crosses val="autoZero"/>
        <c:crossBetween val="between"/>
      </c:valAx>
      <c:catAx>
        <c:axId val="18067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67315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55464338097713E-2"/>
          <c:y val="3.9741700473698092E-2"/>
          <c:w val="0.89429148354975763"/>
          <c:h val="0.76007704560183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Nieletni sprawcy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Arkusz1!$B$7:$B$10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21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0708864"/>
        <c:axId val="181089792"/>
      </c:barChart>
      <c:catAx>
        <c:axId val="18070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089792"/>
        <c:crosses val="autoZero"/>
        <c:auto val="1"/>
        <c:lblAlgn val="ctr"/>
        <c:lblOffset val="100"/>
        <c:noMultiLvlLbl val="0"/>
      </c:catAx>
      <c:valAx>
        <c:axId val="18108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7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98212766887478E-2"/>
          <c:y val="8.8389641451501841E-2"/>
          <c:w val="0.95802788761175894"/>
          <c:h val="0.67898839603242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Wypadki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4456499368922845E-3"/>
                  <c:y val="-1.7022617329682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369498106767736E-3"/>
                  <c:y val="-3.9129912563036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Arkusz1!$A$9:$A$10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Arkusz1!$B$9:$B$10</c:f>
              <c:numCache>
                <c:formatCode>General</c:formatCode>
                <c:ptCount val="2"/>
                <c:pt idx="0">
                  <c:v>73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Ranni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12998737845156E-3"/>
                  <c:y val="-1.7022617329682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825997475690312E-3"/>
                  <c:y val="-2.0180802363018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Arkusz1!$A$9:$A$10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Arkusz1!$C$9:$C$10</c:f>
              <c:numCache>
                <c:formatCode>0</c:formatCode>
                <c:ptCount val="2"/>
                <c:pt idx="0">
                  <c:v>90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56499368922578E-3"/>
                  <c:y val="-1.908165450102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456499368923638E-3"/>
                  <c:y val="-2.0397896499562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Arkusz1!$A$9:$A$10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Arkusz1!$D$9:$D$10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80900608"/>
        <c:axId val="180902144"/>
      </c:barChart>
      <c:catAx>
        <c:axId val="1809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0902144"/>
        <c:crosses val="autoZero"/>
        <c:auto val="1"/>
        <c:lblAlgn val="ctr"/>
        <c:lblOffset val="100"/>
        <c:noMultiLvlLbl val="0"/>
      </c:catAx>
      <c:valAx>
        <c:axId val="18090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090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950491384381696"/>
          <c:y val="0.77572236022357965"/>
          <c:w val="0.36100645010299409"/>
          <c:h val="0.19388669874421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98212766887478E-2"/>
          <c:y val="8.8389641451501841E-2"/>
          <c:w val="0.95802788761175894"/>
          <c:h val="0.67898839603242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Ranni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4456499368922845E-3"/>
                  <c:y val="-1.7022617329682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369498106767736E-3"/>
                  <c:y val="-3.9129912563036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842366530002922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2578E-3"/>
                  <c:y val="-2.182305858035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Arkusz1!$B$7:$B$10</c:f>
              <c:numCache>
                <c:formatCode>General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38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12998737845156E-3"/>
                  <c:y val="-1.7022617329682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825997475690312E-3"/>
                  <c:y val="-2.0180802363018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4813966227590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912998737846219E-3"/>
                  <c:y val="-2.4813966227590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Arkusz1!$A$7:$A$10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Arkusz1!$C$7:$C$10</c:f>
              <c:numCache>
                <c:formatCode>0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81684096"/>
        <c:axId val="181685632"/>
      </c:barChart>
      <c:catAx>
        <c:axId val="18168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685632"/>
        <c:crosses val="autoZero"/>
        <c:auto val="0"/>
        <c:lblAlgn val="ctr"/>
        <c:lblOffset val="100"/>
        <c:noMultiLvlLbl val="0"/>
      </c:catAx>
      <c:valAx>
        <c:axId val="18168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6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661361397003246"/>
          <c:y val="0.80611336095878294"/>
          <c:w val="0.36100645010299409"/>
          <c:h val="0.19388669874421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87922982755757E-2"/>
          <c:y val="3.1893442752694845E-2"/>
          <c:w val="0.94271210298601238"/>
          <c:h val="0.69876694918285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Teren miejski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Arkusz1!$A$7:$A$8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Arkusz1!$B$7:$B$8</c:f>
              <c:numCache>
                <c:formatCode>General</c:formatCode>
                <c:ptCount val="2"/>
                <c:pt idx="0">
                  <c:v>385.69499999999999</c:v>
                </c:pt>
                <c:pt idx="1">
                  <c:v>598.23900000000003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Teren pozamiejski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Arkusz1!$A$7:$A$8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Arkusz1!$C$7:$C$8</c:f>
              <c:numCache>
                <c:formatCode>General</c:formatCode>
                <c:ptCount val="2"/>
                <c:pt idx="0">
                  <c:v>82.771000000000001</c:v>
                </c:pt>
                <c:pt idx="1">
                  <c:v>262.38099999999997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mienie zabezpieczone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-2.5938761036100291E-2"/>
                </c:manualLayout>
              </c:layout>
              <c:tx>
                <c:rich>
                  <a:bodyPr/>
                  <a:lstStyle/>
                  <a:p>
                    <a:fld id="{C9ACDC19-11ED-492E-8216-5B8FC171566D}" type="VALUE">
                      <a:rPr lang="en-US" b="1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Arkusz1!$D$7:$D$8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mienie  odzyskane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4"/>
              <c:layout>
                <c:manualLayout>
                  <c:x val="1.9193857965451055E-3"/>
                  <c:y val="-2.5938761036100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Arkusz1!$A$7:$A$8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Arkusz1!$E$7:$E$8</c:f>
              <c:numCache>
                <c:formatCode>General</c:formatCode>
                <c:ptCount val="2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712064"/>
        <c:axId val="179446528"/>
      </c:barChart>
      <c:catAx>
        <c:axId val="1707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79446528"/>
        <c:crosses val="autoZero"/>
        <c:auto val="1"/>
        <c:lblAlgn val="ctr"/>
        <c:lblOffset val="100"/>
        <c:noMultiLvlLbl val="0"/>
      </c:catAx>
      <c:valAx>
        <c:axId val="17944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71206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8424138921214498E-2"/>
          <c:y val="0.80629311106334112"/>
          <c:w val="0.75811401453896954"/>
          <c:h val="0.17749516328909618"/>
        </c:manualLayout>
      </c:layout>
      <c:overlay val="0"/>
      <c:txPr>
        <a:bodyPr/>
        <a:lstStyle/>
        <a:p>
          <a:pPr>
            <a:defRPr sz="1399" b="1">
              <a:latin typeface="Arial" pitchFamily="34" charset="0"/>
              <a:cs typeface="Arial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385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09709428485631E-3"/>
          <c:y val="6.7072552432779573E-3"/>
          <c:w val="0.96708372785146635"/>
          <c:h val="0.71609244815872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2.9923883771394251E-3"/>
                  <c:y val="-1.6768138108194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49</c:v>
                </c:pt>
                <c:pt idx="1">
                  <c:v>39</c:v>
                </c:pt>
                <c:pt idx="2">
                  <c:v>41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Przestępstwa stwierdzone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923883771393153E-3"/>
                  <c:y val="-7.377980767605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Arkusz1!$D$8:$D$11</c:f>
              <c:numCache>
                <c:formatCode>0</c:formatCode>
                <c:ptCount val="4"/>
                <c:pt idx="0">
                  <c:v>51</c:v>
                </c:pt>
                <c:pt idx="1">
                  <c:v>198</c:v>
                </c:pt>
                <c:pt idx="2">
                  <c:v>311</c:v>
                </c:pt>
                <c:pt idx="3">
                  <c:v>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542656"/>
        <c:axId val="179541120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0.91</c:v>
                </c:pt>
                <c:pt idx="1">
                  <c:v>0.95</c:v>
                </c:pt>
                <c:pt idx="2">
                  <c:v>0.94</c:v>
                </c:pt>
                <c:pt idx="3">
                  <c:v>0.96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31136"/>
        <c:axId val="179529600"/>
      </c:lineChart>
      <c:valAx>
        <c:axId val="17952960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79531136"/>
        <c:crosses val="max"/>
        <c:crossBetween val="between"/>
      </c:valAx>
      <c:catAx>
        <c:axId val="17953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529600"/>
        <c:crosses val="autoZero"/>
        <c:auto val="1"/>
        <c:lblAlgn val="ctr"/>
        <c:lblOffset val="100"/>
        <c:noMultiLvlLbl val="0"/>
      </c:catAx>
      <c:valAx>
        <c:axId val="17954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542656"/>
        <c:crosses val="autoZero"/>
        <c:crossBetween val="between"/>
      </c:valAx>
      <c:catAx>
        <c:axId val="17954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5411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83989578499991E-2"/>
          <c:y val="4.3557686190595385E-2"/>
          <c:w val="0.96670178723311251"/>
          <c:h val="0.67898839603242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9775117066241537E-3"/>
                  <c:y val="9.4745551000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2107295233353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1162</c:v>
                </c:pt>
                <c:pt idx="1">
                  <c:v>1133</c:v>
                </c:pt>
                <c:pt idx="2">
                  <c:v>1047</c:v>
                </c:pt>
                <c:pt idx="3">
                  <c:v>1564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802880"/>
        <c:axId val="17978470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0.67</c:v>
                </c:pt>
                <c:pt idx="1">
                  <c:v>0.75</c:v>
                </c:pt>
                <c:pt idx="2">
                  <c:v>0.77</c:v>
                </c:pt>
                <c:pt idx="3">
                  <c:v>0.83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783168"/>
        <c:axId val="179781632"/>
      </c:lineChart>
      <c:valAx>
        <c:axId val="179781632"/>
        <c:scaling>
          <c:orientation val="minMax"/>
          <c:max val="2"/>
        </c:scaling>
        <c:delete val="0"/>
        <c:axPos val="r"/>
        <c:numFmt formatCode="0%" sourceLinked="1"/>
        <c:majorTickMark val="out"/>
        <c:minorTickMark val="none"/>
        <c:tickLblPos val="nextTo"/>
        <c:crossAx val="179783168"/>
        <c:crosses val="max"/>
        <c:crossBetween val="between"/>
      </c:valAx>
      <c:catAx>
        <c:axId val="17978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781632"/>
        <c:crosses val="autoZero"/>
        <c:auto val="1"/>
        <c:lblAlgn val="ctr"/>
        <c:lblOffset val="100"/>
        <c:noMultiLvlLbl val="0"/>
      </c:catAx>
      <c:valAx>
        <c:axId val="17978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802880"/>
        <c:crosses val="autoZero"/>
        <c:crossBetween val="between"/>
      </c:valAx>
      <c:catAx>
        <c:axId val="17980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7847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0"/>
                  <c:y val="-2.2107295233353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775</c:v>
                </c:pt>
                <c:pt idx="1">
                  <c:v>697</c:v>
                </c:pt>
                <c:pt idx="2">
                  <c:v>625</c:v>
                </c:pt>
                <c:pt idx="3">
                  <c:v>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941376"/>
        <c:axId val="17993958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0.5</c:v>
                </c:pt>
                <c:pt idx="1">
                  <c:v>0.64</c:v>
                </c:pt>
                <c:pt idx="2">
                  <c:v>0.7</c:v>
                </c:pt>
                <c:pt idx="3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38048"/>
        <c:axId val="179932160"/>
      </c:lineChart>
      <c:valAx>
        <c:axId val="179932160"/>
        <c:scaling>
          <c:orientation val="minMax"/>
          <c:max val="2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179938048"/>
        <c:crosses val="max"/>
        <c:crossBetween val="between"/>
      </c:valAx>
      <c:catAx>
        <c:axId val="17993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932160"/>
        <c:crosses val="autoZero"/>
        <c:auto val="1"/>
        <c:lblAlgn val="ctr"/>
        <c:lblOffset val="100"/>
        <c:noMultiLvlLbl val="0"/>
      </c:catAx>
      <c:valAx>
        <c:axId val="179939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941376"/>
        <c:crosses val="autoZero"/>
        <c:crossBetween val="between"/>
      </c:valAx>
      <c:catAx>
        <c:axId val="17994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9395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054268823931846E-2"/>
          <c:y val="4.604289421282512E-2"/>
          <c:w val="0.94894573117606817"/>
          <c:h val="0.57444069515102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6.96194574871797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431</c:v>
                </c:pt>
                <c:pt idx="1">
                  <c:v>348</c:v>
                </c:pt>
                <c:pt idx="2">
                  <c:v>261</c:v>
                </c:pt>
                <c:pt idx="3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345856"/>
        <c:axId val="180344320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3"/>
              <c:layout>
                <c:manualLayout>
                  <c:x val="-4.2438875756864905E-2"/>
                  <c:y val="6.5400245380831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0.4</c:v>
                </c:pt>
                <c:pt idx="1">
                  <c:v>0.43</c:v>
                </c:pt>
                <c:pt idx="2">
                  <c:v>0.38</c:v>
                </c:pt>
                <c:pt idx="3">
                  <c:v>0.47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342784"/>
        <c:axId val="180328704"/>
      </c:lineChart>
      <c:valAx>
        <c:axId val="180328704"/>
        <c:scaling>
          <c:orientation val="minMax"/>
          <c:max val="1"/>
          <c:min val="0.2"/>
        </c:scaling>
        <c:delete val="0"/>
        <c:axPos val="r"/>
        <c:numFmt formatCode="0%" sourceLinked="1"/>
        <c:majorTickMark val="out"/>
        <c:minorTickMark val="none"/>
        <c:tickLblPos val="nextTo"/>
        <c:crossAx val="180342784"/>
        <c:crosses val="max"/>
        <c:crossBetween val="between"/>
      </c:valAx>
      <c:catAx>
        <c:axId val="1803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328704"/>
        <c:crosses val="autoZero"/>
        <c:auto val="1"/>
        <c:lblAlgn val="ctr"/>
        <c:lblOffset val="100"/>
        <c:noMultiLvlLbl val="0"/>
      </c:catAx>
      <c:valAx>
        <c:axId val="180344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345856"/>
        <c:crosses val="autoZero"/>
        <c:crossBetween val="between"/>
      </c:valAx>
      <c:catAx>
        <c:axId val="18034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3443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7031811280228125E-2"/>
          <c:w val="0.95603057087080401"/>
          <c:h val="0.66820291572541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190</c:v>
                </c:pt>
                <c:pt idx="1">
                  <c:v>158</c:v>
                </c:pt>
                <c:pt idx="2">
                  <c:v>117</c:v>
                </c:pt>
                <c:pt idx="3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087808"/>
        <c:axId val="18008627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4.4686322256161315E-2"/>
                  <c:y val="-4.2969025272617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992865229824635E-2"/>
                  <c:y val="-5.7345994499960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992865229824704E-2"/>
                  <c:y val="-5.375175219312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759222663982949E-2"/>
                  <c:y val="-5.3751752193124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0.33</c:v>
                </c:pt>
                <c:pt idx="1">
                  <c:v>0.3</c:v>
                </c:pt>
                <c:pt idx="2">
                  <c:v>0.34</c:v>
                </c:pt>
                <c:pt idx="3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11616"/>
        <c:axId val="180110080"/>
      </c:lineChart>
      <c:valAx>
        <c:axId val="180086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087808"/>
        <c:crosses val="autoZero"/>
        <c:crossBetween val="between"/>
      </c:valAx>
      <c:catAx>
        <c:axId val="1800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086272"/>
        <c:crosses val="autoZero"/>
        <c:auto val="1"/>
        <c:lblAlgn val="ctr"/>
        <c:lblOffset val="100"/>
        <c:noMultiLvlLbl val="0"/>
      </c:catAx>
      <c:valAx>
        <c:axId val="180110080"/>
        <c:scaling>
          <c:orientation val="minMax"/>
          <c:max val="0.5"/>
          <c:min val="0.25"/>
        </c:scaling>
        <c:delete val="0"/>
        <c:axPos val="r"/>
        <c:numFmt formatCode="0%" sourceLinked="1"/>
        <c:majorTickMark val="out"/>
        <c:minorTickMark val="none"/>
        <c:tickLblPos val="nextTo"/>
        <c:crossAx val="180111616"/>
        <c:crosses val="max"/>
        <c:crossBetween val="between"/>
      </c:valAx>
      <c:catAx>
        <c:axId val="18011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1100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114</c:v>
                </c:pt>
                <c:pt idx="1">
                  <c:v>70</c:v>
                </c:pt>
                <c:pt idx="2">
                  <c:v>59</c:v>
                </c:pt>
                <c:pt idx="3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216960"/>
        <c:axId val="18021107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2"/>
              <c:layout>
                <c:manualLayout>
                  <c:x val="-4.3381093587220372E-2"/>
                  <c:y val="3.6598590587622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381093587220296E-2"/>
                  <c:y val="-9.0922131171056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0.32</c:v>
                </c:pt>
                <c:pt idx="1">
                  <c:v>0.44</c:v>
                </c:pt>
                <c:pt idx="2">
                  <c:v>0.18</c:v>
                </c:pt>
                <c:pt idx="3">
                  <c:v>0.61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09536"/>
        <c:axId val="180208000"/>
      </c:lineChart>
      <c:valAx>
        <c:axId val="180208000"/>
        <c:scaling>
          <c:orientation val="minMax"/>
          <c:max val="1.8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180209536"/>
        <c:crosses val="max"/>
        <c:crossBetween val="between"/>
      </c:valAx>
      <c:catAx>
        <c:axId val="1802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208000"/>
        <c:crosses val="autoZero"/>
        <c:auto val="1"/>
        <c:lblAlgn val="ctr"/>
        <c:lblOffset val="100"/>
        <c:noMultiLvlLbl val="0"/>
      </c:catAx>
      <c:valAx>
        <c:axId val="18021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216960"/>
        <c:crosses val="autoZero"/>
        <c:crossBetween val="between"/>
      </c:valAx>
      <c:catAx>
        <c:axId val="18021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21107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39448331970383E-2"/>
          <c:w val="0.95700499966915087"/>
          <c:h val="0.70047174345046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Arkusz1!$B$8:$B$11</c:f>
              <c:numCache>
                <c:formatCode>General</c:formatCode>
                <c:ptCount val="4"/>
                <c:pt idx="0">
                  <c:v>90</c:v>
                </c:pt>
                <c:pt idx="1">
                  <c:v>69</c:v>
                </c:pt>
                <c:pt idx="2">
                  <c:v>46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433664"/>
        <c:axId val="18043187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1"/>
              <c:layout>
                <c:manualLayout>
                  <c:x val="-4.1426775390363588E-2"/>
                  <c:y val="-7.9835509954539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335411784077219E-2"/>
                  <c:y val="-6.0786199539576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Arkusz1!$C$8:$C$11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41088"/>
        <c:axId val="180435200"/>
      </c:lineChart>
      <c:valAx>
        <c:axId val="1804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433664"/>
        <c:crosses val="autoZero"/>
        <c:crossBetween val="between"/>
      </c:valAx>
      <c:catAx>
        <c:axId val="1804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431872"/>
        <c:crosses val="autoZero"/>
        <c:auto val="1"/>
        <c:lblAlgn val="ctr"/>
        <c:lblOffset val="100"/>
        <c:noMultiLvlLbl val="0"/>
      </c:catAx>
      <c:valAx>
        <c:axId val="180435200"/>
        <c:scaling>
          <c:orientation val="minMax"/>
          <c:max val="0.60000000000000009"/>
          <c:min val="0.2"/>
        </c:scaling>
        <c:delete val="0"/>
        <c:axPos val="r"/>
        <c:numFmt formatCode="0%" sourceLinked="1"/>
        <c:majorTickMark val="out"/>
        <c:minorTickMark val="none"/>
        <c:tickLblPos val="nextTo"/>
        <c:crossAx val="180441088"/>
        <c:crosses val="max"/>
        <c:crossBetween val="between"/>
      </c:valAx>
      <c:catAx>
        <c:axId val="18044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43520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999923058338704E-2"/>
          <c:y val="0.89435101348838952"/>
          <c:w val="0.9"/>
          <c:h val="8.43453492929820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75AD-8A42-49AA-9BB5-9AC92EAD7849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BAB0-F7BA-49DC-8EFC-B6F7877F4D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96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BFDF6-A739-4E35-9DAB-F6FF18B90FE7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9C6E9-7A79-4965-A8C5-0B69E7585B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6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34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3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08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94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>
                <a:solidFill>
                  <a:prstClr val="black"/>
                </a:solidFill>
              </a:rPr>
              <a:pPr/>
              <a:t>48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9C6E9-7A79-4965-A8C5-0B69E7585B20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97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42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26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7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2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6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53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26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61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5488-67FD-49C2-9FD0-EFFC909E17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A791-596E-4D2D-8847-3A43F2B4250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88FB-26FC-48E8-97CA-E676DAAB5D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BAC0-E883-479B-9034-EA777A719EC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043E-D798-412D-A580-80ED2FD51DC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F385-2D12-4E8C-840D-D455C2C0E6A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0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4C67-6463-42EF-9578-32AB3EFA05A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341A-1984-4D20-AA27-F1661F1FADA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4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F721-C484-4E14-85FF-AE335DC9884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3F49-F305-4771-97A8-B7150FC987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0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6029-1F2F-42B1-817E-2BE161D62C8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86ED-FC0C-4D1E-8DB5-A60C8FC960A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90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21C5-CFE0-4D0F-9915-495F8346AEA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410-334B-4269-AD58-816BD97DD0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111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F21E-76F4-4F7C-B590-23A9121478F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7859-24B0-413B-8E80-8180F8920C6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5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9778-986F-43C5-9853-56031BACF0F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1EED-C360-4021-B2AB-EF29B6018FE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1401-0C72-41F2-BA46-AA5122F8C0C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DA93-E3FD-4E60-B576-DFABD0D113B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24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C8AB-A909-458C-AF33-1964C241067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8CD4-83AE-4D0A-AF0A-04B72FB1F4C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89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27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1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5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7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3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5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584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60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76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85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63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71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99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46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156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05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21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58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29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61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18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97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1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79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202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96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80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75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7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3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13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9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537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6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1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1033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81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7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3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4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9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3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30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5488-67FD-49C2-9FD0-EFFC909E17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A791-596E-4D2D-8847-3A43F2B4250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2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88FB-26FC-48E8-97CA-E676DAAB5D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BAC0-E883-479B-9034-EA777A719EC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927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043E-D798-412D-A580-80ED2FD51DC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F385-2D12-4E8C-840D-D455C2C0E6A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9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4C67-6463-42EF-9578-32AB3EFA05A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341A-1984-4D20-AA27-F1661F1FADA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02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F721-C484-4E14-85FF-AE335DC9884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3F49-F305-4771-97A8-B7150FC987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3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6029-1F2F-42B1-817E-2BE161D62C8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86ED-FC0C-4D1E-8DB5-A60C8FC960A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428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21C5-CFE0-4D0F-9915-495F8346AEA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410-334B-4269-AD58-816BD97DD0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09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F21E-76F4-4F7C-B590-23A9121478F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7859-24B0-413B-8E80-8180F8920C6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7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9778-986F-43C5-9853-56031BACF0F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1EED-C360-4021-B2AB-EF29B6018FE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5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1401-0C72-41F2-BA46-AA5122F8C0C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DA93-E3FD-4E60-B576-DFABD0D113B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321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C8AB-A909-458C-AF33-1964C241067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8CD4-83AE-4D0A-AF0A-04B72FB1F4C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1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64D-ACC3-46B1-85A9-9A0B6ABB10EB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7946-B34F-4E31-8AB5-93B9BB3D0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E9F19-76B1-4935-A3DB-7BFDA24AD8D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29ED0-1A64-4322-BF9C-F9B9486C01B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7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9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64D-ACC3-46B1-85A9-9A0B6ABB10E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7946-B34F-4E31-8AB5-93B9BB3D077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E9F19-76B1-4935-A3DB-7BFDA24AD8D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29ED0-1A64-4322-BF9C-F9B9486C01B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1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2790" y="1779662"/>
            <a:ext cx="6705600" cy="1657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INFORMACJA Z DZIAŁALNOŚCI </a:t>
            </a:r>
          </a:p>
          <a:p>
            <a:pPr eaLnBrk="1" hangingPunct="1">
              <a:lnSpc>
                <a:spcPct val="90000"/>
              </a:lnSpc>
            </a:pPr>
            <a:r>
              <a:rPr lang="pl-PL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KPP W SKARŻYSKU- KAMIENNEJ</a:t>
            </a:r>
          </a:p>
          <a:p>
            <a:pPr eaLnBrk="1" hangingPunct="1">
              <a:lnSpc>
                <a:spcPct val="90000"/>
              </a:lnSpc>
            </a:pPr>
            <a:r>
              <a:rPr lang="pl-PL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 ROK 2018</a:t>
            </a:r>
          </a:p>
        </p:txBody>
      </p:sp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48387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9" rIns="81636" bIns="4081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2pPr>
            <a:lvl3pPr marL="81637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+mn-lt"/>
              </a:defRPr>
            </a:lvl3pPr>
            <a:lvl4pPr marL="122455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3274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40929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44911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85730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265487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Skarżysko-Kamienna, 09 maja 2019 r.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00" y="891744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</a:t>
            </a:r>
            <a:endParaRPr lang="pl-PL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SKARŻYSKIM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19672" y="1482208"/>
            <a:ext cx="565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Bezpieczne ferie – spotkania w szkołach i przedszkolach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40" y="2174840"/>
            <a:ext cx="3600400" cy="239876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07685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8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00" y="891744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</a:t>
            </a:r>
          </a:p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SKARŻYSKIM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8025" y="16755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„Dopalacze kradną życie” – cykl spotkań                w placówkach oświatowych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1500" y="2524296"/>
            <a:ext cx="420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zjawisko dopalaczy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konsekwencje zdrowotne zażywania dopalaczy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projekcja spotu „Dopalacze kradną życie”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aspekty prawne posiadania środków odurzających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08" y="1675548"/>
            <a:ext cx="4422332" cy="31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3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23827" y="14622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Profilaktyka antynarkotykowa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3" y="2257855"/>
            <a:ext cx="3643911" cy="273293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890873" y="1831541"/>
            <a:ext cx="7362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prstClr val="black"/>
                </a:solidFill>
              </a:rPr>
              <a:t>Spotkania z nauczycielami przy wykorzystaniu walizki z atrapami środków odurzających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4723" y="2266438"/>
            <a:ext cx="3645324" cy="27157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6" y="827898"/>
            <a:ext cx="898202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491880" y="1606605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Stop CYBERPRZEMOCY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39" y="2329482"/>
            <a:ext cx="3789458" cy="213051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618" y="2025395"/>
            <a:ext cx="3737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W 2018 roku policjanci przeprowadzili </a:t>
            </a:r>
            <a:r>
              <a:rPr lang="pl-PL" sz="1600" b="1" dirty="0" smtClean="0">
                <a:solidFill>
                  <a:srgbClr val="FF0000"/>
                </a:solidFill>
              </a:rPr>
              <a:t>61</a:t>
            </a:r>
            <a:r>
              <a:rPr lang="pl-PL" sz="1600" dirty="0" smtClean="0"/>
              <a:t> spotkań w placówkach szkolnych na terenie powiatu skarżyskiego dotyczących </a:t>
            </a:r>
            <a:r>
              <a:rPr lang="pl-PL" sz="1600" b="1" dirty="0" smtClean="0">
                <a:solidFill>
                  <a:srgbClr val="FF0000"/>
                </a:solidFill>
              </a:rPr>
              <a:t>bezpieczeństwa w Sieci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67686" y="3143051"/>
            <a:ext cx="2512940" cy="18158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zasady bezpiecznego korzystania z Internetu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formy cyberprzemocy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jak się bronić przed agresją w Sieci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odpowiedzialność karna i cywilna sprawców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7" y="943968"/>
            <a:ext cx="903505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1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87696" y="926077"/>
            <a:ext cx="2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„Handel ludźmi to nie fikcja”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01" y="1491630"/>
            <a:ext cx="2958001" cy="266429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276567" y="2632912"/>
            <a:ext cx="2592288" cy="10772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prstClr val="black"/>
                </a:solidFill>
              </a:rPr>
              <a:t>proceder handlu ludźmi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prstClr val="black"/>
                </a:solidFill>
              </a:rPr>
              <a:t>metody werbowania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prstClr val="black"/>
                </a:solidFill>
              </a:rPr>
              <a:t>ochrona ofiar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prstClr val="black"/>
                </a:solidFill>
              </a:rPr>
              <a:t>ściganie sprawców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97" y="1491630"/>
            <a:ext cx="2952808" cy="2664296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419872" y="154866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Cykl spotkań z młodzieżą, pedagogami i rodzicami uczniów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6590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00" y="891744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</a:t>
            </a:r>
            <a:endParaRPr lang="pl-PL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SKARŻYSKIM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01870" y="1476519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Spotkania z seniorami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45973" y="2054958"/>
            <a:ext cx="4426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r</a:t>
            </a:r>
            <a:r>
              <a:rPr lang="pl-PL" sz="1400" b="1" dirty="0" smtClean="0">
                <a:solidFill>
                  <a:prstClr val="black"/>
                </a:solidFill>
              </a:rPr>
              <a:t>odzaje przestępstw popełnianych na szkodę osób starszych,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oszustwa na wnuczka, pracownika administracji, policjanta,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zasady postępowania w celu uniknięcia przestępstwa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ulotki profilaktyczne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73" y="2079650"/>
            <a:ext cx="3627476" cy="27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93996" y="1372523"/>
            <a:ext cx="435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Policjanci na dniach otwartych szkoły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31016" y="2037042"/>
            <a:ext cx="40501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>
                <a:solidFill>
                  <a:prstClr val="black"/>
                </a:solidFill>
              </a:rPr>
              <a:t>Spotkanie w Zespole Szkół Transportowo-</a:t>
            </a:r>
            <a:r>
              <a:rPr lang="pl-PL" sz="1600" b="1" dirty="0" err="1" smtClean="0">
                <a:solidFill>
                  <a:prstClr val="black"/>
                </a:solidFill>
              </a:rPr>
              <a:t>Mechatronicznych</a:t>
            </a:r>
            <a:r>
              <a:rPr lang="pl-PL" sz="1600" b="1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endParaRPr lang="pl-PL" sz="1400" b="1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Służba w Policji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Promocja zawodu Funkcjonariusza Policji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Etapy doboru do służby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Metody zabezpieczania śladów</a:t>
            </a:r>
            <a:endParaRPr lang="pl-PL" sz="1400" b="1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240"/>
            <a:ext cx="3757430" cy="28180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" y="784728"/>
            <a:ext cx="903505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93996" y="1372523"/>
            <a:ext cx="435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Dni otwarte Komendy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11560" y="1758686"/>
            <a:ext cx="4761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Służba w Policji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Promocja zawodu Funkcjonariusza Policji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Etapy doboru do służby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56" y="2835670"/>
            <a:ext cx="2825254" cy="21189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" y="784728"/>
            <a:ext cx="9035055" cy="6767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8" y="2811559"/>
            <a:ext cx="2924944" cy="21937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07" y="2988517"/>
            <a:ext cx="2491764" cy="18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57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18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21" name="pole tekstowe 4"/>
          <p:cNvSpPr txBox="1">
            <a:spLocks noChangeArrowheads="1"/>
          </p:cNvSpPr>
          <p:nvPr/>
        </p:nvSpPr>
        <p:spPr bwMode="auto">
          <a:xfrm>
            <a:off x="27710" y="1851706"/>
            <a:ext cx="9116291" cy="155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II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Podniesienie skuteczności działań Policji w identyfikacji               i zwalczaniu największych współczesnych zagrożeń, w tym cyberprzestępczości</a:t>
            </a: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9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5" descr="gwiazda_poli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1"/>
            <a:ext cx="6413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568"/>
            <a:ext cx="727075" cy="800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4288" y="11906"/>
            <a:ext cx="9144000" cy="8012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6" tIns="40819" rIns="81636" bIns="40819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 smtClean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KOMENDA POWIATOWA POLICJI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 smtClean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W SKARŻYSKU 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0DC4A-6A77-4540-839D-7BA0E1535A4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4" y="114302"/>
            <a:ext cx="522287" cy="5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73164" y="800105"/>
            <a:ext cx="6797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Przestępczość gospodarcza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skarżyskiego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2015 - 2018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706737993"/>
              </p:ext>
            </p:extLst>
          </p:nvPr>
        </p:nvGraphicFramePr>
        <p:xfrm>
          <a:off x="238180" y="1358472"/>
          <a:ext cx="8667642" cy="354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5835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405812" y="1106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-207690" y="804527"/>
            <a:ext cx="9559379" cy="482545"/>
          </a:xfrm>
          <a:prstGeom prst="rect">
            <a:avLst/>
          </a:prstGeom>
        </p:spPr>
        <p:txBody>
          <a:bodyPr wrap="square" lIns="81636" tIns="40819" rIns="81636" bIns="40819">
            <a:spAutoFit/>
          </a:bodyPr>
          <a:lstStyle/>
          <a:p>
            <a:pPr algn="ctr">
              <a:defRPr/>
            </a:pPr>
            <a:r>
              <a:rPr lang="pl-PL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PRIORYTETY KOMENDANTA GŁÓWNEGO </a:t>
            </a:r>
            <a:r>
              <a:rPr lang="pl-PL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POLICJI i KOMENDANTA WOJEWÓDZKIEGO POLICJI W KIELCACH</a:t>
            </a:r>
          </a:p>
          <a:p>
            <a:pPr algn="ctr">
              <a:defRPr/>
            </a:pPr>
            <a:r>
              <a:rPr lang="pl-PL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 </a:t>
            </a:r>
            <a:r>
              <a:rPr lang="pl-PL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l-PL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l-PL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66803" y="2158561"/>
            <a:ext cx="3426225" cy="243017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/>
        </p:spPr>
      </p:pic>
      <p:pic>
        <p:nvPicPr>
          <p:cNvPr id="14" name="Picture 4" descr="http://www.policja.pl/dokumenty/szablonyimg/1-eag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3608" y="1243046"/>
            <a:ext cx="674688" cy="596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5" name="Prostokąt 4"/>
          <p:cNvSpPr>
            <a:spLocks noChangeArrowheads="1"/>
          </p:cNvSpPr>
          <p:nvPr/>
        </p:nvSpPr>
        <p:spPr bwMode="auto">
          <a:xfrm>
            <a:off x="107755" y="1378871"/>
            <a:ext cx="7272161" cy="5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Zwiększenie efektywności działań na rzecz wzmocnienia współpracy ze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społeczeństwem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5"/>
          <p:cNvSpPr>
            <a:spLocks noChangeArrowheads="1"/>
          </p:cNvSpPr>
          <p:nvPr/>
        </p:nvSpPr>
        <p:spPr bwMode="auto">
          <a:xfrm>
            <a:off x="107754" y="1833715"/>
            <a:ext cx="5832003" cy="5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Podniesienie skuteczności działań Policji w identyfikacji i zwalczaniu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największych współczesnych zagrożeń w tym cyberprzestępczości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5"/>
          <p:cNvSpPr>
            <a:spLocks noChangeArrowheads="1"/>
          </p:cNvSpPr>
          <p:nvPr/>
        </p:nvSpPr>
        <p:spPr bwMode="auto">
          <a:xfrm>
            <a:off x="107754" y="2286773"/>
            <a:ext cx="6120823" cy="5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Wzrost skuteczności działań Policji w zwalczaniu przestępczości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najbardziej uciążliwej społecznie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5"/>
          <p:cNvSpPr>
            <a:spLocks noChangeArrowheads="1"/>
          </p:cNvSpPr>
          <p:nvPr/>
        </p:nvSpPr>
        <p:spPr bwMode="auto">
          <a:xfrm>
            <a:off x="107754" y="2744539"/>
            <a:ext cx="4949825" cy="5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Działania Policji ukierunkowane na poprawę   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bezpieczeństwa w ruchu drogowym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5"/>
          <p:cNvSpPr>
            <a:spLocks noChangeArrowheads="1"/>
          </p:cNvSpPr>
          <p:nvPr/>
        </p:nvSpPr>
        <p:spPr bwMode="auto">
          <a:xfrm>
            <a:off x="107753" y="3197871"/>
            <a:ext cx="4949825" cy="11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Optymalizacja działań Policji na rzecz zapewnienia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bezpieczeństwa imprez masowych</a:t>
            </a:r>
          </a:p>
          <a:p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Podniesienie jakości i efektywności pracy Policji poprzez  </a:t>
            </a:r>
          </a:p>
          <a:p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sukcesywne podwyższanie kompetencji zawodowych 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funkcjonariuszy i pracowników Policji 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107752" y="4312342"/>
            <a:ext cx="4949825" cy="72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Doskonalenie jakości zadań realizowanych przez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policjantów i pracowników Policji poprzez zapewnienie </a:t>
            </a:r>
          </a:p>
          <a:p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optymalnych warunków pełnienia służby/pracy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8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18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21" name="pole tekstowe 4"/>
          <p:cNvSpPr txBox="1">
            <a:spLocks noChangeArrowheads="1"/>
          </p:cNvSpPr>
          <p:nvPr/>
        </p:nvSpPr>
        <p:spPr bwMode="auto">
          <a:xfrm>
            <a:off x="-3380" y="1059582"/>
            <a:ext cx="9116291" cy="328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pPr algn="ctr"/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Największe współczesne zagrożenia przestępczości gospodarczej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3827" y="2062088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Cyberprzestępczość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Obrót paliwami, wyrobami alkoholowymi oraz tytoniowymi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Przeciwko interesom Unii Europejskiej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Przetargi publiczne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Wyłudzenia VAT oraz innych podatków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7655"/>
            <a:ext cx="40723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5" descr="gwiazda_poli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11"/>
            <a:ext cx="641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73732" name="Rectangle 2"/>
          <p:cNvSpPr txBox="1">
            <a:spLocks noChangeArrowheads="1"/>
          </p:cNvSpPr>
          <p:nvPr/>
        </p:nvSpPr>
        <p:spPr bwMode="auto">
          <a:xfrm>
            <a:off x="0" y="-3175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KOMENDA </a:t>
            </a: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W SKARŻYSKU KAMIENNEJ</a:t>
            </a:r>
            <a:endParaRPr lang="pl-PL" sz="1600" b="1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9017B-A80C-4ACD-9998-82D8E337AC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3734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432" y="119243"/>
            <a:ext cx="522287" cy="53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pole tekstowe 7"/>
          <p:cNvSpPr txBox="1">
            <a:spLocks noChangeArrowheads="1"/>
          </p:cNvSpPr>
          <p:nvPr/>
        </p:nvSpPr>
        <p:spPr bwMode="auto">
          <a:xfrm>
            <a:off x="600860" y="772129"/>
            <a:ext cx="807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</a:rPr>
              <a:t>Mienie zabezpieczone, mienie odzyskane</a:t>
            </a:r>
            <a:endParaRPr lang="pl-PL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014642"/>
              </p:ext>
            </p:extLst>
          </p:nvPr>
        </p:nvGraphicFramePr>
        <p:xfrm>
          <a:off x="1403350" y="1224604"/>
          <a:ext cx="6616700" cy="391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188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</a:rPr>
              <a:t>Przestępczość narkotykowa </a:t>
            </a:r>
            <a:r>
              <a:rPr lang="pl-PL" sz="1600" b="1" dirty="0">
                <a:solidFill>
                  <a:prstClr val="black"/>
                </a:solidFill>
              </a:rPr>
              <a:t>na terenie </a:t>
            </a:r>
            <a:r>
              <a:rPr lang="pl-PL" sz="1600" b="1" dirty="0" smtClean="0">
                <a:solidFill>
                  <a:prstClr val="black"/>
                </a:solidFill>
              </a:rPr>
              <a:t>powiatu skarżyskiego </a:t>
            </a:r>
            <a:r>
              <a:rPr lang="pl-PL" sz="1600" b="1" dirty="0">
                <a:solidFill>
                  <a:prstClr val="black"/>
                </a:solidFill>
              </a:rPr>
              <a:t/>
            </a:r>
            <a:br>
              <a:rPr lang="pl-PL" sz="1600" b="1" dirty="0">
                <a:solidFill>
                  <a:prstClr val="black"/>
                </a:solidFill>
              </a:rPr>
            </a:br>
            <a:endParaRPr lang="pl-PL" sz="1600" b="1" dirty="0">
              <a:solidFill>
                <a:srgbClr val="80008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1574124799"/>
              </p:ext>
            </p:extLst>
          </p:nvPr>
        </p:nvGraphicFramePr>
        <p:xfrm>
          <a:off x="116246" y="1171863"/>
          <a:ext cx="8488203" cy="37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987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rgbClr val="0070C0"/>
                </a:solidFill>
              </a:rPr>
              <a:t>Ilość zabezpieczonych środków odurzających i substancji psychotropowych  </a:t>
            </a:r>
            <a:r>
              <a:rPr lang="pl-PL" sz="16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na</a:t>
            </a:r>
            <a:r>
              <a:rPr lang="pl-PL" sz="1600" b="1" dirty="0">
                <a:solidFill>
                  <a:srgbClr val="0070C0"/>
                </a:solidFill>
              </a:rPr>
              <a:t> </a:t>
            </a:r>
            <a:r>
              <a:rPr lang="pl-PL" sz="1600" b="1" dirty="0" smtClean="0">
                <a:solidFill>
                  <a:prstClr val="black"/>
                </a:solidFill>
              </a:rPr>
              <a:t>terenie </a:t>
            </a:r>
          </a:p>
          <a:p>
            <a:pPr algn="ctr">
              <a:defRPr/>
            </a:pPr>
            <a:r>
              <a:rPr lang="pl-PL" sz="1600" b="1" dirty="0" smtClean="0">
                <a:solidFill>
                  <a:prstClr val="black"/>
                </a:solidFill>
              </a:rPr>
              <a:t>powiatu skarżyskiego </a:t>
            </a:r>
            <a:r>
              <a:rPr lang="pl-PL" sz="1600" b="1" dirty="0">
                <a:solidFill>
                  <a:prstClr val="black"/>
                </a:solidFill>
              </a:rPr>
              <a:t/>
            </a:r>
            <a:br>
              <a:rPr lang="pl-PL" sz="1600" b="1" dirty="0">
                <a:solidFill>
                  <a:prstClr val="black"/>
                </a:solidFill>
              </a:rPr>
            </a:br>
            <a:endParaRPr lang="pl-PL" sz="1600" b="1" dirty="0">
              <a:solidFill>
                <a:srgbClr val="80008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77" y="1705045"/>
            <a:ext cx="3852132" cy="2889099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96978"/>
              </p:ext>
            </p:extLst>
          </p:nvPr>
        </p:nvGraphicFramePr>
        <p:xfrm>
          <a:off x="179512" y="1923678"/>
          <a:ext cx="45756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842"/>
                <a:gridCol w="1143921"/>
                <a:gridCol w="1143921"/>
              </a:tblGrid>
              <a:tr h="34378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Narkotyk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</a:tr>
              <a:tr h="343780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Amfetamina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2353,4 g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118,7 g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3780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Marihuana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8626,4 g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461,9 g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2880"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Ecstasy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17 szt.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    115 </a:t>
                      </a:r>
                      <a:r>
                        <a:rPr lang="pl-PL" dirty="0" smtClean="0"/>
                        <a:t>szt.</a:t>
                      </a:r>
                      <a:endParaRPr lang="pl-PL" dirty="0"/>
                    </a:p>
                  </a:txBody>
                  <a:tcPr/>
                </a:tc>
              </a:tr>
              <a:tr h="343780">
                <a:tc>
                  <a:txBody>
                    <a:bodyPr/>
                    <a:lstStyle/>
                    <a:p>
                      <a:pPr algn="l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Mefedron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752,1 g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3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18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21" name="pole tekstowe 4"/>
          <p:cNvSpPr txBox="1">
            <a:spLocks noChangeArrowheads="1"/>
          </p:cNvSpPr>
          <p:nvPr/>
        </p:nvSpPr>
        <p:spPr bwMode="auto">
          <a:xfrm>
            <a:off x="27710" y="1851706"/>
            <a:ext cx="9116291" cy="1190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III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skuteczności działań Policji w zwalczaniu przestępczości najbardziej uciążliwej społecznie</a:t>
            </a: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9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5" descr="gwiazda_poli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11"/>
            <a:ext cx="641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60420" name="Rectangle 2"/>
          <p:cNvSpPr txBox="1">
            <a:spLocks noChangeArrowheads="1"/>
          </p:cNvSpPr>
          <p:nvPr/>
        </p:nvSpPr>
        <p:spPr bwMode="auto">
          <a:xfrm>
            <a:off x="0" y="-3175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KOMENDA POWIATOWA POLICJI </a:t>
            </a:r>
            <a:endParaRPr lang="pl-PL" sz="1600" b="1" dirty="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W </a:t>
            </a: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SKARŻYSKU 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88BC3-0CDA-47E7-934F-19A6333F58B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422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432" y="119243"/>
            <a:ext cx="522287" cy="53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30" descr="DSCF48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928690"/>
            <a:ext cx="5230812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27"/>
          <p:cNvSpPr>
            <a:spLocks noChangeArrowheads="1"/>
          </p:cNvSpPr>
          <p:nvPr/>
        </p:nvSpPr>
        <p:spPr bwMode="auto">
          <a:xfrm>
            <a:off x="18989" y="987574"/>
            <a:ext cx="3500438" cy="386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pl-P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roku policjanci zrealizowali </a:t>
            </a:r>
            <a:r>
              <a:rPr lang="pl-PL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10220 </a:t>
            </a:r>
            <a:r>
              <a:rPr lang="pl-PL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służb zewnętrznych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(średnio 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funkcjonariuszy  w służbie dziennie)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oraz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3285 </a:t>
            </a:r>
            <a:r>
              <a:rPr lang="pl-PL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służb Ruchu Drogowego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(średnio </a:t>
            </a:r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funkcjonariuszy  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w 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służbie dziennie)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2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5" descr="gwiazda_poli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11"/>
            <a:ext cx="641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62468" name="Rectangle 2"/>
          <p:cNvSpPr txBox="1">
            <a:spLocks noChangeArrowheads="1"/>
          </p:cNvSpPr>
          <p:nvPr/>
        </p:nvSpPr>
        <p:spPr bwMode="auto">
          <a:xfrm>
            <a:off x="-12827" y="6390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KOMENDA </a:t>
            </a: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POWIATOWA </a:t>
            </a: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POLICJI </a:t>
            </a: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/>
            </a:r>
            <a:b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W SKARŻYSKU KAMIENNEJ</a:t>
            </a:r>
            <a:endParaRPr lang="pl-PL" sz="1600" b="1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5CA6-9DAD-4469-A13F-3CF11B506D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70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432" y="119243"/>
            <a:ext cx="522287" cy="53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5675" y="900857"/>
            <a:ext cx="7232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2018 roku na terenie powiatu skarżyskiego…</a:t>
            </a:r>
            <a:endParaRPr lang="pl-P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9251" y="4556193"/>
            <a:ext cx="854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87092" y="1440687"/>
            <a:ext cx="53570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Skierowano do służby </a:t>
            </a:r>
            <a:r>
              <a:rPr lang="pl-PL" b="1" dirty="0" smtClean="0"/>
              <a:t>10 220 </a:t>
            </a:r>
            <a:r>
              <a:rPr lang="pl-PL" dirty="0" smtClean="0"/>
              <a:t>funkcjonariuszy, w tym </a:t>
            </a:r>
            <a:r>
              <a:rPr lang="pl-PL" b="1" dirty="0" smtClean="0"/>
              <a:t>192 </a:t>
            </a:r>
            <a:r>
              <a:rPr lang="pl-PL" dirty="0" smtClean="0"/>
              <a:t>w ramach służb ponadnormatywnych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724871" y="2305474"/>
            <a:ext cx="53570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Przeprowadzono </a:t>
            </a:r>
            <a:r>
              <a:rPr lang="pl-PL" b="1" dirty="0" smtClean="0"/>
              <a:t>12820 interwencji </a:t>
            </a:r>
            <a:r>
              <a:rPr lang="pl-PL" dirty="0" smtClean="0"/>
              <a:t>(średnio 35 interwencji dziennie) ze średnim czasem reakcji </a:t>
            </a:r>
            <a:r>
              <a:rPr lang="pl-PL" b="1" dirty="0" smtClean="0"/>
              <a:t>13,10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893454" y="4680642"/>
            <a:ext cx="53570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Ujawniono </a:t>
            </a:r>
            <a:r>
              <a:rPr lang="pl-PL" b="1" dirty="0" smtClean="0"/>
              <a:t>2137 wykroczeń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724871" y="4042218"/>
            <a:ext cx="53570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smtClean="0"/>
              <a:t>Przedstawiono </a:t>
            </a:r>
            <a:r>
              <a:rPr lang="pl-PL" b="1" smtClean="0"/>
              <a:t>1660</a:t>
            </a:r>
            <a:r>
              <a:rPr lang="pl-PL" smtClean="0"/>
              <a:t> </a:t>
            </a:r>
            <a:r>
              <a:rPr lang="pl-PL" dirty="0" smtClean="0"/>
              <a:t>zarzutów </a:t>
            </a:r>
            <a:r>
              <a:rPr lang="pl-PL" b="1" dirty="0" smtClean="0"/>
              <a:t>791 podejrzanym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798433" y="3139486"/>
            <a:ext cx="53570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W tym </a:t>
            </a:r>
            <a:r>
              <a:rPr lang="pl-PL" b="1" dirty="0" smtClean="0"/>
              <a:t>1641 </a:t>
            </a:r>
            <a:r>
              <a:rPr lang="pl-PL" b="1" dirty="0"/>
              <a:t>interwencji </a:t>
            </a:r>
            <a:r>
              <a:rPr lang="pl-PL" b="1" dirty="0" smtClean="0"/>
              <a:t>domowych</a:t>
            </a:r>
            <a:r>
              <a:rPr lang="pl-PL" dirty="0" smtClean="0"/>
              <a:t>, wdrażając </a:t>
            </a:r>
            <a:r>
              <a:rPr lang="pl-PL" b="1" dirty="0" smtClean="0"/>
              <a:t>165</a:t>
            </a:r>
            <a:r>
              <a:rPr lang="pl-PL" dirty="0" smtClean="0"/>
              <a:t> procedur Niebieskiej Karty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247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62000" y="825641"/>
            <a:ext cx="7643813" cy="584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sz="1600" b="1" dirty="0" smtClean="0">
                <a:solidFill>
                  <a:prstClr val="black"/>
                </a:solidFill>
              </a:rPr>
              <a:t>Przestępstwa ogółem na terenie powiatu skarżyskiego </a:t>
            </a:r>
            <a:br>
              <a:rPr lang="pl-PL" sz="1600" b="1" dirty="0" smtClean="0">
                <a:solidFill>
                  <a:prstClr val="black"/>
                </a:solidFill>
              </a:rPr>
            </a:br>
            <a:r>
              <a:rPr lang="pl-PL" sz="1600" b="1" dirty="0" smtClean="0">
                <a:solidFill>
                  <a:prstClr val="black"/>
                </a:solidFill>
              </a:rPr>
              <a:t>w latach 2015-2018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390761019"/>
              </p:ext>
            </p:extLst>
          </p:nvPr>
        </p:nvGraphicFramePr>
        <p:xfrm>
          <a:off x="323528" y="1491630"/>
          <a:ext cx="6480720" cy="33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116936" y="2355726"/>
            <a:ext cx="1512168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Art. 209 KK</a:t>
            </a:r>
          </a:p>
          <a:p>
            <a:r>
              <a:rPr lang="pl-PL" sz="1600" b="1" dirty="0" smtClean="0"/>
              <a:t>2018 – 512</a:t>
            </a:r>
          </a:p>
          <a:p>
            <a:r>
              <a:rPr lang="pl-PL" sz="1600" b="1" dirty="0" smtClean="0"/>
              <a:t>2017 - 42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95648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4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73164" y="879475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kryminalne na terenie powiatu skarżyskiego w latach 2015-2018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1626950292"/>
              </p:ext>
            </p:extLst>
          </p:nvPr>
        </p:nvGraphicFramePr>
        <p:xfrm>
          <a:off x="76756" y="1464250"/>
          <a:ext cx="6655484" cy="347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7116936" y="2355726"/>
            <a:ext cx="1512168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Art. 209 KK</a:t>
            </a:r>
          </a:p>
          <a:p>
            <a:r>
              <a:rPr lang="pl-PL" sz="1600" b="1" dirty="0" smtClean="0"/>
              <a:t>2018 – 512</a:t>
            </a:r>
          </a:p>
          <a:p>
            <a:r>
              <a:rPr lang="pl-PL" sz="1600" b="1" dirty="0" smtClean="0"/>
              <a:t>2017 - 42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27240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kryminalne na terenie powiatu skarżyskiego – </a:t>
            </a:r>
          </a:p>
          <a:p>
            <a:pPr algn="ctr">
              <a:defRPr/>
            </a:pP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podstawowych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kategorii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8"/>
          <p:cNvSpPr txBox="1">
            <a:spLocks noChangeArrowheads="1"/>
          </p:cNvSpPr>
          <p:nvPr/>
        </p:nvSpPr>
        <p:spPr bwMode="auto">
          <a:xfrm>
            <a:off x="7236296" y="1653064"/>
            <a:ext cx="169786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KRADZIEŻ MIENIA</a:t>
            </a:r>
          </a:p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KRADZIEŻ SAMOCHODU</a:t>
            </a:r>
          </a:p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KRADZIEŻ Z WŁAMANIEM</a:t>
            </a:r>
          </a:p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ROZBÓJ I WYMUSZENIE ROZBÓJNICZE</a:t>
            </a:r>
          </a:p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USZCZERBEK NA ZDROWIU</a:t>
            </a:r>
          </a:p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BÓJKA I POBICIE</a:t>
            </a:r>
          </a:p>
          <a:p>
            <a:pPr marL="358775" indent="-342900">
              <a:buFont typeface="Verdana" pitchFamily="34" charset="0"/>
              <a:buAutoNum type="arabicPeriod"/>
            </a:pPr>
            <a:r>
              <a:rPr lang="pl-PL" sz="1200" b="1" dirty="0">
                <a:solidFill>
                  <a:srgbClr val="002060"/>
                </a:solidFill>
              </a:rPr>
              <a:t>USZKODZENIE </a:t>
            </a:r>
            <a:r>
              <a:rPr lang="pl-PL" sz="1200" b="1" dirty="0" smtClean="0">
                <a:solidFill>
                  <a:srgbClr val="002060"/>
                </a:solidFill>
              </a:rPr>
              <a:t>MIENIA</a:t>
            </a:r>
            <a:endParaRPr lang="pl-PL" sz="1200" b="1" dirty="0">
              <a:solidFill>
                <a:srgbClr val="002060"/>
              </a:solidFill>
            </a:endParaRPr>
          </a:p>
          <a:p>
            <a:pPr marL="358775" indent="-342900">
              <a:buFont typeface="Verdana" pitchFamily="34" charset="0"/>
              <a:buAutoNum type="arabicPeriod"/>
            </a:pPr>
            <a:endParaRPr lang="pl-PL" sz="1000" dirty="0">
              <a:solidFill>
                <a:srgbClr val="80008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44671067"/>
              </p:ext>
            </p:extLst>
          </p:nvPr>
        </p:nvGraphicFramePr>
        <p:xfrm>
          <a:off x="395537" y="1638539"/>
          <a:ext cx="6372708" cy="330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348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lvl="0"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lvl="0"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sp>
        <p:nvSpPr>
          <p:cNvPr id="17" name="Prostokąt 5"/>
          <p:cNvSpPr>
            <a:spLocks noChangeArrowheads="1"/>
          </p:cNvSpPr>
          <p:nvPr/>
        </p:nvSpPr>
        <p:spPr bwMode="auto">
          <a:xfrm>
            <a:off x="4511046" y="2202032"/>
            <a:ext cx="4644008" cy="122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r>
              <a:rPr lang="pl-PL" sz="1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Stan etatowy na dzień 31.12.2018 r. </a:t>
            </a:r>
          </a:p>
          <a:p>
            <a:endParaRPr lang="pl-PL" sz="16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164 - funkcjonariuszy </a:t>
            </a:r>
            <a:b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22 - pracowników</a:t>
            </a:r>
          </a:p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9" y="817527"/>
            <a:ext cx="4276983" cy="433702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20075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3745" y="9036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kryminalne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skarżyskiego </a:t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7 podstawowych kategoriach –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kradzież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mienia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2327612894"/>
              </p:ext>
            </p:extLst>
          </p:nvPr>
        </p:nvGraphicFramePr>
        <p:xfrm>
          <a:off x="1133487" y="1507679"/>
          <a:ext cx="6877026" cy="35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193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56752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kryminalne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skarżyskiego </a:t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7 podstawowych kategoriach –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kradzież z włamaniem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57618401"/>
              </p:ext>
            </p:extLst>
          </p:nvPr>
        </p:nvGraphicFramePr>
        <p:xfrm>
          <a:off x="1322785" y="1555400"/>
          <a:ext cx="6498430" cy="348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57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kryminalne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skarżyskiego </a:t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7 podstawowych kategoriach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uszkodzenie mienia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930829228"/>
              </p:ext>
            </p:extLst>
          </p:nvPr>
        </p:nvGraphicFramePr>
        <p:xfrm>
          <a:off x="1322785" y="1538679"/>
          <a:ext cx="6498430" cy="333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420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kryminalne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skarżyskiego </a:t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7 podstawowych kategoriach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uszczerbek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zdrowiu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1988487041"/>
              </p:ext>
            </p:extLst>
          </p:nvPr>
        </p:nvGraphicFramePr>
        <p:xfrm>
          <a:off x="1063165" y="856990"/>
          <a:ext cx="6768752" cy="42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94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kryminalne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skarżyskiego </a:t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7 podstawowych kategoriach –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rozbój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wymuszenia rozbójnicze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088909581"/>
              </p:ext>
            </p:extLst>
          </p:nvPr>
        </p:nvGraphicFramePr>
        <p:xfrm>
          <a:off x="1027420" y="1369760"/>
          <a:ext cx="6624736" cy="377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82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8525" y="879479"/>
            <a:ext cx="6797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Przestępstwa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kryminalne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terenie powiatu skarżyskiego </a:t>
            </a:r>
            <a:b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7 podstawowych kategoriach – </a:t>
            </a: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bójka </a:t>
            </a:r>
            <a:r>
              <a:rPr lang="pl-PL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pobicia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716430713"/>
              </p:ext>
            </p:extLst>
          </p:nvPr>
        </p:nvGraphicFramePr>
        <p:xfrm>
          <a:off x="1067272" y="1347614"/>
          <a:ext cx="60970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641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endParaRPr lang="pl-PL" sz="1600" b="1" dirty="0" smtClean="0">
              <a:solidFill>
                <a:srgbClr val="002060"/>
              </a:solidFill>
              <a:latin typeface="Arial Unicode MS"/>
            </a:endParaRP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KOMENDA POWIATOWA POLICJI </a:t>
            </a:r>
            <a:br>
              <a:rPr lang="pl-PL" sz="1600" b="1" dirty="0" smtClean="0">
                <a:solidFill>
                  <a:srgbClr val="002060"/>
                </a:solidFill>
                <a:latin typeface="Arial Unicode MS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W SKARŻYSKU KAMIENNEJ</a:t>
            </a:r>
          </a:p>
          <a:p>
            <a:pPr algn="ctr"/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286515960"/>
              </p:ext>
            </p:extLst>
          </p:nvPr>
        </p:nvGraphicFramePr>
        <p:xfrm>
          <a:off x="899592" y="1371260"/>
          <a:ext cx="7132163" cy="366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087724" y="85386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Nieletni sprawcy przestępstw w latach 2015- 2018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9357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lvl="0"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lvl="0"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</a:t>
            </a:r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27709" y="1851706"/>
            <a:ext cx="9144000" cy="1190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IV</a:t>
            </a:r>
          </a:p>
          <a:p>
            <a:pPr marL="254000" indent="-254000" algn="ctr"/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Policji ukierunkowane na </a:t>
            </a:r>
          </a:p>
          <a:p>
            <a:pPr marL="254000" indent="-254000" algn="ctr"/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poprawę bezpieczeństwa w ruchu drogowym</a:t>
            </a: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13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96" y="895356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W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SKARŻYSKIM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79512" y="1707654"/>
            <a:ext cx="2268538" cy="3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83630" y="1532074"/>
            <a:ext cx="7233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„Bezpieczna droga do szkoły”- cykl spotkań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987834" y="2004344"/>
            <a:ext cx="29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założenia :</a:t>
            </a:r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131840" y="2421632"/>
            <a:ext cx="3006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przekazywanie dzieciom elementarnej wiedzy z zakresu ruchu drogowego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nauka bezpiecznych zachowań na drodze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kształtowanie świadomości dzieci już od najmłodszych 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prstClr val="black"/>
                </a:solidFill>
              </a:rPr>
              <a:t>propagowanie idei noszenia odblasków</a:t>
            </a:r>
            <a:endParaRPr lang="pl-PL" sz="1400" b="1" dirty="0">
              <a:solidFill>
                <a:prstClr val="black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66" y="3541400"/>
            <a:ext cx="2318610" cy="144259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65" y="1951730"/>
            <a:ext cx="2318610" cy="1427465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3" y="1985173"/>
            <a:ext cx="2495046" cy="142583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2" y="3517547"/>
            <a:ext cx="2495046" cy="14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32" y="874206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W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SKARŻYSKIM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79712" y="1533087"/>
            <a:ext cx="435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Bezpieczne wakacje – kontrole autokarów wycieczkowych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4262" y="2715766"/>
            <a:ext cx="24788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 smtClean="0">
                <a:solidFill>
                  <a:prstClr val="black"/>
                </a:solidFill>
              </a:rPr>
              <a:t>Stan techniczny pojazdu</a:t>
            </a:r>
          </a:p>
          <a:p>
            <a:pPr algn="just"/>
            <a:endParaRPr lang="pl-PL" sz="1400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>
                <a:solidFill>
                  <a:prstClr val="black"/>
                </a:solidFill>
              </a:rPr>
              <a:t>Wyposażenie </a:t>
            </a:r>
            <a:r>
              <a:rPr lang="pl-PL" sz="1400" b="1" dirty="0" smtClean="0">
                <a:solidFill>
                  <a:prstClr val="black"/>
                </a:solidFill>
              </a:rPr>
              <a:t>autobusu</a:t>
            </a:r>
          </a:p>
          <a:p>
            <a:pPr algn="just"/>
            <a:endParaRPr lang="pl-PL" sz="1400" b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 smtClean="0">
                <a:solidFill>
                  <a:prstClr val="black"/>
                </a:solidFill>
              </a:rPr>
              <a:t>Stan trzeźwości kierowcy</a:t>
            </a:r>
          </a:p>
          <a:p>
            <a:pPr algn="just"/>
            <a:endParaRPr lang="pl-PL" sz="1400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 smtClean="0">
                <a:solidFill>
                  <a:prstClr val="black"/>
                </a:solidFill>
              </a:rPr>
              <a:t>Wymagane dokumenty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63" y="2417859"/>
            <a:ext cx="4291205" cy="241380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47929"/>
            <a:ext cx="1902410" cy="33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18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lvl="0"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lvl="0"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21" name="pole tekstowe 4"/>
          <p:cNvSpPr txBox="1">
            <a:spLocks noChangeArrowheads="1"/>
          </p:cNvSpPr>
          <p:nvPr/>
        </p:nvSpPr>
        <p:spPr bwMode="auto">
          <a:xfrm>
            <a:off x="27710" y="1851706"/>
            <a:ext cx="9116291" cy="1990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1636" tIns="40819" rIns="81636" bIns="40819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I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efektywności działań Policji na rzecz wzmocnienia współpracy ze społeczeństwem</a:t>
            </a:r>
          </a:p>
          <a:p>
            <a:pPr algn="ctr"/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Uspołecznienie działań Policji</a:t>
            </a:r>
            <a:endParaRPr lang="pl-PL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3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00" y="891744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W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SKARŻYSKIM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5585" y="1539890"/>
            <a:ext cx="853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„Zdrowa i bezpieczna podróż” – wspólne działania z medykami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33397" y="1948354"/>
            <a:ext cx="89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Celem </a:t>
            </a:r>
            <a:r>
              <a:rPr lang="pl-PL" sz="1400" b="1" dirty="0"/>
              <a:t>działań była m.in. promocja bezpiecznej jazdy. Policjanci i medycy radzili jak przygotować się do podróży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w </a:t>
            </a:r>
            <a:r>
              <a:rPr lang="pl-PL" sz="1400" b="1" dirty="0"/>
              <a:t>trudnych warunkach atmosferycznych.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9" y="2753351"/>
            <a:ext cx="2952328" cy="22142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71907"/>
            <a:ext cx="2908434" cy="21813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82" y="2787847"/>
            <a:ext cx="2852936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19772" y="141875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Policja w działaniach „Szlaban na ryzyko”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2161918"/>
            <a:ext cx="2772098" cy="207907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059832" y="1909490"/>
            <a:ext cx="3168352" cy="31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Działania profilaktyczne               w </a:t>
            </a:r>
            <a:r>
              <a:rPr lang="pl-PL" dirty="0">
                <a:solidFill>
                  <a:prstClr val="black"/>
                </a:solidFill>
              </a:rPr>
              <a:t>ramach kampanii społecznej Bezpieczny przejazd- „Szlaban na ryzyko” prowadzonej przez PKP Polskie Linie Kolejowe S.A. Zakład Linii Kolejowych </a:t>
            </a:r>
            <a:r>
              <a:rPr lang="pl-PL" dirty="0" smtClean="0">
                <a:solidFill>
                  <a:prstClr val="black"/>
                </a:solidFill>
              </a:rPr>
              <a:t>                    w Skarżysku- Kamiennej</a:t>
            </a:r>
            <a:r>
              <a:rPr lang="pl-PL" dirty="0">
                <a:solidFill>
                  <a:prstClr val="black"/>
                </a:solidFill>
              </a:rPr>
              <a:t>. </a:t>
            </a:r>
            <a:endParaRPr lang="pl-PL" dirty="0" smtClean="0">
              <a:solidFill>
                <a:prstClr val="black"/>
              </a:solidFill>
            </a:endParaRPr>
          </a:p>
          <a:p>
            <a:pPr algn="just"/>
            <a:endParaRPr lang="pl-PL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</a:rPr>
              <a:t>Promowanie właściwych </a:t>
            </a:r>
            <a:r>
              <a:rPr lang="pl-PL" dirty="0" err="1" smtClean="0">
                <a:solidFill>
                  <a:prstClr val="black"/>
                </a:solidFill>
              </a:rPr>
              <a:t>zachowań</a:t>
            </a:r>
            <a:r>
              <a:rPr lang="pl-PL" dirty="0" smtClean="0">
                <a:solidFill>
                  <a:prstClr val="black"/>
                </a:solidFill>
              </a:rPr>
              <a:t> w rejonie przejazdów kolejowych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91" y="2262610"/>
            <a:ext cx="2736100" cy="2052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" y="863401"/>
            <a:ext cx="903505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7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00" y="891744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W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SKARŻYSKIM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9651" y="1621483"/>
            <a:ext cx="334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Odblaski dla dzieci z gminy Bliżyn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87524" y="2429394"/>
            <a:ext cx="3492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/>
              <a:t>Jesienią 2018 roku </a:t>
            </a:r>
            <a:r>
              <a:rPr lang="pl-PL" sz="1400" b="1" dirty="0" smtClean="0">
                <a:solidFill>
                  <a:srgbClr val="FF0000"/>
                </a:solidFill>
              </a:rPr>
              <a:t>Wójt Gminy Bliżyn </a:t>
            </a:r>
            <a:r>
              <a:rPr lang="pl-PL" sz="1400" b="1" dirty="0" smtClean="0"/>
              <a:t>wspólnie z policjantami odwiedzili placówki szkolne i przedszkola rozdając dzieciom odblaskowe gadżety.</a:t>
            </a:r>
          </a:p>
          <a:p>
            <a:pPr algn="just"/>
            <a:endParaRPr lang="pl-PL" sz="1400" b="1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767893"/>
            <a:ext cx="2088229" cy="156617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55" y="3451456"/>
            <a:ext cx="1855042" cy="1391282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86" y="3451456"/>
            <a:ext cx="1872141" cy="140410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8" y="1781307"/>
            <a:ext cx="2040655" cy="15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4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96" y="895356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W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SKARŻYSKIM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79512" y="1707654"/>
            <a:ext cx="2268538" cy="3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911860" y="1577709"/>
            <a:ext cx="3177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„Bezpieczeństwo na piątkę”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90" y="2232744"/>
            <a:ext cx="3036818" cy="227761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80" y="2275857"/>
            <a:ext cx="2910480" cy="218286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" y="2275738"/>
            <a:ext cx="2922168" cy="21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96" y="895356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PROFILAKTYCZNE NA RZECZ POPRAWY BEZPIECZEŃSTWA W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POWIECIE SKARŻYSKIM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79512" y="1707654"/>
            <a:ext cx="2268538" cy="3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90414" y="1596033"/>
            <a:ext cx="7233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ukierunkowane na poprawę bezpieczeństwa pieszych</a:t>
            </a:r>
            <a:endParaRPr lang="pl-PL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6" y="2334966"/>
            <a:ext cx="2855948" cy="21425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99" y="2339777"/>
            <a:ext cx="2869428" cy="213774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34966"/>
            <a:ext cx="2856742" cy="21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85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00" y="839922"/>
            <a:ext cx="900100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przyczyny wypadków drogowych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79512" y="1707654"/>
            <a:ext cx="2268538" cy="33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21634" y="1274056"/>
            <a:ext cx="2812669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Nieudzielenie pierwszeństwa przejazdu </a:t>
            </a:r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Niedostosowanie prędkości do panujących warunków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Nieudzielenie pierwszeństwa pieszemu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Niezachowanie bezpiecznej odległości między pojazdami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" y="1221116"/>
            <a:ext cx="2785342" cy="185573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51" y="1217296"/>
            <a:ext cx="2830338" cy="185995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" y="3119490"/>
            <a:ext cx="2792984" cy="192367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3" y="3122093"/>
            <a:ext cx="2830338" cy="19638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131476" y="3230877"/>
            <a:ext cx="2802827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Liczba zarejestrowanych pojazdów</a:t>
            </a:r>
          </a:p>
          <a:p>
            <a:r>
              <a:rPr lang="pl-PL" sz="1400" b="1" dirty="0"/>
              <a:t> </a:t>
            </a:r>
            <a:r>
              <a:rPr lang="pl-PL" sz="1400" b="1" dirty="0" smtClean="0"/>
              <a:t> na terenie powiatu skarżyskiego</a:t>
            </a:r>
          </a:p>
          <a:p>
            <a:endParaRPr lang="pl-PL" sz="1400" b="1" dirty="0"/>
          </a:p>
          <a:p>
            <a:pPr algn="ctr"/>
            <a:r>
              <a:rPr lang="pl-PL" sz="1400" b="1" dirty="0" smtClean="0"/>
              <a:t>2014 – 41922</a:t>
            </a:r>
          </a:p>
          <a:p>
            <a:pPr algn="ctr"/>
            <a:r>
              <a:rPr lang="pl-PL" sz="1400" b="1" dirty="0" smtClean="0"/>
              <a:t>2015 – 45711</a:t>
            </a:r>
          </a:p>
          <a:p>
            <a:pPr algn="ctr"/>
            <a:r>
              <a:rPr lang="pl-PL" sz="1400" b="1" dirty="0" smtClean="0"/>
              <a:t>2016 – 50292</a:t>
            </a:r>
          </a:p>
          <a:p>
            <a:pPr algn="ctr"/>
            <a:r>
              <a:rPr lang="pl-PL" sz="1400" b="1" dirty="0" smtClean="0"/>
              <a:t>2017 – 55244 </a:t>
            </a:r>
          </a:p>
          <a:p>
            <a:pPr algn="ctr"/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54859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 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</a:t>
            </a:r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2" y="119518"/>
            <a:ext cx="521177" cy="5350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496" y="800104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Wypadki – Ranni – Zabici  </a:t>
            </a:r>
          </a:p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2017-2018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462201803"/>
              </p:ext>
            </p:extLst>
          </p:nvPr>
        </p:nvGraphicFramePr>
        <p:xfrm>
          <a:off x="37807" y="1384879"/>
          <a:ext cx="8784976" cy="402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17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5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 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</a:t>
            </a:r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2" y="119518"/>
            <a:ext cx="521177" cy="5350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496" y="834847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pieszych rannych i zabitych </a:t>
            </a:r>
          </a:p>
          <a:p>
            <a:pPr algn="ctr"/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skarżyskim w latach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2015-2018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656829298"/>
              </p:ext>
            </p:extLst>
          </p:nvPr>
        </p:nvGraphicFramePr>
        <p:xfrm>
          <a:off x="46382" y="1384879"/>
          <a:ext cx="8784976" cy="369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0112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5" descr="gwiazda_poli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11"/>
            <a:ext cx="641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62468" name="Rectangle 2"/>
          <p:cNvSpPr txBox="1">
            <a:spLocks noChangeArrowheads="1"/>
          </p:cNvSpPr>
          <p:nvPr/>
        </p:nvSpPr>
        <p:spPr bwMode="auto">
          <a:xfrm>
            <a:off x="-12827" y="6390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KOMENDA </a:t>
            </a: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POWIATOWA </a:t>
            </a:r>
            <a:r>
              <a:rPr lang="pl-PL" sz="1600" b="1" dirty="0">
                <a:solidFill>
                  <a:srgbClr val="002060"/>
                </a:solidFill>
                <a:latin typeface="Arial Unicode MS" pitchFamily="34" charset="-128"/>
              </a:rPr>
              <a:t>POLICJI </a:t>
            </a: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/>
            </a:r>
            <a:b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</a:br>
            <a:r>
              <a:rPr lang="pl-PL" sz="1600" b="1" dirty="0" smtClean="0">
                <a:solidFill>
                  <a:srgbClr val="002060"/>
                </a:solidFill>
                <a:latin typeface="Arial Unicode MS" pitchFamily="34" charset="-128"/>
              </a:rPr>
              <a:t>W SKARŻYSKU KAMIENNEJ</a:t>
            </a:r>
            <a:endParaRPr lang="pl-PL" sz="1600" b="1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5CA6-9DAD-4469-A13F-3CF11B506D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70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432" y="119243"/>
            <a:ext cx="522287" cy="53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4888" y="921672"/>
            <a:ext cx="7232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Efekty pracy funkcjonariuszy Ruchu Drogowego w </a:t>
            </a:r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roku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7011" y="4500263"/>
            <a:ext cx="854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12786" y="1784887"/>
            <a:ext cx="53570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Przeprowadzili </a:t>
            </a:r>
            <a:r>
              <a:rPr lang="pl-PL" b="1" dirty="0" smtClean="0"/>
              <a:t>36474 badań </a:t>
            </a:r>
            <a:r>
              <a:rPr lang="pl-PL" dirty="0">
                <a:solidFill>
                  <a:prstClr val="black"/>
                </a:solidFill>
              </a:rPr>
              <a:t>stanu trzeźwości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915816" y="2271367"/>
            <a:ext cx="53570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Zatrzymali </a:t>
            </a:r>
            <a:r>
              <a:rPr lang="pl-PL" b="1" dirty="0" smtClean="0"/>
              <a:t>241</a:t>
            </a:r>
            <a:r>
              <a:rPr lang="pl-PL" dirty="0" smtClean="0">
                <a:solidFill>
                  <a:prstClr val="black"/>
                </a:solidFill>
              </a:rPr>
              <a:t> nietrzeźwych kierujących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04888" y="4056805"/>
            <a:ext cx="597897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Wystąpili </a:t>
            </a:r>
            <a:r>
              <a:rPr lang="pl-PL" b="1" dirty="0" smtClean="0"/>
              <a:t>41 razy </a:t>
            </a:r>
            <a:r>
              <a:rPr lang="pl-PL" dirty="0" smtClean="0">
                <a:solidFill>
                  <a:prstClr val="black"/>
                </a:solidFill>
              </a:rPr>
              <a:t>z wnioskiem o poprawę bezpieczeństwa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839897" y="3591570"/>
            <a:ext cx="61683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Zatrzymali </a:t>
            </a:r>
            <a:r>
              <a:rPr lang="pl-PL" b="1" dirty="0" smtClean="0"/>
              <a:t>25 praw jazdy </a:t>
            </a:r>
            <a:r>
              <a:rPr lang="pl-PL" dirty="0" smtClean="0">
                <a:solidFill>
                  <a:prstClr val="black"/>
                </a:solidFill>
              </a:rPr>
              <a:t>w związku z naruszeniem </a:t>
            </a:r>
            <a:r>
              <a:rPr lang="pl-PL" b="1" dirty="0" smtClean="0"/>
              <a:t>art. 86§3 </a:t>
            </a:r>
            <a:r>
              <a:rPr lang="pl-PL" b="1" dirty="0" err="1" smtClean="0"/>
              <a:t>kw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3594" y="2815183"/>
            <a:ext cx="53570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Zatrzymali </a:t>
            </a:r>
            <a:r>
              <a:rPr lang="pl-PL" b="1" dirty="0" smtClean="0"/>
              <a:t>69 praw jazdy </a:t>
            </a:r>
            <a:r>
              <a:rPr lang="pl-PL" dirty="0" smtClean="0">
                <a:solidFill>
                  <a:prstClr val="black"/>
                </a:solidFill>
              </a:rPr>
              <a:t>w związku z przekroczeniem prędkości o 50 km/h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691680" y="4542441"/>
            <a:ext cx="632417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Ujawnili </a:t>
            </a:r>
            <a:r>
              <a:rPr lang="pl-PL" b="1" dirty="0" smtClean="0">
                <a:solidFill>
                  <a:prstClr val="black"/>
                </a:solidFill>
              </a:rPr>
              <a:t>4899 wykroczeń </a:t>
            </a:r>
            <a:r>
              <a:rPr lang="pl-PL" dirty="0" smtClean="0">
                <a:solidFill>
                  <a:prstClr val="black"/>
                </a:solidFill>
              </a:rPr>
              <a:t>w związku z </a:t>
            </a:r>
            <a:r>
              <a:rPr lang="pl-PL" b="1" dirty="0" smtClean="0">
                <a:solidFill>
                  <a:prstClr val="black"/>
                </a:solidFill>
              </a:rPr>
              <a:t>przekroczeniem prędkości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78186" y="1352316"/>
            <a:ext cx="74565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cs typeface="Arial" pitchFamily="34" charset="0"/>
              </a:rPr>
              <a:t>Do służby skierowano średnio </a:t>
            </a:r>
            <a:r>
              <a:rPr lang="pl-PL" b="1" dirty="0">
                <a:cs typeface="Arial" pitchFamily="34" charset="0"/>
              </a:rPr>
              <a:t>9</a:t>
            </a:r>
            <a:r>
              <a:rPr lang="pl-PL" b="1" dirty="0" smtClean="0">
                <a:cs typeface="Arial" pitchFamily="34" charset="0"/>
              </a:rPr>
              <a:t> funkcjonariuszy </a:t>
            </a:r>
            <a:r>
              <a:rPr lang="pl-PL" dirty="0" smtClean="0">
                <a:cs typeface="Arial" pitchFamily="34" charset="0"/>
              </a:rPr>
              <a:t>dziennie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56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5" descr="gwiazda_poli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1"/>
            <a:ext cx="641350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568"/>
            <a:ext cx="727075" cy="8001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0" y="-3568"/>
            <a:ext cx="9144000" cy="8001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6" tIns="40819" rIns="81636" bIns="40819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 smtClean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KOMENDA POWIATOWA POLICJI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 smtClean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W SKARŻYSKU 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B11E5-3B22-4380-B90C-FA110A1A70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32" y="114301"/>
            <a:ext cx="522287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1857392"/>
            <a:ext cx="9144000" cy="1190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0" indent="-254000" algn="ctr">
              <a:defRPr/>
            </a:pP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działań Policji na rzecz zapewnienia bezpieczeństwa imprez masowych</a:t>
            </a: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1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3508" y="83951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KRAJOWA</a:t>
            </a: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MAPA ZAGROŻEŃ </a:t>
            </a:r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BEZPIECZEŃSTWA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51382" y="1779662"/>
            <a:ext cx="3507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prstClr val="black"/>
                </a:solidFill>
              </a:rPr>
              <a:t>Krajowa Mapa Zagrożeń Bezpieczeństwa zaczęła funkcjonować na terenie powiatu skarżyskiego od  </a:t>
            </a:r>
            <a:r>
              <a:rPr lang="pl-PL" sz="1600" b="1" dirty="0" smtClean="0">
                <a:solidFill>
                  <a:prstClr val="black"/>
                </a:solidFill>
              </a:rPr>
              <a:t>5 października 2016 roku.</a:t>
            </a:r>
          </a:p>
          <a:p>
            <a:pPr algn="just"/>
            <a:endParaRPr lang="pl-PL" sz="1600" dirty="0" smtClean="0">
              <a:solidFill>
                <a:prstClr val="black"/>
              </a:solidFill>
            </a:endParaRPr>
          </a:p>
          <a:p>
            <a:pPr algn="just"/>
            <a:r>
              <a:rPr lang="pl-PL" sz="1600" dirty="0" smtClean="0">
                <a:solidFill>
                  <a:prstClr val="black"/>
                </a:solidFill>
              </a:rPr>
              <a:t>W 2018 roku odnotowano łącznie                   </a:t>
            </a:r>
            <a:r>
              <a:rPr lang="pl-PL" sz="1600" b="1" dirty="0" smtClean="0">
                <a:solidFill>
                  <a:prstClr val="black"/>
                </a:solidFill>
              </a:rPr>
              <a:t>538 zgłoszeń, </a:t>
            </a:r>
            <a:r>
              <a:rPr lang="pl-PL" sz="1600" dirty="0" smtClean="0">
                <a:solidFill>
                  <a:prstClr val="black"/>
                </a:solidFill>
              </a:rPr>
              <a:t>z czego </a:t>
            </a:r>
            <a:r>
              <a:rPr lang="pl-PL" sz="1600" b="1" dirty="0" smtClean="0">
                <a:solidFill>
                  <a:srgbClr val="FF0000"/>
                </a:solidFill>
              </a:rPr>
              <a:t>136</a:t>
            </a:r>
            <a:r>
              <a:rPr lang="pl-PL" sz="1600" dirty="0" smtClean="0">
                <a:solidFill>
                  <a:prstClr val="black"/>
                </a:solidFill>
              </a:rPr>
              <a:t> potwierdzono (co </a:t>
            </a:r>
            <a:r>
              <a:rPr lang="pl-PL" sz="1600" dirty="0">
                <a:solidFill>
                  <a:prstClr val="black"/>
                </a:solidFill>
              </a:rPr>
              <a:t>stanowi </a:t>
            </a:r>
            <a:r>
              <a:rPr lang="pl-PL" sz="1600" b="1" dirty="0" smtClean="0">
                <a:solidFill>
                  <a:srgbClr val="FF0000"/>
                </a:solidFill>
              </a:rPr>
              <a:t>43,93%</a:t>
            </a:r>
            <a:r>
              <a:rPr lang="pl-PL" sz="1600" dirty="0" smtClean="0"/>
              <a:t>)</a:t>
            </a:r>
            <a:r>
              <a:rPr lang="pl-PL" sz="1600" dirty="0" smtClean="0">
                <a:solidFill>
                  <a:prstClr val="black"/>
                </a:solidFill>
              </a:rPr>
              <a:t>, a </a:t>
            </a:r>
            <a:r>
              <a:rPr lang="pl-PL" sz="1600" b="1" dirty="0" smtClean="0">
                <a:solidFill>
                  <a:prstClr val="black"/>
                </a:solidFill>
              </a:rPr>
              <a:t>282</a:t>
            </a:r>
            <a:r>
              <a:rPr lang="pl-PL" sz="1600" dirty="0" smtClean="0">
                <a:solidFill>
                  <a:prstClr val="black"/>
                </a:solidFill>
              </a:rPr>
              <a:t> zostało zweryfikowane jako niepotwierdzone.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58" y="1318418"/>
            <a:ext cx="4667622" cy="373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0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8575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KOMENDA POWIATOWA POLICJI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W SKARŻYSKU 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6101" y="915566"/>
            <a:ext cx="821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Realizacja zadań związanych z zabezpieczaniem imprez masowych</a:t>
            </a:r>
            <a:endParaRPr lang="pl-PL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4145" y="1923678"/>
            <a:ext cx="4639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Policjanci KPP w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Skarżysku- Kamiennej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poza zabezpieczeniem imprez na terenie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powiatu wykorzystywani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są również w ramach zabezpieczeń imprez masowych (meczów piłkarskich,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przejazdów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kibiców) w ramach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II Kompanii III Plutonu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Nieetatowych Pododdziałów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Prewencji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Policji KWP w Kielcach. Pluton NPP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Skarżysko- Kamienna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liczy </a:t>
            </a:r>
            <a:r>
              <a:rPr lang="pl-PL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17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policjantów. </a:t>
            </a:r>
            <a:endParaRPr lang="pl-PL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W roku 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2018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przeprowadzonych zostało </a:t>
            </a:r>
            <a:r>
              <a:rPr lang="pl-PL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17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koncentracji NPP z czego </a:t>
            </a:r>
            <a:r>
              <a:rPr lang="pl-PL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13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dotyczyło zabezpieczeń i </a:t>
            </a:r>
            <a:r>
              <a:rPr lang="pl-PL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  <a:r>
              <a:rPr lang="pl-P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Arial" charset="0"/>
                <a:cs typeface="Arial" charset="0"/>
              </a:rPr>
              <a:t>szkoleń.</a:t>
            </a:r>
          </a:p>
        </p:txBody>
      </p:sp>
      <p:pic>
        <p:nvPicPr>
          <p:cNvPr id="12" name="Picture 1" descr="C:\Documents and Settings\Prasa\Pulpit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86454"/>
            <a:ext cx="3243382" cy="215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27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8575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KOMENDA POWIATOWA POLICJI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W SKARŻYSKU KAMIENNEJ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1857407"/>
            <a:ext cx="9144000" cy="155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VI</a:t>
            </a:r>
          </a:p>
          <a:p>
            <a:pPr marL="254000" indent="-254000" algn="ctr"/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Podniesienie jakości i efektywności pracy Policji poprzez sukcesywne podwyższanie kompetencji zawodowych funkcjonariuszy i pracowników Policji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5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143508" y="37823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4832" y="89157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Szkolenia lokalne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57908" y="1306781"/>
            <a:ext cx="77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9">
              <a:defRPr/>
            </a:pP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W 2018 roku w tut. jednostce przeprowadzono </a:t>
            </a:r>
            <a:r>
              <a:rPr lang="pl-PL" sz="1600" b="1" dirty="0" smtClean="0">
                <a:solidFill>
                  <a:srgbClr val="FF0000"/>
                </a:solidFill>
                <a:cs typeface="Times New Roman" pitchFamily="18" charset="0"/>
              </a:rPr>
              <a:t>48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szkoleń dla funkcjonariuszy w ramach lokalnego doskonalenia zawodowego oraz</a:t>
            </a:r>
            <a:r>
              <a:rPr lang="pl-PL" sz="1600" b="1" dirty="0" smtClean="0">
                <a:solidFill>
                  <a:srgbClr val="FF0000"/>
                </a:solidFill>
                <a:cs typeface="Times New Roman" pitchFamily="18" charset="0"/>
              </a:rPr>
              <a:t> 4 </a:t>
            </a:r>
            <a:r>
              <a:rPr 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szkolenia dla pracowników korpusu służby cywilnej </a:t>
            </a:r>
            <a:endParaRPr lang="pl-PL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7" y="2339062"/>
            <a:ext cx="4035505" cy="24282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39063"/>
            <a:ext cx="3836455" cy="24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4832" y="89157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Szkolenia centralne w szkołach policyjnych i ośrodkach szkoleniowych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0828" y="1708287"/>
            <a:ext cx="7650591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Funkcjonariusze wzięli udział łącznie w </a:t>
            </a:r>
            <a:r>
              <a:rPr lang="pl-PL" b="1" dirty="0" smtClean="0">
                <a:solidFill>
                  <a:srgbClr val="FF0000"/>
                </a:solidFill>
              </a:rPr>
              <a:t>17</a:t>
            </a:r>
            <a:r>
              <a:rPr lang="pl-PL" dirty="0" smtClean="0"/>
              <a:t> kursach specjalistycznych i szkoleniach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30828" y="2413923"/>
            <a:ext cx="5112124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Wydział Kryminalny – </a:t>
            </a:r>
            <a:r>
              <a:rPr lang="pl-PL" dirty="0">
                <a:solidFill>
                  <a:srgbClr val="00B050"/>
                </a:solidFill>
              </a:rPr>
              <a:t>2</a:t>
            </a:r>
            <a:endParaRPr lang="pl-PL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Wydział Ruchu Drogowego – </a:t>
            </a:r>
            <a:r>
              <a:rPr lang="pl-PL" dirty="0">
                <a:solidFill>
                  <a:srgbClr val="00B050"/>
                </a:solidFill>
              </a:rPr>
              <a:t>8</a:t>
            </a:r>
            <a:endParaRPr lang="pl-PL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Wydział Prewencji – </a:t>
            </a:r>
            <a:r>
              <a:rPr lang="pl-PL" dirty="0">
                <a:solidFill>
                  <a:srgbClr val="00B050"/>
                </a:solidFill>
              </a:rPr>
              <a:t>6</a:t>
            </a:r>
            <a:endParaRPr lang="pl-PL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Wydział d/w z Przestępczością Gospodarcza – </a:t>
            </a:r>
            <a:r>
              <a:rPr lang="pl-PL" dirty="0" smtClean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9870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KOMENDA POWIATOWA POLICJI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W </a:t>
            </a:r>
            <a:r>
              <a:rPr lang="pl-PL" altLang="pl-PL" sz="1600" b="1" dirty="0" smtClean="0">
                <a:solidFill>
                  <a:srgbClr val="002060"/>
                </a:solidFill>
                <a:latin typeface="Arial Unicode MS" pitchFamily="34" charset="-128"/>
                <a:cs typeface="Arial" charset="0"/>
              </a:rPr>
              <a:t>SKARŻYSKU KAMIENNEJ</a:t>
            </a:r>
            <a:endParaRPr lang="pl-PL" altLang="pl-PL" sz="1600" b="1" dirty="0">
              <a:solidFill>
                <a:srgbClr val="00206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/>
              <a:pPr>
                <a:defRPr/>
              </a:pPr>
              <a:t>54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1857396"/>
            <a:ext cx="9144000" cy="155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1636" tIns="40819" rIns="81636" bIns="40819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Priorytet VII</a:t>
            </a:r>
          </a:p>
          <a:p>
            <a:pPr marL="285750" indent="-285750" algn="ctr"/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Doskonalenie jakości zadań realizowanych przez policjantów                    i pracowników Policji poprzez zapewnienie optymalnych warunków pełnienia służby/pracy</a:t>
            </a:r>
          </a:p>
        </p:txBody>
      </p:sp>
    </p:spTree>
    <p:extLst>
      <p:ext uri="{BB962C8B-B14F-4D97-AF65-F5344CB8AC3E}">
        <p14:creationId xmlns:p14="http://schemas.microsoft.com/office/powerpoint/2010/main" val="400870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0" y="7715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Transportowa w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-134489" y="1141414"/>
            <a:ext cx="4012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Komendzie Powiatowej Policji </a:t>
            </a:r>
          </a:p>
          <a:p>
            <a:pPr algn="ctr"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Skarżysku - Kamiennej jest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eksploatowanych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pojazdów służbowych,</a:t>
            </a:r>
          </a:p>
          <a:p>
            <a:pPr algn="ctr">
              <a:defRPr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motocykle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877892" y="3579862"/>
            <a:ext cx="49792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roku skarżyska jednostka została doposażona</a:t>
            </a:r>
          </a:p>
          <a:p>
            <a:pPr algn="ctr">
              <a:defRPr/>
            </a:pP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6 nowych radiowozów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BMW 330 </a:t>
            </a:r>
            <a:r>
              <a:rPr lang="pl-PL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iXDRIVE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pl-PL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videorejestratorem</a:t>
            </a:r>
            <a:endParaRPr lang="pl-PL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 CEED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Toyota </a:t>
            </a:r>
            <a:r>
              <a:rPr lang="pl-PL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Auris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Volkswagen Transporter T6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l-PL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Hundai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i20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Opel Mokka	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pl-PL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37677"/>
            <a:ext cx="2583444" cy="17222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2544986"/>
            <a:ext cx="3266980" cy="21779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48" y="1590212"/>
            <a:ext cx="2404070" cy="15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0" y="7715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2018 roku skarżyska jednostka została doposażona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-108520" y="1399172"/>
            <a:ext cx="40123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nowe urządzenia ALCOBLOW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07" y="1223400"/>
            <a:ext cx="2778528" cy="214487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239114" y="3841083"/>
            <a:ext cx="4012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nowe terminale mobilne</a:t>
            </a:r>
          </a:p>
          <a:p>
            <a:pPr algn="ctr">
              <a:defRPr/>
            </a:pPr>
            <a:r>
              <a:rPr lang="pl-PL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notebooków</a:t>
            </a:r>
          </a:p>
          <a:p>
            <a:pPr algn="ctr">
              <a:defRPr/>
            </a:pPr>
            <a:r>
              <a:rPr lang="pl-PL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komputer + monitor</a:t>
            </a:r>
          </a:p>
          <a:p>
            <a:pPr algn="ctr">
              <a:defRPr/>
            </a:pPr>
            <a:r>
              <a:rPr lang="pl-P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drukarki atramentowe </a:t>
            </a:r>
          </a:p>
          <a:p>
            <a:pPr algn="ctr">
              <a:defRPr/>
            </a:pPr>
            <a:r>
              <a:rPr lang="pl-PL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urządzenia wielofunkcyjne</a:t>
            </a:r>
            <a:endParaRPr lang="pl-PL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646" y="2737671"/>
            <a:ext cx="2941171" cy="22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-27889" y="89820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Samorządów </a:t>
            </a:r>
            <a:r>
              <a:rPr lang="pl-PL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2018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</a:p>
        </p:txBody>
      </p:sp>
      <p:sp>
        <p:nvSpPr>
          <p:cNvPr id="7" name="Prostokąt 6"/>
          <p:cNvSpPr/>
          <p:nvPr/>
        </p:nvSpPr>
        <p:spPr>
          <a:xfrm>
            <a:off x="361849" y="1370794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Urząd Miasta Skarżysko- Kamienna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7030A0"/>
                </a:solidFill>
              </a:rPr>
              <a:t>100.000 zł</a:t>
            </a:r>
            <a:r>
              <a:rPr lang="pl-PL" dirty="0" smtClean="0"/>
              <a:t>.– dofinansowanie zakupu 3 pojazdów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7030A0"/>
                </a:solidFill>
              </a:rPr>
              <a:t>30.000 zł</a:t>
            </a:r>
            <a:r>
              <a:rPr lang="pl-PL" dirty="0" smtClean="0"/>
              <a:t>. – służby ponadnormatywne</a:t>
            </a:r>
          </a:p>
          <a:p>
            <a:pPr lvl="0"/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05326" y="1365634"/>
            <a:ext cx="4215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solidFill>
                  <a:srgbClr val="FF0000"/>
                </a:solidFill>
              </a:rPr>
              <a:t>Urząd Gminy Bliżyn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7030A0"/>
                </a:solidFill>
              </a:rPr>
              <a:t>2.500 </a:t>
            </a:r>
            <a:r>
              <a:rPr lang="pl-PL" b="1" dirty="0">
                <a:solidFill>
                  <a:srgbClr val="7030A0"/>
                </a:solidFill>
              </a:rPr>
              <a:t>zł. </a:t>
            </a:r>
            <a:r>
              <a:rPr lang="pl-PL" dirty="0">
                <a:solidFill>
                  <a:prstClr val="black"/>
                </a:solidFill>
              </a:rPr>
              <a:t>– służby ponadnormatywne</a:t>
            </a: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  <a:p>
            <a:pPr lvl="0"/>
            <a:r>
              <a:rPr lang="pl-PL" dirty="0" smtClean="0">
                <a:solidFill>
                  <a:srgbClr val="FF0000"/>
                </a:solidFill>
              </a:rPr>
              <a:t>Urząd </a:t>
            </a:r>
            <a:r>
              <a:rPr lang="pl-PL" dirty="0">
                <a:solidFill>
                  <a:srgbClr val="FF0000"/>
                </a:solidFill>
              </a:rPr>
              <a:t>Gminy Skarżysko Kościelne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7030A0"/>
                </a:solidFill>
              </a:rPr>
              <a:t>3.520 </a:t>
            </a:r>
            <a:r>
              <a:rPr lang="pl-PL" b="1" dirty="0">
                <a:solidFill>
                  <a:srgbClr val="7030A0"/>
                </a:solidFill>
              </a:rPr>
              <a:t>zł. </a:t>
            </a:r>
            <a:r>
              <a:rPr lang="pl-PL" dirty="0">
                <a:solidFill>
                  <a:prstClr val="black"/>
                </a:solidFill>
              </a:rPr>
              <a:t>– służby </a:t>
            </a:r>
            <a:r>
              <a:rPr lang="pl-PL" dirty="0" smtClean="0">
                <a:solidFill>
                  <a:prstClr val="black"/>
                </a:solidFill>
              </a:rPr>
              <a:t>ponadnormatywne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2758" y="436035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136.200 zł</a:t>
            </a:r>
            <a:endParaRPr lang="pl-PL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6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28"/>
            <a:ext cx="521177" cy="535074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99692" y="796924"/>
            <a:ext cx="5544616" cy="5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Arial Unicode MS"/>
              </a:rPr>
              <a:t>Priorytety Komendanta Głównego Policji na 2019 rok</a:t>
            </a:r>
            <a:endParaRPr lang="pl-PL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4036" y="1385767"/>
            <a:ext cx="8495928" cy="369331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Zapewnienie wysokiego poziomu bezpieczeństwa i porządku publicznego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Zwiększenie efektywności działań Policji na rzecz wzmocnienia współpracy ze społeczeństwem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Podniesienie skuteczności działań w identyfikacji i zwalczaniu największych współczesnych zagrożeń, w tym cyberprzestępczości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Wzrost skuteczności działań Policji w zwalczaniu  przestępczości najbardziej uciążliwej społecznie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Działania Policji ukierunkowane na poprawę bezpieczeństwa w ruchu drogowym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Optymalizacja działań Policji na rzecz zapewnienia imprez masowych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Podniesienie jakości i efektywności pracy Policji poprzez sukcesywne podwyższanie kompetencji zawodowych funkcjonariuszy i pracowników Policji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Doskonalenie jakości zadań realizowanych przez policjantów i pracowników Policji poprzez zapewnienie optymalnych warunków pełnienia służby/pracy</a:t>
            </a:r>
          </a:p>
        </p:txBody>
      </p:sp>
    </p:spTree>
    <p:extLst>
      <p:ext uri="{BB962C8B-B14F-4D97-AF65-F5344CB8AC3E}">
        <p14:creationId xmlns:p14="http://schemas.microsoft.com/office/powerpoint/2010/main" val="291014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3508" y="83951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KRAJOWA</a:t>
            </a: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MAPA </a:t>
            </a:r>
            <a:r>
              <a:rPr lang="pl-PL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ZAGROŻEŃ </a:t>
            </a:r>
            <a:r>
              <a:rPr lang="pl-PL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BEZPIECZEŃSTWA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350" y="1419079"/>
            <a:ext cx="3105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prstClr val="black"/>
                </a:solidFill>
              </a:rPr>
              <a:t>Najczęściej zgłaszane zdarzenia:</a:t>
            </a:r>
          </a:p>
          <a:p>
            <a:pPr algn="just"/>
            <a:endParaRPr lang="pl-PL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</a:rPr>
              <a:t>spożywanie alkoholu w miejscu niedozwolonym – </a:t>
            </a:r>
            <a:r>
              <a:rPr lang="pl-PL" sz="1600" b="1" dirty="0" smtClean="0">
                <a:solidFill>
                  <a:srgbClr val="FF0000"/>
                </a:solidFill>
              </a:rPr>
              <a:t>162</a:t>
            </a:r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nieprawidłowe parkowanie – </a:t>
            </a:r>
            <a:r>
              <a:rPr lang="pl-PL" sz="1600" b="1" dirty="0">
                <a:solidFill>
                  <a:srgbClr val="FF0000"/>
                </a:solidFill>
              </a:rPr>
              <a:t>93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</a:rPr>
              <a:t>przekraczanie dozwolonej prędkości – </a:t>
            </a:r>
            <a:r>
              <a:rPr lang="pl-PL" sz="1600" b="1" dirty="0" smtClean="0">
                <a:solidFill>
                  <a:srgbClr val="FF0000"/>
                </a:solidFill>
              </a:rPr>
              <a:t>67</a:t>
            </a:r>
            <a:endParaRPr lang="pl-PL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miejsca grupowania się małoletnich – </a:t>
            </a:r>
            <a:r>
              <a:rPr lang="pl-PL" sz="1600" b="1" dirty="0" smtClean="0">
                <a:solidFill>
                  <a:srgbClr val="FF0000"/>
                </a:solidFill>
              </a:rPr>
              <a:t>31 </a:t>
            </a:r>
            <a:endParaRPr lang="pl-PL" sz="1600" b="1" dirty="0" smtClean="0"/>
          </a:p>
          <a:p>
            <a:pPr algn="just"/>
            <a:endParaRPr lang="pl-PL" sz="1600" b="1" dirty="0" smtClean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85" y="1388042"/>
            <a:ext cx="5363215" cy="33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143508" y="37823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4832" y="89157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Aplikacja „Moja Komenda”</a:t>
            </a:r>
            <a:endParaRPr lang="pl-PL" b="1" dirty="0">
              <a:solidFill>
                <a:prstClr val="black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347614"/>
            <a:ext cx="2077591" cy="369349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99" y="1347614"/>
            <a:ext cx="2091256" cy="371778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12355" y="1669104"/>
            <a:ext cx="4712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Lokalizowanie komend i komisariatów Policji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Szybki dostęp do informacji o adresach </a:t>
            </a:r>
          </a:p>
          <a:p>
            <a:r>
              <a:rPr lang="pl-PL" dirty="0"/>
              <a:t> </a:t>
            </a:r>
            <a:r>
              <a:rPr lang="pl-PL" dirty="0" smtClean="0"/>
              <a:t>     i numerach telefonów obiektów policyjnych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Wyszukiwanie dzielnicowych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Szybki kontakt ze swoim dzielnicowym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313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7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" y="-3175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143508" y="37823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6" y="119518"/>
            <a:ext cx="521177" cy="5350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4832" y="89157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„Dzielnicowi bliżej nas”</a:t>
            </a:r>
            <a:endParaRPr lang="pl-PL" b="1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61539" y="1290130"/>
            <a:ext cx="43744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Główne założenia</a:t>
            </a:r>
          </a:p>
          <a:p>
            <a:endParaRPr lang="pl-PL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</a:rPr>
              <a:t>Lepszy kontakt dzielnicowego z obywatelem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</a:rPr>
              <a:t>Odciążenie dzielnicowych z innych dodatkowych zadań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</a:rPr>
              <a:t>Funkcja dzielnicowego jedyną pełnioną funkcją (poświęcenie się w całości pełnionej roli)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</a:rPr>
              <a:t>Zbieranie informacji od obywateli                                 o występujących zagrożeniach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</a:rPr>
              <a:t>Reagowanie na zagrożenia oraz podejmowanie działań zapobiegawczych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715" name="Grupa 714"/>
          <p:cNvGrpSpPr/>
          <p:nvPr/>
        </p:nvGrpSpPr>
        <p:grpSpPr>
          <a:xfrm>
            <a:off x="227979" y="1264621"/>
            <a:ext cx="3816424" cy="3096344"/>
            <a:chOff x="403224" y="1428750"/>
            <a:chExt cx="5354639" cy="3262313"/>
          </a:xfrm>
        </p:grpSpPr>
        <p:grpSp>
          <p:nvGrpSpPr>
            <p:cNvPr id="716" name="Group 691"/>
            <p:cNvGrpSpPr>
              <a:grpSpLocks/>
            </p:cNvGrpSpPr>
            <p:nvPr/>
          </p:nvGrpSpPr>
          <p:grpSpPr bwMode="auto">
            <a:xfrm>
              <a:off x="403224" y="1428750"/>
              <a:ext cx="5354639" cy="3262313"/>
              <a:chOff x="0" y="697"/>
              <a:chExt cx="4271" cy="3627"/>
            </a:xfrm>
          </p:grpSpPr>
          <p:sp>
            <p:nvSpPr>
              <p:cNvPr id="743" name="Freeform 3"/>
              <p:cNvSpPr>
                <a:spLocks/>
              </p:cNvSpPr>
              <p:nvPr/>
            </p:nvSpPr>
            <p:spPr bwMode="auto">
              <a:xfrm>
                <a:off x="331" y="1097"/>
                <a:ext cx="3803" cy="3227"/>
              </a:xfrm>
              <a:custGeom>
                <a:avLst/>
                <a:gdLst>
                  <a:gd name="T0" fmla="*/ 1339 w 3803"/>
                  <a:gd name="T1" fmla="*/ 133 h 3227"/>
                  <a:gd name="T2" fmla="*/ 1646 w 3803"/>
                  <a:gd name="T3" fmla="*/ 354 h 3227"/>
                  <a:gd name="T4" fmla="*/ 1843 w 3803"/>
                  <a:gd name="T5" fmla="*/ 500 h 3227"/>
                  <a:gd name="T6" fmla="*/ 1947 w 3803"/>
                  <a:gd name="T7" fmla="*/ 576 h 3227"/>
                  <a:gd name="T8" fmla="*/ 2045 w 3803"/>
                  <a:gd name="T9" fmla="*/ 555 h 3227"/>
                  <a:gd name="T10" fmla="*/ 2150 w 3803"/>
                  <a:gd name="T11" fmla="*/ 511 h 3227"/>
                  <a:gd name="T12" fmla="*/ 2287 w 3803"/>
                  <a:gd name="T13" fmla="*/ 487 h 3227"/>
                  <a:gd name="T14" fmla="*/ 2455 w 3803"/>
                  <a:gd name="T15" fmla="*/ 387 h 3227"/>
                  <a:gd name="T16" fmla="*/ 2525 w 3803"/>
                  <a:gd name="T17" fmla="*/ 642 h 3227"/>
                  <a:gd name="T18" fmla="*/ 2876 w 3803"/>
                  <a:gd name="T19" fmla="*/ 736 h 3227"/>
                  <a:gd name="T20" fmla="*/ 3077 w 3803"/>
                  <a:gd name="T21" fmla="*/ 895 h 3227"/>
                  <a:gd name="T22" fmla="*/ 3347 w 3803"/>
                  <a:gd name="T23" fmla="*/ 738 h 3227"/>
                  <a:gd name="T24" fmla="*/ 3485 w 3803"/>
                  <a:gd name="T25" fmla="*/ 744 h 3227"/>
                  <a:gd name="T26" fmla="*/ 3615 w 3803"/>
                  <a:gd name="T27" fmla="*/ 755 h 3227"/>
                  <a:gd name="T28" fmla="*/ 3709 w 3803"/>
                  <a:gd name="T29" fmla="*/ 978 h 3227"/>
                  <a:gd name="T30" fmla="*/ 3753 w 3803"/>
                  <a:gd name="T31" fmla="*/ 1655 h 3227"/>
                  <a:gd name="T32" fmla="*/ 3616 w 3803"/>
                  <a:gd name="T33" fmla="*/ 1873 h 3227"/>
                  <a:gd name="T34" fmla="*/ 3426 w 3803"/>
                  <a:gd name="T35" fmla="*/ 2170 h 3227"/>
                  <a:gd name="T36" fmla="*/ 3094 w 3803"/>
                  <a:gd name="T37" fmla="*/ 2422 h 3227"/>
                  <a:gd name="T38" fmla="*/ 2750 w 3803"/>
                  <a:gd name="T39" fmla="*/ 2633 h 3227"/>
                  <a:gd name="T40" fmla="*/ 2589 w 3803"/>
                  <a:gd name="T41" fmla="*/ 2762 h 3227"/>
                  <a:gd name="T42" fmla="*/ 2432 w 3803"/>
                  <a:gd name="T43" fmla="*/ 2837 h 3227"/>
                  <a:gd name="T44" fmla="*/ 2218 w 3803"/>
                  <a:gd name="T45" fmla="*/ 2884 h 3227"/>
                  <a:gd name="T46" fmla="*/ 2059 w 3803"/>
                  <a:gd name="T47" fmla="*/ 2965 h 3227"/>
                  <a:gd name="T48" fmla="*/ 1919 w 3803"/>
                  <a:gd name="T49" fmla="*/ 2994 h 3227"/>
                  <a:gd name="T50" fmla="*/ 1679 w 3803"/>
                  <a:gd name="T51" fmla="*/ 3177 h 3227"/>
                  <a:gd name="T52" fmla="*/ 1531 w 3803"/>
                  <a:gd name="T53" fmla="*/ 3192 h 3227"/>
                  <a:gd name="T54" fmla="*/ 1284 w 3803"/>
                  <a:gd name="T55" fmla="*/ 3096 h 3227"/>
                  <a:gd name="T56" fmla="*/ 1208 w 3803"/>
                  <a:gd name="T57" fmla="*/ 2917 h 3227"/>
                  <a:gd name="T58" fmla="*/ 1158 w 3803"/>
                  <a:gd name="T59" fmla="*/ 2758 h 3227"/>
                  <a:gd name="T60" fmla="*/ 964 w 3803"/>
                  <a:gd name="T61" fmla="*/ 2441 h 3227"/>
                  <a:gd name="T62" fmla="*/ 785 w 3803"/>
                  <a:gd name="T63" fmla="*/ 2422 h 3227"/>
                  <a:gd name="T64" fmla="*/ 571 w 3803"/>
                  <a:gd name="T65" fmla="*/ 2332 h 3227"/>
                  <a:gd name="T66" fmla="*/ 373 w 3803"/>
                  <a:gd name="T67" fmla="*/ 2275 h 3227"/>
                  <a:gd name="T68" fmla="*/ 212 w 3803"/>
                  <a:gd name="T69" fmla="*/ 2173 h 3227"/>
                  <a:gd name="T70" fmla="*/ 368 w 3803"/>
                  <a:gd name="T71" fmla="*/ 2013 h 3227"/>
                  <a:gd name="T72" fmla="*/ 321 w 3803"/>
                  <a:gd name="T73" fmla="*/ 1810 h 3227"/>
                  <a:gd name="T74" fmla="*/ 15 w 3803"/>
                  <a:gd name="T75" fmla="*/ 1791 h 3227"/>
                  <a:gd name="T76" fmla="*/ 68 w 3803"/>
                  <a:gd name="T77" fmla="*/ 1721 h 3227"/>
                  <a:gd name="T78" fmla="*/ 222 w 3803"/>
                  <a:gd name="T79" fmla="*/ 1505 h 3227"/>
                  <a:gd name="T80" fmla="*/ 102 w 3803"/>
                  <a:gd name="T81" fmla="*/ 1325 h 3227"/>
                  <a:gd name="T82" fmla="*/ 181 w 3803"/>
                  <a:gd name="T83" fmla="*/ 1260 h 3227"/>
                  <a:gd name="T84" fmla="*/ 271 w 3803"/>
                  <a:gd name="T85" fmla="*/ 939 h 3227"/>
                  <a:gd name="T86" fmla="*/ 528 w 3803"/>
                  <a:gd name="T87" fmla="*/ 1077 h 3227"/>
                  <a:gd name="T88" fmla="*/ 554 w 3803"/>
                  <a:gd name="T89" fmla="*/ 792 h 3227"/>
                  <a:gd name="T90" fmla="*/ 519 w 3803"/>
                  <a:gd name="T91" fmla="*/ 541 h 3227"/>
                  <a:gd name="T92" fmla="*/ 759 w 3803"/>
                  <a:gd name="T93" fmla="*/ 423 h 3227"/>
                  <a:gd name="T94" fmla="*/ 957 w 3803"/>
                  <a:gd name="T95" fmla="*/ 376 h 3227"/>
                  <a:gd name="T96" fmla="*/ 1062 w 3803"/>
                  <a:gd name="T97" fmla="*/ 249 h 3227"/>
                  <a:gd name="T98" fmla="*/ 1140 w 3803"/>
                  <a:gd name="T99" fmla="*/ 207 h 3227"/>
                  <a:gd name="T100" fmla="*/ 1204 w 3803"/>
                  <a:gd name="T101" fmla="*/ 65 h 32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803" h="3227">
                    <a:moveTo>
                      <a:pt x="1254" y="0"/>
                    </a:moveTo>
                    <a:lnTo>
                      <a:pt x="1380" y="26"/>
                    </a:lnTo>
                    <a:lnTo>
                      <a:pt x="1389" y="87"/>
                    </a:lnTo>
                    <a:lnTo>
                      <a:pt x="1335" y="90"/>
                    </a:lnTo>
                    <a:lnTo>
                      <a:pt x="1339" y="133"/>
                    </a:lnTo>
                    <a:lnTo>
                      <a:pt x="1407" y="148"/>
                    </a:lnTo>
                    <a:lnTo>
                      <a:pt x="1459" y="280"/>
                    </a:lnTo>
                    <a:lnTo>
                      <a:pt x="1496" y="251"/>
                    </a:lnTo>
                    <a:lnTo>
                      <a:pt x="1553" y="251"/>
                    </a:lnTo>
                    <a:lnTo>
                      <a:pt x="1646" y="354"/>
                    </a:lnTo>
                    <a:lnTo>
                      <a:pt x="1712" y="395"/>
                    </a:lnTo>
                    <a:lnTo>
                      <a:pt x="1694" y="476"/>
                    </a:lnTo>
                    <a:lnTo>
                      <a:pt x="1712" y="528"/>
                    </a:lnTo>
                    <a:lnTo>
                      <a:pt x="1736" y="469"/>
                    </a:lnTo>
                    <a:lnTo>
                      <a:pt x="1843" y="500"/>
                    </a:lnTo>
                    <a:lnTo>
                      <a:pt x="1841" y="528"/>
                    </a:lnTo>
                    <a:lnTo>
                      <a:pt x="1880" y="541"/>
                    </a:lnTo>
                    <a:lnTo>
                      <a:pt x="1884" y="515"/>
                    </a:lnTo>
                    <a:lnTo>
                      <a:pt x="1921" y="541"/>
                    </a:lnTo>
                    <a:lnTo>
                      <a:pt x="1947" y="576"/>
                    </a:lnTo>
                    <a:lnTo>
                      <a:pt x="1976" y="596"/>
                    </a:lnTo>
                    <a:lnTo>
                      <a:pt x="1993" y="592"/>
                    </a:lnTo>
                    <a:lnTo>
                      <a:pt x="1993" y="570"/>
                    </a:lnTo>
                    <a:lnTo>
                      <a:pt x="1989" y="544"/>
                    </a:lnTo>
                    <a:lnTo>
                      <a:pt x="2045" y="555"/>
                    </a:lnTo>
                    <a:lnTo>
                      <a:pt x="2059" y="528"/>
                    </a:lnTo>
                    <a:lnTo>
                      <a:pt x="2041" y="507"/>
                    </a:lnTo>
                    <a:lnTo>
                      <a:pt x="2065" y="463"/>
                    </a:lnTo>
                    <a:lnTo>
                      <a:pt x="2135" y="513"/>
                    </a:lnTo>
                    <a:lnTo>
                      <a:pt x="2150" y="511"/>
                    </a:lnTo>
                    <a:lnTo>
                      <a:pt x="2159" y="496"/>
                    </a:lnTo>
                    <a:lnTo>
                      <a:pt x="2229" y="459"/>
                    </a:lnTo>
                    <a:lnTo>
                      <a:pt x="2239" y="504"/>
                    </a:lnTo>
                    <a:lnTo>
                      <a:pt x="2255" y="507"/>
                    </a:lnTo>
                    <a:lnTo>
                      <a:pt x="2287" y="487"/>
                    </a:lnTo>
                    <a:lnTo>
                      <a:pt x="2314" y="494"/>
                    </a:lnTo>
                    <a:lnTo>
                      <a:pt x="2335" y="445"/>
                    </a:lnTo>
                    <a:lnTo>
                      <a:pt x="2338" y="419"/>
                    </a:lnTo>
                    <a:lnTo>
                      <a:pt x="2359" y="338"/>
                    </a:lnTo>
                    <a:lnTo>
                      <a:pt x="2455" y="387"/>
                    </a:lnTo>
                    <a:lnTo>
                      <a:pt x="2414" y="487"/>
                    </a:lnTo>
                    <a:lnTo>
                      <a:pt x="2420" y="517"/>
                    </a:lnTo>
                    <a:lnTo>
                      <a:pt x="2493" y="579"/>
                    </a:lnTo>
                    <a:lnTo>
                      <a:pt x="2534" y="589"/>
                    </a:lnTo>
                    <a:lnTo>
                      <a:pt x="2525" y="642"/>
                    </a:lnTo>
                    <a:lnTo>
                      <a:pt x="2527" y="681"/>
                    </a:lnTo>
                    <a:lnTo>
                      <a:pt x="2540" y="697"/>
                    </a:lnTo>
                    <a:lnTo>
                      <a:pt x="2625" y="696"/>
                    </a:lnTo>
                    <a:lnTo>
                      <a:pt x="2863" y="692"/>
                    </a:lnTo>
                    <a:lnTo>
                      <a:pt x="2876" y="736"/>
                    </a:lnTo>
                    <a:lnTo>
                      <a:pt x="2900" y="756"/>
                    </a:lnTo>
                    <a:lnTo>
                      <a:pt x="2924" y="795"/>
                    </a:lnTo>
                    <a:lnTo>
                      <a:pt x="2931" y="828"/>
                    </a:lnTo>
                    <a:lnTo>
                      <a:pt x="2970" y="854"/>
                    </a:lnTo>
                    <a:lnTo>
                      <a:pt x="3077" y="895"/>
                    </a:lnTo>
                    <a:lnTo>
                      <a:pt x="3134" y="856"/>
                    </a:lnTo>
                    <a:lnTo>
                      <a:pt x="3110" y="823"/>
                    </a:lnTo>
                    <a:lnTo>
                      <a:pt x="3175" y="745"/>
                    </a:lnTo>
                    <a:lnTo>
                      <a:pt x="3208" y="769"/>
                    </a:lnTo>
                    <a:lnTo>
                      <a:pt x="3347" y="738"/>
                    </a:lnTo>
                    <a:lnTo>
                      <a:pt x="3332" y="686"/>
                    </a:lnTo>
                    <a:lnTo>
                      <a:pt x="3386" y="718"/>
                    </a:lnTo>
                    <a:lnTo>
                      <a:pt x="3415" y="720"/>
                    </a:lnTo>
                    <a:lnTo>
                      <a:pt x="3446" y="701"/>
                    </a:lnTo>
                    <a:lnTo>
                      <a:pt x="3485" y="744"/>
                    </a:lnTo>
                    <a:lnTo>
                      <a:pt x="3515" y="810"/>
                    </a:lnTo>
                    <a:lnTo>
                      <a:pt x="3563" y="792"/>
                    </a:lnTo>
                    <a:lnTo>
                      <a:pt x="3581" y="814"/>
                    </a:lnTo>
                    <a:lnTo>
                      <a:pt x="3635" y="784"/>
                    </a:lnTo>
                    <a:lnTo>
                      <a:pt x="3615" y="755"/>
                    </a:lnTo>
                    <a:lnTo>
                      <a:pt x="3674" y="703"/>
                    </a:lnTo>
                    <a:lnTo>
                      <a:pt x="3711" y="732"/>
                    </a:lnTo>
                    <a:lnTo>
                      <a:pt x="3716" y="804"/>
                    </a:lnTo>
                    <a:lnTo>
                      <a:pt x="3687" y="834"/>
                    </a:lnTo>
                    <a:lnTo>
                      <a:pt x="3709" y="978"/>
                    </a:lnTo>
                    <a:lnTo>
                      <a:pt x="3748" y="950"/>
                    </a:lnTo>
                    <a:lnTo>
                      <a:pt x="3738" y="1085"/>
                    </a:lnTo>
                    <a:lnTo>
                      <a:pt x="3760" y="1243"/>
                    </a:lnTo>
                    <a:lnTo>
                      <a:pt x="3803" y="1467"/>
                    </a:lnTo>
                    <a:lnTo>
                      <a:pt x="3753" y="1655"/>
                    </a:lnTo>
                    <a:lnTo>
                      <a:pt x="3718" y="1782"/>
                    </a:lnTo>
                    <a:lnTo>
                      <a:pt x="3690" y="1825"/>
                    </a:lnTo>
                    <a:lnTo>
                      <a:pt x="3672" y="1889"/>
                    </a:lnTo>
                    <a:lnTo>
                      <a:pt x="3639" y="1893"/>
                    </a:lnTo>
                    <a:lnTo>
                      <a:pt x="3616" y="1873"/>
                    </a:lnTo>
                    <a:lnTo>
                      <a:pt x="3589" y="1882"/>
                    </a:lnTo>
                    <a:lnTo>
                      <a:pt x="3504" y="1930"/>
                    </a:lnTo>
                    <a:lnTo>
                      <a:pt x="3469" y="2040"/>
                    </a:lnTo>
                    <a:lnTo>
                      <a:pt x="3448" y="2085"/>
                    </a:lnTo>
                    <a:lnTo>
                      <a:pt x="3426" y="2170"/>
                    </a:lnTo>
                    <a:lnTo>
                      <a:pt x="3363" y="2232"/>
                    </a:lnTo>
                    <a:lnTo>
                      <a:pt x="3267" y="2240"/>
                    </a:lnTo>
                    <a:lnTo>
                      <a:pt x="3197" y="2304"/>
                    </a:lnTo>
                    <a:lnTo>
                      <a:pt x="3107" y="2338"/>
                    </a:lnTo>
                    <a:lnTo>
                      <a:pt x="3094" y="2422"/>
                    </a:lnTo>
                    <a:lnTo>
                      <a:pt x="3005" y="2500"/>
                    </a:lnTo>
                    <a:lnTo>
                      <a:pt x="2966" y="2489"/>
                    </a:lnTo>
                    <a:lnTo>
                      <a:pt x="2794" y="2601"/>
                    </a:lnTo>
                    <a:lnTo>
                      <a:pt x="2789" y="2636"/>
                    </a:lnTo>
                    <a:lnTo>
                      <a:pt x="2750" y="2633"/>
                    </a:lnTo>
                    <a:lnTo>
                      <a:pt x="2684" y="2745"/>
                    </a:lnTo>
                    <a:lnTo>
                      <a:pt x="2634" y="2749"/>
                    </a:lnTo>
                    <a:lnTo>
                      <a:pt x="2617" y="2819"/>
                    </a:lnTo>
                    <a:lnTo>
                      <a:pt x="2595" y="2788"/>
                    </a:lnTo>
                    <a:lnTo>
                      <a:pt x="2589" y="2762"/>
                    </a:lnTo>
                    <a:lnTo>
                      <a:pt x="2547" y="2729"/>
                    </a:lnTo>
                    <a:lnTo>
                      <a:pt x="2525" y="2749"/>
                    </a:lnTo>
                    <a:lnTo>
                      <a:pt x="2521" y="2784"/>
                    </a:lnTo>
                    <a:lnTo>
                      <a:pt x="2458" y="2791"/>
                    </a:lnTo>
                    <a:lnTo>
                      <a:pt x="2432" y="2837"/>
                    </a:lnTo>
                    <a:lnTo>
                      <a:pt x="2384" y="2867"/>
                    </a:lnTo>
                    <a:lnTo>
                      <a:pt x="2322" y="2860"/>
                    </a:lnTo>
                    <a:lnTo>
                      <a:pt x="2270" y="2869"/>
                    </a:lnTo>
                    <a:lnTo>
                      <a:pt x="2229" y="2858"/>
                    </a:lnTo>
                    <a:lnTo>
                      <a:pt x="2218" y="2884"/>
                    </a:lnTo>
                    <a:lnTo>
                      <a:pt x="2191" y="2884"/>
                    </a:lnTo>
                    <a:lnTo>
                      <a:pt x="2146" y="2863"/>
                    </a:lnTo>
                    <a:lnTo>
                      <a:pt x="2115" y="2871"/>
                    </a:lnTo>
                    <a:lnTo>
                      <a:pt x="2080" y="2917"/>
                    </a:lnTo>
                    <a:lnTo>
                      <a:pt x="2059" y="2965"/>
                    </a:lnTo>
                    <a:lnTo>
                      <a:pt x="2010" y="2983"/>
                    </a:lnTo>
                    <a:lnTo>
                      <a:pt x="1998" y="2944"/>
                    </a:lnTo>
                    <a:lnTo>
                      <a:pt x="1982" y="2930"/>
                    </a:lnTo>
                    <a:lnTo>
                      <a:pt x="1939" y="2948"/>
                    </a:lnTo>
                    <a:lnTo>
                      <a:pt x="1919" y="2994"/>
                    </a:lnTo>
                    <a:lnTo>
                      <a:pt x="1862" y="3044"/>
                    </a:lnTo>
                    <a:lnTo>
                      <a:pt x="1840" y="3112"/>
                    </a:lnTo>
                    <a:lnTo>
                      <a:pt x="1762" y="3158"/>
                    </a:lnTo>
                    <a:lnTo>
                      <a:pt x="1718" y="3142"/>
                    </a:lnTo>
                    <a:lnTo>
                      <a:pt x="1679" y="3177"/>
                    </a:lnTo>
                    <a:lnTo>
                      <a:pt x="1653" y="3173"/>
                    </a:lnTo>
                    <a:lnTo>
                      <a:pt x="1601" y="3227"/>
                    </a:lnTo>
                    <a:lnTo>
                      <a:pt x="1575" y="3214"/>
                    </a:lnTo>
                    <a:lnTo>
                      <a:pt x="1561" y="3192"/>
                    </a:lnTo>
                    <a:lnTo>
                      <a:pt x="1531" y="3192"/>
                    </a:lnTo>
                    <a:lnTo>
                      <a:pt x="1430" y="3223"/>
                    </a:lnTo>
                    <a:lnTo>
                      <a:pt x="1328" y="3227"/>
                    </a:lnTo>
                    <a:lnTo>
                      <a:pt x="1289" y="3177"/>
                    </a:lnTo>
                    <a:lnTo>
                      <a:pt x="1237" y="3144"/>
                    </a:lnTo>
                    <a:lnTo>
                      <a:pt x="1284" y="3096"/>
                    </a:lnTo>
                    <a:lnTo>
                      <a:pt x="1226" y="3074"/>
                    </a:lnTo>
                    <a:lnTo>
                      <a:pt x="1202" y="3029"/>
                    </a:lnTo>
                    <a:lnTo>
                      <a:pt x="1169" y="2998"/>
                    </a:lnTo>
                    <a:lnTo>
                      <a:pt x="1210" y="2970"/>
                    </a:lnTo>
                    <a:lnTo>
                      <a:pt x="1208" y="2917"/>
                    </a:lnTo>
                    <a:lnTo>
                      <a:pt x="1158" y="2867"/>
                    </a:lnTo>
                    <a:lnTo>
                      <a:pt x="1116" y="2852"/>
                    </a:lnTo>
                    <a:lnTo>
                      <a:pt x="1093" y="2830"/>
                    </a:lnTo>
                    <a:lnTo>
                      <a:pt x="1090" y="2797"/>
                    </a:lnTo>
                    <a:lnTo>
                      <a:pt x="1158" y="2758"/>
                    </a:lnTo>
                    <a:lnTo>
                      <a:pt x="1119" y="2646"/>
                    </a:lnTo>
                    <a:lnTo>
                      <a:pt x="1079" y="2594"/>
                    </a:lnTo>
                    <a:lnTo>
                      <a:pt x="1027" y="2564"/>
                    </a:lnTo>
                    <a:lnTo>
                      <a:pt x="1029" y="2467"/>
                    </a:lnTo>
                    <a:lnTo>
                      <a:pt x="964" y="2441"/>
                    </a:lnTo>
                    <a:lnTo>
                      <a:pt x="940" y="2411"/>
                    </a:lnTo>
                    <a:lnTo>
                      <a:pt x="922" y="2395"/>
                    </a:lnTo>
                    <a:lnTo>
                      <a:pt x="861" y="2404"/>
                    </a:lnTo>
                    <a:lnTo>
                      <a:pt x="851" y="2426"/>
                    </a:lnTo>
                    <a:lnTo>
                      <a:pt x="785" y="2422"/>
                    </a:lnTo>
                    <a:lnTo>
                      <a:pt x="718" y="2428"/>
                    </a:lnTo>
                    <a:lnTo>
                      <a:pt x="680" y="2354"/>
                    </a:lnTo>
                    <a:lnTo>
                      <a:pt x="646" y="2356"/>
                    </a:lnTo>
                    <a:lnTo>
                      <a:pt x="602" y="2369"/>
                    </a:lnTo>
                    <a:lnTo>
                      <a:pt x="571" y="2332"/>
                    </a:lnTo>
                    <a:lnTo>
                      <a:pt x="497" y="2315"/>
                    </a:lnTo>
                    <a:lnTo>
                      <a:pt x="478" y="2391"/>
                    </a:lnTo>
                    <a:lnTo>
                      <a:pt x="434" y="2371"/>
                    </a:lnTo>
                    <a:lnTo>
                      <a:pt x="395" y="2365"/>
                    </a:lnTo>
                    <a:lnTo>
                      <a:pt x="373" y="2275"/>
                    </a:lnTo>
                    <a:lnTo>
                      <a:pt x="294" y="2277"/>
                    </a:lnTo>
                    <a:lnTo>
                      <a:pt x="264" y="2242"/>
                    </a:lnTo>
                    <a:lnTo>
                      <a:pt x="155" y="2240"/>
                    </a:lnTo>
                    <a:lnTo>
                      <a:pt x="153" y="2192"/>
                    </a:lnTo>
                    <a:lnTo>
                      <a:pt x="212" y="2173"/>
                    </a:lnTo>
                    <a:lnTo>
                      <a:pt x="251" y="2131"/>
                    </a:lnTo>
                    <a:lnTo>
                      <a:pt x="249" y="2079"/>
                    </a:lnTo>
                    <a:lnTo>
                      <a:pt x="303" y="2057"/>
                    </a:lnTo>
                    <a:lnTo>
                      <a:pt x="369" y="2055"/>
                    </a:lnTo>
                    <a:lnTo>
                      <a:pt x="368" y="2013"/>
                    </a:lnTo>
                    <a:lnTo>
                      <a:pt x="399" y="1943"/>
                    </a:lnTo>
                    <a:lnTo>
                      <a:pt x="270" y="1946"/>
                    </a:lnTo>
                    <a:lnTo>
                      <a:pt x="238" y="1887"/>
                    </a:lnTo>
                    <a:lnTo>
                      <a:pt x="305" y="1882"/>
                    </a:lnTo>
                    <a:lnTo>
                      <a:pt x="321" y="1810"/>
                    </a:lnTo>
                    <a:lnTo>
                      <a:pt x="259" y="1836"/>
                    </a:lnTo>
                    <a:lnTo>
                      <a:pt x="177" y="1799"/>
                    </a:lnTo>
                    <a:lnTo>
                      <a:pt x="83" y="1797"/>
                    </a:lnTo>
                    <a:lnTo>
                      <a:pt x="50" y="1808"/>
                    </a:lnTo>
                    <a:lnTo>
                      <a:pt x="15" y="1791"/>
                    </a:lnTo>
                    <a:lnTo>
                      <a:pt x="33" y="1775"/>
                    </a:lnTo>
                    <a:lnTo>
                      <a:pt x="35" y="1747"/>
                    </a:lnTo>
                    <a:lnTo>
                      <a:pt x="9" y="1727"/>
                    </a:lnTo>
                    <a:lnTo>
                      <a:pt x="0" y="1690"/>
                    </a:lnTo>
                    <a:lnTo>
                      <a:pt x="68" y="1721"/>
                    </a:lnTo>
                    <a:lnTo>
                      <a:pt x="142" y="1625"/>
                    </a:lnTo>
                    <a:lnTo>
                      <a:pt x="111" y="1612"/>
                    </a:lnTo>
                    <a:lnTo>
                      <a:pt x="146" y="1531"/>
                    </a:lnTo>
                    <a:lnTo>
                      <a:pt x="205" y="1565"/>
                    </a:lnTo>
                    <a:lnTo>
                      <a:pt x="222" y="1505"/>
                    </a:lnTo>
                    <a:lnTo>
                      <a:pt x="201" y="1459"/>
                    </a:lnTo>
                    <a:lnTo>
                      <a:pt x="166" y="1428"/>
                    </a:lnTo>
                    <a:lnTo>
                      <a:pt x="61" y="1397"/>
                    </a:lnTo>
                    <a:lnTo>
                      <a:pt x="59" y="1374"/>
                    </a:lnTo>
                    <a:lnTo>
                      <a:pt x="102" y="1325"/>
                    </a:lnTo>
                    <a:lnTo>
                      <a:pt x="115" y="1293"/>
                    </a:lnTo>
                    <a:lnTo>
                      <a:pt x="105" y="1260"/>
                    </a:lnTo>
                    <a:lnTo>
                      <a:pt x="129" y="1245"/>
                    </a:lnTo>
                    <a:lnTo>
                      <a:pt x="146" y="1240"/>
                    </a:lnTo>
                    <a:lnTo>
                      <a:pt x="181" y="1260"/>
                    </a:lnTo>
                    <a:lnTo>
                      <a:pt x="211" y="1240"/>
                    </a:lnTo>
                    <a:lnTo>
                      <a:pt x="235" y="1203"/>
                    </a:lnTo>
                    <a:lnTo>
                      <a:pt x="209" y="1065"/>
                    </a:lnTo>
                    <a:lnTo>
                      <a:pt x="242" y="1000"/>
                    </a:lnTo>
                    <a:lnTo>
                      <a:pt x="271" y="939"/>
                    </a:lnTo>
                    <a:lnTo>
                      <a:pt x="268" y="862"/>
                    </a:lnTo>
                    <a:lnTo>
                      <a:pt x="344" y="935"/>
                    </a:lnTo>
                    <a:lnTo>
                      <a:pt x="403" y="970"/>
                    </a:lnTo>
                    <a:lnTo>
                      <a:pt x="421" y="1028"/>
                    </a:lnTo>
                    <a:lnTo>
                      <a:pt x="528" y="1077"/>
                    </a:lnTo>
                    <a:lnTo>
                      <a:pt x="549" y="1076"/>
                    </a:lnTo>
                    <a:lnTo>
                      <a:pt x="556" y="1041"/>
                    </a:lnTo>
                    <a:lnTo>
                      <a:pt x="569" y="985"/>
                    </a:lnTo>
                    <a:lnTo>
                      <a:pt x="567" y="825"/>
                    </a:lnTo>
                    <a:lnTo>
                      <a:pt x="554" y="792"/>
                    </a:lnTo>
                    <a:lnTo>
                      <a:pt x="523" y="788"/>
                    </a:lnTo>
                    <a:lnTo>
                      <a:pt x="469" y="793"/>
                    </a:lnTo>
                    <a:lnTo>
                      <a:pt x="477" y="725"/>
                    </a:lnTo>
                    <a:lnTo>
                      <a:pt x="462" y="583"/>
                    </a:lnTo>
                    <a:lnTo>
                      <a:pt x="519" y="541"/>
                    </a:lnTo>
                    <a:lnTo>
                      <a:pt x="471" y="470"/>
                    </a:lnTo>
                    <a:lnTo>
                      <a:pt x="560" y="419"/>
                    </a:lnTo>
                    <a:lnTo>
                      <a:pt x="578" y="441"/>
                    </a:lnTo>
                    <a:lnTo>
                      <a:pt x="669" y="434"/>
                    </a:lnTo>
                    <a:lnTo>
                      <a:pt x="759" y="423"/>
                    </a:lnTo>
                    <a:lnTo>
                      <a:pt x="798" y="406"/>
                    </a:lnTo>
                    <a:lnTo>
                      <a:pt x="842" y="419"/>
                    </a:lnTo>
                    <a:lnTo>
                      <a:pt x="859" y="386"/>
                    </a:lnTo>
                    <a:lnTo>
                      <a:pt x="907" y="413"/>
                    </a:lnTo>
                    <a:lnTo>
                      <a:pt x="957" y="376"/>
                    </a:lnTo>
                    <a:lnTo>
                      <a:pt x="916" y="308"/>
                    </a:lnTo>
                    <a:lnTo>
                      <a:pt x="903" y="258"/>
                    </a:lnTo>
                    <a:lnTo>
                      <a:pt x="949" y="280"/>
                    </a:lnTo>
                    <a:lnTo>
                      <a:pt x="1023" y="292"/>
                    </a:lnTo>
                    <a:lnTo>
                      <a:pt x="1062" y="249"/>
                    </a:lnTo>
                    <a:lnTo>
                      <a:pt x="1114" y="269"/>
                    </a:lnTo>
                    <a:lnTo>
                      <a:pt x="1123" y="327"/>
                    </a:lnTo>
                    <a:lnTo>
                      <a:pt x="1171" y="290"/>
                    </a:lnTo>
                    <a:lnTo>
                      <a:pt x="1195" y="255"/>
                    </a:lnTo>
                    <a:lnTo>
                      <a:pt x="1140" y="207"/>
                    </a:lnTo>
                    <a:lnTo>
                      <a:pt x="1199" y="205"/>
                    </a:lnTo>
                    <a:lnTo>
                      <a:pt x="1160" y="190"/>
                    </a:lnTo>
                    <a:lnTo>
                      <a:pt x="1125" y="159"/>
                    </a:lnTo>
                    <a:lnTo>
                      <a:pt x="1140" y="79"/>
                    </a:lnTo>
                    <a:lnTo>
                      <a:pt x="1204" y="65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44" name="Freeform 4"/>
              <p:cNvSpPr>
                <a:spLocks/>
              </p:cNvSpPr>
              <p:nvPr/>
            </p:nvSpPr>
            <p:spPr bwMode="auto">
              <a:xfrm>
                <a:off x="331" y="922"/>
                <a:ext cx="3803" cy="3226"/>
              </a:xfrm>
              <a:custGeom>
                <a:avLst/>
                <a:gdLst>
                  <a:gd name="T0" fmla="*/ 1339 w 3803"/>
                  <a:gd name="T1" fmla="*/ 133 h 3226"/>
                  <a:gd name="T2" fmla="*/ 1646 w 3803"/>
                  <a:gd name="T3" fmla="*/ 354 h 3226"/>
                  <a:gd name="T4" fmla="*/ 1843 w 3803"/>
                  <a:gd name="T5" fmla="*/ 500 h 3226"/>
                  <a:gd name="T6" fmla="*/ 1947 w 3803"/>
                  <a:gd name="T7" fmla="*/ 575 h 3226"/>
                  <a:gd name="T8" fmla="*/ 2045 w 3803"/>
                  <a:gd name="T9" fmla="*/ 555 h 3226"/>
                  <a:gd name="T10" fmla="*/ 2150 w 3803"/>
                  <a:gd name="T11" fmla="*/ 511 h 3226"/>
                  <a:gd name="T12" fmla="*/ 2287 w 3803"/>
                  <a:gd name="T13" fmla="*/ 487 h 3226"/>
                  <a:gd name="T14" fmla="*/ 2455 w 3803"/>
                  <a:gd name="T15" fmla="*/ 387 h 3226"/>
                  <a:gd name="T16" fmla="*/ 2525 w 3803"/>
                  <a:gd name="T17" fmla="*/ 642 h 3226"/>
                  <a:gd name="T18" fmla="*/ 2876 w 3803"/>
                  <a:gd name="T19" fmla="*/ 736 h 3226"/>
                  <a:gd name="T20" fmla="*/ 3077 w 3803"/>
                  <a:gd name="T21" fmla="*/ 895 h 3226"/>
                  <a:gd name="T22" fmla="*/ 3347 w 3803"/>
                  <a:gd name="T23" fmla="*/ 740 h 3226"/>
                  <a:gd name="T24" fmla="*/ 3485 w 3803"/>
                  <a:gd name="T25" fmla="*/ 743 h 3226"/>
                  <a:gd name="T26" fmla="*/ 3615 w 3803"/>
                  <a:gd name="T27" fmla="*/ 754 h 3226"/>
                  <a:gd name="T28" fmla="*/ 3709 w 3803"/>
                  <a:gd name="T29" fmla="*/ 979 h 3226"/>
                  <a:gd name="T30" fmla="*/ 3753 w 3803"/>
                  <a:gd name="T31" fmla="*/ 1656 h 3226"/>
                  <a:gd name="T32" fmla="*/ 3616 w 3803"/>
                  <a:gd name="T33" fmla="*/ 1872 h 3226"/>
                  <a:gd name="T34" fmla="*/ 3426 w 3803"/>
                  <a:gd name="T35" fmla="*/ 2169 h 3226"/>
                  <a:gd name="T36" fmla="*/ 3094 w 3803"/>
                  <a:gd name="T37" fmla="*/ 2424 h 3226"/>
                  <a:gd name="T38" fmla="*/ 2750 w 3803"/>
                  <a:gd name="T39" fmla="*/ 2632 h 3226"/>
                  <a:gd name="T40" fmla="*/ 2589 w 3803"/>
                  <a:gd name="T41" fmla="*/ 2763 h 3226"/>
                  <a:gd name="T42" fmla="*/ 2432 w 3803"/>
                  <a:gd name="T43" fmla="*/ 2837 h 3226"/>
                  <a:gd name="T44" fmla="*/ 2218 w 3803"/>
                  <a:gd name="T45" fmla="*/ 2883 h 3226"/>
                  <a:gd name="T46" fmla="*/ 2059 w 3803"/>
                  <a:gd name="T47" fmla="*/ 2966 h 3226"/>
                  <a:gd name="T48" fmla="*/ 1919 w 3803"/>
                  <a:gd name="T49" fmla="*/ 2994 h 3226"/>
                  <a:gd name="T50" fmla="*/ 1679 w 3803"/>
                  <a:gd name="T51" fmla="*/ 3179 h 3226"/>
                  <a:gd name="T52" fmla="*/ 1531 w 3803"/>
                  <a:gd name="T53" fmla="*/ 3193 h 3226"/>
                  <a:gd name="T54" fmla="*/ 1284 w 3803"/>
                  <a:gd name="T55" fmla="*/ 3095 h 3226"/>
                  <a:gd name="T56" fmla="*/ 1208 w 3803"/>
                  <a:gd name="T57" fmla="*/ 2918 h 3226"/>
                  <a:gd name="T58" fmla="*/ 1158 w 3803"/>
                  <a:gd name="T59" fmla="*/ 2760 h 3226"/>
                  <a:gd name="T60" fmla="*/ 964 w 3803"/>
                  <a:gd name="T61" fmla="*/ 2441 h 3226"/>
                  <a:gd name="T62" fmla="*/ 785 w 3803"/>
                  <a:gd name="T63" fmla="*/ 2424 h 3226"/>
                  <a:gd name="T64" fmla="*/ 571 w 3803"/>
                  <a:gd name="T65" fmla="*/ 2332 h 3226"/>
                  <a:gd name="T66" fmla="*/ 373 w 3803"/>
                  <a:gd name="T67" fmla="*/ 2275 h 3226"/>
                  <a:gd name="T68" fmla="*/ 212 w 3803"/>
                  <a:gd name="T69" fmla="*/ 2175 h 3226"/>
                  <a:gd name="T70" fmla="*/ 368 w 3803"/>
                  <a:gd name="T71" fmla="*/ 2013 h 3226"/>
                  <a:gd name="T72" fmla="*/ 321 w 3803"/>
                  <a:gd name="T73" fmla="*/ 1810 h 3226"/>
                  <a:gd name="T74" fmla="*/ 15 w 3803"/>
                  <a:gd name="T75" fmla="*/ 1791 h 3226"/>
                  <a:gd name="T76" fmla="*/ 68 w 3803"/>
                  <a:gd name="T77" fmla="*/ 1721 h 3226"/>
                  <a:gd name="T78" fmla="*/ 222 w 3803"/>
                  <a:gd name="T79" fmla="*/ 1505 h 3226"/>
                  <a:gd name="T80" fmla="*/ 102 w 3803"/>
                  <a:gd name="T81" fmla="*/ 1324 h 3226"/>
                  <a:gd name="T82" fmla="*/ 181 w 3803"/>
                  <a:gd name="T83" fmla="*/ 1262 h 3226"/>
                  <a:gd name="T84" fmla="*/ 271 w 3803"/>
                  <a:gd name="T85" fmla="*/ 941 h 3226"/>
                  <a:gd name="T86" fmla="*/ 528 w 3803"/>
                  <a:gd name="T87" fmla="*/ 1079 h 3226"/>
                  <a:gd name="T88" fmla="*/ 554 w 3803"/>
                  <a:gd name="T89" fmla="*/ 793 h 3226"/>
                  <a:gd name="T90" fmla="*/ 519 w 3803"/>
                  <a:gd name="T91" fmla="*/ 540 h 3226"/>
                  <a:gd name="T92" fmla="*/ 759 w 3803"/>
                  <a:gd name="T93" fmla="*/ 422 h 3226"/>
                  <a:gd name="T94" fmla="*/ 957 w 3803"/>
                  <a:gd name="T95" fmla="*/ 378 h 3226"/>
                  <a:gd name="T96" fmla="*/ 1062 w 3803"/>
                  <a:gd name="T97" fmla="*/ 251 h 3226"/>
                  <a:gd name="T98" fmla="*/ 1140 w 3803"/>
                  <a:gd name="T99" fmla="*/ 206 h 3226"/>
                  <a:gd name="T100" fmla="*/ 1204 w 3803"/>
                  <a:gd name="T101" fmla="*/ 64 h 32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803" h="3226">
                    <a:moveTo>
                      <a:pt x="1254" y="0"/>
                    </a:moveTo>
                    <a:lnTo>
                      <a:pt x="1380" y="26"/>
                    </a:lnTo>
                    <a:lnTo>
                      <a:pt x="1389" y="86"/>
                    </a:lnTo>
                    <a:lnTo>
                      <a:pt x="1335" y="90"/>
                    </a:lnTo>
                    <a:lnTo>
                      <a:pt x="1339" y="133"/>
                    </a:lnTo>
                    <a:lnTo>
                      <a:pt x="1407" y="149"/>
                    </a:lnTo>
                    <a:lnTo>
                      <a:pt x="1459" y="282"/>
                    </a:lnTo>
                    <a:lnTo>
                      <a:pt x="1496" y="251"/>
                    </a:lnTo>
                    <a:lnTo>
                      <a:pt x="1553" y="253"/>
                    </a:lnTo>
                    <a:lnTo>
                      <a:pt x="1646" y="354"/>
                    </a:lnTo>
                    <a:lnTo>
                      <a:pt x="1712" y="395"/>
                    </a:lnTo>
                    <a:lnTo>
                      <a:pt x="1694" y="478"/>
                    </a:lnTo>
                    <a:lnTo>
                      <a:pt x="1712" y="527"/>
                    </a:lnTo>
                    <a:lnTo>
                      <a:pt x="1736" y="468"/>
                    </a:lnTo>
                    <a:lnTo>
                      <a:pt x="1843" y="500"/>
                    </a:lnTo>
                    <a:lnTo>
                      <a:pt x="1841" y="527"/>
                    </a:lnTo>
                    <a:lnTo>
                      <a:pt x="1880" y="540"/>
                    </a:lnTo>
                    <a:lnTo>
                      <a:pt x="1884" y="515"/>
                    </a:lnTo>
                    <a:lnTo>
                      <a:pt x="1921" y="540"/>
                    </a:lnTo>
                    <a:lnTo>
                      <a:pt x="1947" y="575"/>
                    </a:lnTo>
                    <a:lnTo>
                      <a:pt x="1976" y="598"/>
                    </a:lnTo>
                    <a:lnTo>
                      <a:pt x="1993" y="592"/>
                    </a:lnTo>
                    <a:lnTo>
                      <a:pt x="1993" y="572"/>
                    </a:lnTo>
                    <a:lnTo>
                      <a:pt x="1989" y="546"/>
                    </a:lnTo>
                    <a:lnTo>
                      <a:pt x="2045" y="555"/>
                    </a:lnTo>
                    <a:lnTo>
                      <a:pt x="2059" y="529"/>
                    </a:lnTo>
                    <a:lnTo>
                      <a:pt x="2041" y="507"/>
                    </a:lnTo>
                    <a:lnTo>
                      <a:pt x="2065" y="465"/>
                    </a:lnTo>
                    <a:lnTo>
                      <a:pt x="2135" y="513"/>
                    </a:lnTo>
                    <a:lnTo>
                      <a:pt x="2150" y="511"/>
                    </a:lnTo>
                    <a:lnTo>
                      <a:pt x="2159" y="496"/>
                    </a:lnTo>
                    <a:lnTo>
                      <a:pt x="2229" y="459"/>
                    </a:lnTo>
                    <a:lnTo>
                      <a:pt x="2239" y="503"/>
                    </a:lnTo>
                    <a:lnTo>
                      <a:pt x="2255" y="507"/>
                    </a:lnTo>
                    <a:lnTo>
                      <a:pt x="2287" y="487"/>
                    </a:lnTo>
                    <a:lnTo>
                      <a:pt x="2314" y="494"/>
                    </a:lnTo>
                    <a:lnTo>
                      <a:pt x="2335" y="446"/>
                    </a:lnTo>
                    <a:lnTo>
                      <a:pt x="2338" y="419"/>
                    </a:lnTo>
                    <a:lnTo>
                      <a:pt x="2359" y="339"/>
                    </a:lnTo>
                    <a:lnTo>
                      <a:pt x="2455" y="387"/>
                    </a:lnTo>
                    <a:lnTo>
                      <a:pt x="2414" y="487"/>
                    </a:lnTo>
                    <a:lnTo>
                      <a:pt x="2420" y="518"/>
                    </a:lnTo>
                    <a:lnTo>
                      <a:pt x="2493" y="579"/>
                    </a:lnTo>
                    <a:lnTo>
                      <a:pt x="2534" y="588"/>
                    </a:lnTo>
                    <a:lnTo>
                      <a:pt x="2525" y="642"/>
                    </a:lnTo>
                    <a:lnTo>
                      <a:pt x="2527" y="682"/>
                    </a:lnTo>
                    <a:lnTo>
                      <a:pt x="2540" y="697"/>
                    </a:lnTo>
                    <a:lnTo>
                      <a:pt x="2625" y="695"/>
                    </a:lnTo>
                    <a:lnTo>
                      <a:pt x="2863" y="693"/>
                    </a:lnTo>
                    <a:lnTo>
                      <a:pt x="2876" y="736"/>
                    </a:lnTo>
                    <a:lnTo>
                      <a:pt x="2900" y="756"/>
                    </a:lnTo>
                    <a:lnTo>
                      <a:pt x="2924" y="797"/>
                    </a:lnTo>
                    <a:lnTo>
                      <a:pt x="2931" y="830"/>
                    </a:lnTo>
                    <a:lnTo>
                      <a:pt x="2970" y="854"/>
                    </a:lnTo>
                    <a:lnTo>
                      <a:pt x="3077" y="895"/>
                    </a:lnTo>
                    <a:lnTo>
                      <a:pt x="3134" y="856"/>
                    </a:lnTo>
                    <a:lnTo>
                      <a:pt x="3110" y="823"/>
                    </a:lnTo>
                    <a:lnTo>
                      <a:pt x="3175" y="747"/>
                    </a:lnTo>
                    <a:lnTo>
                      <a:pt x="3208" y="769"/>
                    </a:lnTo>
                    <a:lnTo>
                      <a:pt x="3347" y="740"/>
                    </a:lnTo>
                    <a:lnTo>
                      <a:pt x="3332" y="686"/>
                    </a:lnTo>
                    <a:lnTo>
                      <a:pt x="3386" y="719"/>
                    </a:lnTo>
                    <a:lnTo>
                      <a:pt x="3415" y="721"/>
                    </a:lnTo>
                    <a:lnTo>
                      <a:pt x="3446" y="701"/>
                    </a:lnTo>
                    <a:lnTo>
                      <a:pt x="3485" y="743"/>
                    </a:lnTo>
                    <a:lnTo>
                      <a:pt x="3515" y="810"/>
                    </a:lnTo>
                    <a:lnTo>
                      <a:pt x="3563" y="791"/>
                    </a:lnTo>
                    <a:lnTo>
                      <a:pt x="3581" y="815"/>
                    </a:lnTo>
                    <a:lnTo>
                      <a:pt x="3635" y="784"/>
                    </a:lnTo>
                    <a:lnTo>
                      <a:pt x="3615" y="754"/>
                    </a:lnTo>
                    <a:lnTo>
                      <a:pt x="3674" y="705"/>
                    </a:lnTo>
                    <a:lnTo>
                      <a:pt x="3711" y="732"/>
                    </a:lnTo>
                    <a:lnTo>
                      <a:pt x="3716" y="804"/>
                    </a:lnTo>
                    <a:lnTo>
                      <a:pt x="3687" y="836"/>
                    </a:lnTo>
                    <a:lnTo>
                      <a:pt x="3709" y="979"/>
                    </a:lnTo>
                    <a:lnTo>
                      <a:pt x="3748" y="952"/>
                    </a:lnTo>
                    <a:lnTo>
                      <a:pt x="3738" y="1085"/>
                    </a:lnTo>
                    <a:lnTo>
                      <a:pt x="3760" y="1245"/>
                    </a:lnTo>
                    <a:lnTo>
                      <a:pt x="3803" y="1468"/>
                    </a:lnTo>
                    <a:lnTo>
                      <a:pt x="3753" y="1656"/>
                    </a:lnTo>
                    <a:lnTo>
                      <a:pt x="3718" y="1784"/>
                    </a:lnTo>
                    <a:lnTo>
                      <a:pt x="3690" y="1824"/>
                    </a:lnTo>
                    <a:lnTo>
                      <a:pt x="3672" y="1889"/>
                    </a:lnTo>
                    <a:lnTo>
                      <a:pt x="3639" y="1894"/>
                    </a:lnTo>
                    <a:lnTo>
                      <a:pt x="3616" y="1872"/>
                    </a:lnTo>
                    <a:lnTo>
                      <a:pt x="3589" y="1882"/>
                    </a:lnTo>
                    <a:lnTo>
                      <a:pt x="3504" y="1931"/>
                    </a:lnTo>
                    <a:lnTo>
                      <a:pt x="3469" y="2042"/>
                    </a:lnTo>
                    <a:lnTo>
                      <a:pt x="3448" y="2084"/>
                    </a:lnTo>
                    <a:lnTo>
                      <a:pt x="3426" y="2169"/>
                    </a:lnTo>
                    <a:lnTo>
                      <a:pt x="3363" y="2232"/>
                    </a:lnTo>
                    <a:lnTo>
                      <a:pt x="3267" y="2239"/>
                    </a:lnTo>
                    <a:lnTo>
                      <a:pt x="3197" y="2304"/>
                    </a:lnTo>
                    <a:lnTo>
                      <a:pt x="3107" y="2339"/>
                    </a:lnTo>
                    <a:lnTo>
                      <a:pt x="3094" y="2424"/>
                    </a:lnTo>
                    <a:lnTo>
                      <a:pt x="3005" y="2500"/>
                    </a:lnTo>
                    <a:lnTo>
                      <a:pt x="2966" y="2489"/>
                    </a:lnTo>
                    <a:lnTo>
                      <a:pt x="2794" y="2603"/>
                    </a:lnTo>
                    <a:lnTo>
                      <a:pt x="2789" y="2638"/>
                    </a:lnTo>
                    <a:lnTo>
                      <a:pt x="2750" y="2632"/>
                    </a:lnTo>
                    <a:lnTo>
                      <a:pt x="2684" y="2745"/>
                    </a:lnTo>
                    <a:lnTo>
                      <a:pt x="2634" y="2749"/>
                    </a:lnTo>
                    <a:lnTo>
                      <a:pt x="2617" y="2821"/>
                    </a:lnTo>
                    <a:lnTo>
                      <a:pt x="2595" y="2787"/>
                    </a:lnTo>
                    <a:lnTo>
                      <a:pt x="2589" y="2763"/>
                    </a:lnTo>
                    <a:lnTo>
                      <a:pt x="2547" y="2728"/>
                    </a:lnTo>
                    <a:lnTo>
                      <a:pt x="2525" y="2751"/>
                    </a:lnTo>
                    <a:lnTo>
                      <a:pt x="2521" y="2786"/>
                    </a:lnTo>
                    <a:lnTo>
                      <a:pt x="2458" y="2793"/>
                    </a:lnTo>
                    <a:lnTo>
                      <a:pt x="2432" y="2837"/>
                    </a:lnTo>
                    <a:lnTo>
                      <a:pt x="2384" y="2869"/>
                    </a:lnTo>
                    <a:lnTo>
                      <a:pt x="2322" y="2859"/>
                    </a:lnTo>
                    <a:lnTo>
                      <a:pt x="2270" y="2870"/>
                    </a:lnTo>
                    <a:lnTo>
                      <a:pt x="2229" y="2858"/>
                    </a:lnTo>
                    <a:lnTo>
                      <a:pt x="2218" y="2883"/>
                    </a:lnTo>
                    <a:lnTo>
                      <a:pt x="2191" y="2883"/>
                    </a:lnTo>
                    <a:lnTo>
                      <a:pt x="2146" y="2865"/>
                    </a:lnTo>
                    <a:lnTo>
                      <a:pt x="2115" y="2872"/>
                    </a:lnTo>
                    <a:lnTo>
                      <a:pt x="2080" y="2917"/>
                    </a:lnTo>
                    <a:lnTo>
                      <a:pt x="2059" y="2966"/>
                    </a:lnTo>
                    <a:lnTo>
                      <a:pt x="2010" y="2983"/>
                    </a:lnTo>
                    <a:lnTo>
                      <a:pt x="1998" y="2944"/>
                    </a:lnTo>
                    <a:lnTo>
                      <a:pt x="1982" y="2931"/>
                    </a:lnTo>
                    <a:lnTo>
                      <a:pt x="1939" y="2950"/>
                    </a:lnTo>
                    <a:lnTo>
                      <a:pt x="1919" y="2994"/>
                    </a:lnTo>
                    <a:lnTo>
                      <a:pt x="1862" y="3046"/>
                    </a:lnTo>
                    <a:lnTo>
                      <a:pt x="1840" y="3112"/>
                    </a:lnTo>
                    <a:lnTo>
                      <a:pt x="1762" y="3160"/>
                    </a:lnTo>
                    <a:lnTo>
                      <a:pt x="1718" y="3142"/>
                    </a:lnTo>
                    <a:lnTo>
                      <a:pt x="1679" y="3179"/>
                    </a:lnTo>
                    <a:lnTo>
                      <a:pt x="1653" y="3173"/>
                    </a:lnTo>
                    <a:lnTo>
                      <a:pt x="1601" y="3226"/>
                    </a:lnTo>
                    <a:lnTo>
                      <a:pt x="1575" y="3214"/>
                    </a:lnTo>
                    <a:lnTo>
                      <a:pt x="1561" y="3193"/>
                    </a:lnTo>
                    <a:lnTo>
                      <a:pt x="1531" y="3193"/>
                    </a:lnTo>
                    <a:lnTo>
                      <a:pt x="1430" y="3225"/>
                    </a:lnTo>
                    <a:lnTo>
                      <a:pt x="1328" y="3226"/>
                    </a:lnTo>
                    <a:lnTo>
                      <a:pt x="1289" y="3177"/>
                    </a:lnTo>
                    <a:lnTo>
                      <a:pt x="1237" y="3143"/>
                    </a:lnTo>
                    <a:lnTo>
                      <a:pt x="1284" y="3095"/>
                    </a:lnTo>
                    <a:lnTo>
                      <a:pt x="1226" y="3075"/>
                    </a:lnTo>
                    <a:lnTo>
                      <a:pt x="1202" y="3029"/>
                    </a:lnTo>
                    <a:lnTo>
                      <a:pt x="1169" y="3000"/>
                    </a:lnTo>
                    <a:lnTo>
                      <a:pt x="1210" y="2972"/>
                    </a:lnTo>
                    <a:lnTo>
                      <a:pt x="1208" y="2918"/>
                    </a:lnTo>
                    <a:lnTo>
                      <a:pt x="1158" y="2869"/>
                    </a:lnTo>
                    <a:lnTo>
                      <a:pt x="1116" y="2854"/>
                    </a:lnTo>
                    <a:lnTo>
                      <a:pt x="1093" y="2830"/>
                    </a:lnTo>
                    <a:lnTo>
                      <a:pt x="1090" y="2797"/>
                    </a:lnTo>
                    <a:lnTo>
                      <a:pt x="1158" y="2760"/>
                    </a:lnTo>
                    <a:lnTo>
                      <a:pt x="1119" y="2645"/>
                    </a:lnTo>
                    <a:lnTo>
                      <a:pt x="1079" y="2594"/>
                    </a:lnTo>
                    <a:lnTo>
                      <a:pt x="1027" y="2564"/>
                    </a:lnTo>
                    <a:lnTo>
                      <a:pt x="1029" y="2466"/>
                    </a:lnTo>
                    <a:lnTo>
                      <a:pt x="964" y="2441"/>
                    </a:lnTo>
                    <a:lnTo>
                      <a:pt x="940" y="2411"/>
                    </a:lnTo>
                    <a:lnTo>
                      <a:pt x="922" y="2394"/>
                    </a:lnTo>
                    <a:lnTo>
                      <a:pt x="861" y="2404"/>
                    </a:lnTo>
                    <a:lnTo>
                      <a:pt x="851" y="2426"/>
                    </a:lnTo>
                    <a:lnTo>
                      <a:pt x="785" y="2424"/>
                    </a:lnTo>
                    <a:lnTo>
                      <a:pt x="718" y="2428"/>
                    </a:lnTo>
                    <a:lnTo>
                      <a:pt x="680" y="2356"/>
                    </a:lnTo>
                    <a:lnTo>
                      <a:pt x="646" y="2358"/>
                    </a:lnTo>
                    <a:lnTo>
                      <a:pt x="602" y="2370"/>
                    </a:lnTo>
                    <a:lnTo>
                      <a:pt x="571" y="2332"/>
                    </a:lnTo>
                    <a:lnTo>
                      <a:pt x="497" y="2315"/>
                    </a:lnTo>
                    <a:lnTo>
                      <a:pt x="478" y="2393"/>
                    </a:lnTo>
                    <a:lnTo>
                      <a:pt x="434" y="2370"/>
                    </a:lnTo>
                    <a:lnTo>
                      <a:pt x="395" y="2367"/>
                    </a:lnTo>
                    <a:lnTo>
                      <a:pt x="373" y="2275"/>
                    </a:lnTo>
                    <a:lnTo>
                      <a:pt x="294" y="2276"/>
                    </a:lnTo>
                    <a:lnTo>
                      <a:pt x="264" y="2243"/>
                    </a:lnTo>
                    <a:lnTo>
                      <a:pt x="155" y="2239"/>
                    </a:lnTo>
                    <a:lnTo>
                      <a:pt x="153" y="2192"/>
                    </a:lnTo>
                    <a:lnTo>
                      <a:pt x="212" y="2175"/>
                    </a:lnTo>
                    <a:lnTo>
                      <a:pt x="251" y="2131"/>
                    </a:lnTo>
                    <a:lnTo>
                      <a:pt x="249" y="2081"/>
                    </a:lnTo>
                    <a:lnTo>
                      <a:pt x="303" y="2059"/>
                    </a:lnTo>
                    <a:lnTo>
                      <a:pt x="369" y="2055"/>
                    </a:lnTo>
                    <a:lnTo>
                      <a:pt x="368" y="2013"/>
                    </a:lnTo>
                    <a:lnTo>
                      <a:pt x="399" y="1944"/>
                    </a:lnTo>
                    <a:lnTo>
                      <a:pt x="270" y="1946"/>
                    </a:lnTo>
                    <a:lnTo>
                      <a:pt x="238" y="1889"/>
                    </a:lnTo>
                    <a:lnTo>
                      <a:pt x="305" y="1882"/>
                    </a:lnTo>
                    <a:lnTo>
                      <a:pt x="321" y="1810"/>
                    </a:lnTo>
                    <a:lnTo>
                      <a:pt x="259" y="1835"/>
                    </a:lnTo>
                    <a:lnTo>
                      <a:pt x="177" y="1799"/>
                    </a:lnTo>
                    <a:lnTo>
                      <a:pt x="83" y="1797"/>
                    </a:lnTo>
                    <a:lnTo>
                      <a:pt x="50" y="1808"/>
                    </a:lnTo>
                    <a:lnTo>
                      <a:pt x="15" y="1791"/>
                    </a:lnTo>
                    <a:lnTo>
                      <a:pt x="33" y="1776"/>
                    </a:lnTo>
                    <a:lnTo>
                      <a:pt x="35" y="1747"/>
                    </a:lnTo>
                    <a:lnTo>
                      <a:pt x="9" y="1727"/>
                    </a:lnTo>
                    <a:lnTo>
                      <a:pt x="0" y="1692"/>
                    </a:lnTo>
                    <a:lnTo>
                      <a:pt x="68" y="1721"/>
                    </a:lnTo>
                    <a:lnTo>
                      <a:pt x="142" y="1627"/>
                    </a:lnTo>
                    <a:lnTo>
                      <a:pt x="111" y="1612"/>
                    </a:lnTo>
                    <a:lnTo>
                      <a:pt x="146" y="1531"/>
                    </a:lnTo>
                    <a:lnTo>
                      <a:pt x="205" y="1564"/>
                    </a:lnTo>
                    <a:lnTo>
                      <a:pt x="222" y="1505"/>
                    </a:lnTo>
                    <a:lnTo>
                      <a:pt x="201" y="1459"/>
                    </a:lnTo>
                    <a:lnTo>
                      <a:pt x="166" y="1430"/>
                    </a:lnTo>
                    <a:lnTo>
                      <a:pt x="61" y="1396"/>
                    </a:lnTo>
                    <a:lnTo>
                      <a:pt x="59" y="1374"/>
                    </a:lnTo>
                    <a:lnTo>
                      <a:pt x="102" y="1324"/>
                    </a:lnTo>
                    <a:lnTo>
                      <a:pt x="115" y="1295"/>
                    </a:lnTo>
                    <a:lnTo>
                      <a:pt x="105" y="1260"/>
                    </a:lnTo>
                    <a:lnTo>
                      <a:pt x="129" y="1245"/>
                    </a:lnTo>
                    <a:lnTo>
                      <a:pt x="146" y="1241"/>
                    </a:lnTo>
                    <a:lnTo>
                      <a:pt x="181" y="1262"/>
                    </a:lnTo>
                    <a:lnTo>
                      <a:pt x="211" y="1241"/>
                    </a:lnTo>
                    <a:lnTo>
                      <a:pt x="235" y="1203"/>
                    </a:lnTo>
                    <a:lnTo>
                      <a:pt x="209" y="1066"/>
                    </a:lnTo>
                    <a:lnTo>
                      <a:pt x="242" y="1002"/>
                    </a:lnTo>
                    <a:lnTo>
                      <a:pt x="271" y="941"/>
                    </a:lnTo>
                    <a:lnTo>
                      <a:pt x="268" y="861"/>
                    </a:lnTo>
                    <a:lnTo>
                      <a:pt x="344" y="937"/>
                    </a:lnTo>
                    <a:lnTo>
                      <a:pt x="403" y="970"/>
                    </a:lnTo>
                    <a:lnTo>
                      <a:pt x="421" y="1027"/>
                    </a:lnTo>
                    <a:lnTo>
                      <a:pt x="528" y="1079"/>
                    </a:lnTo>
                    <a:lnTo>
                      <a:pt x="549" y="1077"/>
                    </a:lnTo>
                    <a:lnTo>
                      <a:pt x="556" y="1040"/>
                    </a:lnTo>
                    <a:lnTo>
                      <a:pt x="569" y="987"/>
                    </a:lnTo>
                    <a:lnTo>
                      <a:pt x="567" y="824"/>
                    </a:lnTo>
                    <a:lnTo>
                      <a:pt x="554" y="793"/>
                    </a:lnTo>
                    <a:lnTo>
                      <a:pt x="523" y="788"/>
                    </a:lnTo>
                    <a:lnTo>
                      <a:pt x="469" y="793"/>
                    </a:lnTo>
                    <a:lnTo>
                      <a:pt x="477" y="727"/>
                    </a:lnTo>
                    <a:lnTo>
                      <a:pt x="462" y="583"/>
                    </a:lnTo>
                    <a:lnTo>
                      <a:pt x="519" y="540"/>
                    </a:lnTo>
                    <a:lnTo>
                      <a:pt x="471" y="470"/>
                    </a:lnTo>
                    <a:lnTo>
                      <a:pt x="560" y="419"/>
                    </a:lnTo>
                    <a:lnTo>
                      <a:pt x="578" y="443"/>
                    </a:lnTo>
                    <a:lnTo>
                      <a:pt x="669" y="433"/>
                    </a:lnTo>
                    <a:lnTo>
                      <a:pt x="759" y="422"/>
                    </a:lnTo>
                    <a:lnTo>
                      <a:pt x="798" y="408"/>
                    </a:lnTo>
                    <a:lnTo>
                      <a:pt x="842" y="420"/>
                    </a:lnTo>
                    <a:lnTo>
                      <a:pt x="859" y="385"/>
                    </a:lnTo>
                    <a:lnTo>
                      <a:pt x="907" y="413"/>
                    </a:lnTo>
                    <a:lnTo>
                      <a:pt x="957" y="378"/>
                    </a:lnTo>
                    <a:lnTo>
                      <a:pt x="916" y="310"/>
                    </a:lnTo>
                    <a:lnTo>
                      <a:pt x="903" y="258"/>
                    </a:lnTo>
                    <a:lnTo>
                      <a:pt x="949" y="282"/>
                    </a:lnTo>
                    <a:lnTo>
                      <a:pt x="1023" y="293"/>
                    </a:lnTo>
                    <a:lnTo>
                      <a:pt x="1062" y="251"/>
                    </a:lnTo>
                    <a:lnTo>
                      <a:pt x="1114" y="269"/>
                    </a:lnTo>
                    <a:lnTo>
                      <a:pt x="1123" y="328"/>
                    </a:lnTo>
                    <a:lnTo>
                      <a:pt x="1171" y="289"/>
                    </a:lnTo>
                    <a:lnTo>
                      <a:pt x="1195" y="254"/>
                    </a:lnTo>
                    <a:lnTo>
                      <a:pt x="1140" y="206"/>
                    </a:lnTo>
                    <a:lnTo>
                      <a:pt x="1199" y="206"/>
                    </a:lnTo>
                    <a:lnTo>
                      <a:pt x="1160" y="192"/>
                    </a:lnTo>
                    <a:lnTo>
                      <a:pt x="1125" y="158"/>
                    </a:lnTo>
                    <a:lnTo>
                      <a:pt x="1140" y="79"/>
                    </a:lnTo>
                    <a:lnTo>
                      <a:pt x="1204" y="64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45" name="Freeform 5"/>
              <p:cNvSpPr>
                <a:spLocks/>
              </p:cNvSpPr>
              <p:nvPr/>
            </p:nvSpPr>
            <p:spPr bwMode="auto">
              <a:xfrm>
                <a:off x="1585" y="914"/>
                <a:ext cx="133" cy="41"/>
              </a:xfrm>
              <a:custGeom>
                <a:avLst/>
                <a:gdLst>
                  <a:gd name="T0" fmla="*/ 133 w 133"/>
                  <a:gd name="T1" fmla="*/ 34 h 41"/>
                  <a:gd name="T2" fmla="*/ 128 w 133"/>
                  <a:gd name="T3" fmla="*/ 26 h 41"/>
                  <a:gd name="T4" fmla="*/ 2 w 133"/>
                  <a:gd name="T5" fmla="*/ 0 h 41"/>
                  <a:gd name="T6" fmla="*/ 0 w 133"/>
                  <a:gd name="T7" fmla="*/ 15 h 41"/>
                  <a:gd name="T8" fmla="*/ 124 w 133"/>
                  <a:gd name="T9" fmla="*/ 41 h 41"/>
                  <a:gd name="T10" fmla="*/ 118 w 133"/>
                  <a:gd name="T11" fmla="*/ 35 h 41"/>
                  <a:gd name="T12" fmla="*/ 133 w 133"/>
                  <a:gd name="T13" fmla="*/ 34 h 41"/>
                  <a:gd name="T14" fmla="*/ 133 w 133"/>
                  <a:gd name="T15" fmla="*/ 28 h 41"/>
                  <a:gd name="T16" fmla="*/ 128 w 133"/>
                  <a:gd name="T17" fmla="*/ 26 h 41"/>
                  <a:gd name="T18" fmla="*/ 133 w 133"/>
                  <a:gd name="T19" fmla="*/ 34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41">
                    <a:moveTo>
                      <a:pt x="133" y="34"/>
                    </a:moveTo>
                    <a:lnTo>
                      <a:pt x="128" y="26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124" y="41"/>
                    </a:lnTo>
                    <a:lnTo>
                      <a:pt x="118" y="35"/>
                    </a:lnTo>
                    <a:lnTo>
                      <a:pt x="133" y="34"/>
                    </a:lnTo>
                    <a:lnTo>
                      <a:pt x="133" y="28"/>
                    </a:lnTo>
                    <a:lnTo>
                      <a:pt x="128" y="26"/>
                    </a:lnTo>
                    <a:lnTo>
                      <a:pt x="133" y="3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46" name="Freeform 6"/>
              <p:cNvSpPr>
                <a:spLocks/>
              </p:cNvSpPr>
              <p:nvPr/>
            </p:nvSpPr>
            <p:spPr bwMode="auto">
              <a:xfrm>
                <a:off x="1703" y="948"/>
                <a:ext cx="26" cy="68"/>
              </a:xfrm>
              <a:custGeom>
                <a:avLst/>
                <a:gdLst>
                  <a:gd name="T0" fmla="*/ 17 w 26"/>
                  <a:gd name="T1" fmla="*/ 68 h 68"/>
                  <a:gd name="T2" fmla="*/ 24 w 26"/>
                  <a:gd name="T3" fmla="*/ 60 h 68"/>
                  <a:gd name="T4" fmla="*/ 15 w 26"/>
                  <a:gd name="T5" fmla="*/ 0 h 68"/>
                  <a:gd name="T6" fmla="*/ 0 w 26"/>
                  <a:gd name="T7" fmla="*/ 1 h 68"/>
                  <a:gd name="T8" fmla="*/ 10 w 26"/>
                  <a:gd name="T9" fmla="*/ 62 h 68"/>
                  <a:gd name="T10" fmla="*/ 17 w 26"/>
                  <a:gd name="T11" fmla="*/ 53 h 68"/>
                  <a:gd name="T12" fmla="*/ 17 w 26"/>
                  <a:gd name="T13" fmla="*/ 68 h 68"/>
                  <a:gd name="T14" fmla="*/ 26 w 26"/>
                  <a:gd name="T15" fmla="*/ 68 h 68"/>
                  <a:gd name="T16" fmla="*/ 24 w 26"/>
                  <a:gd name="T17" fmla="*/ 60 h 68"/>
                  <a:gd name="T18" fmla="*/ 17 w 26"/>
                  <a:gd name="T19" fmla="*/ 68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68">
                    <a:moveTo>
                      <a:pt x="17" y="68"/>
                    </a:moveTo>
                    <a:lnTo>
                      <a:pt x="24" y="60"/>
                    </a:lnTo>
                    <a:lnTo>
                      <a:pt x="15" y="0"/>
                    </a:lnTo>
                    <a:lnTo>
                      <a:pt x="0" y="1"/>
                    </a:lnTo>
                    <a:lnTo>
                      <a:pt x="10" y="62"/>
                    </a:lnTo>
                    <a:lnTo>
                      <a:pt x="17" y="53"/>
                    </a:lnTo>
                    <a:lnTo>
                      <a:pt x="17" y="68"/>
                    </a:lnTo>
                    <a:lnTo>
                      <a:pt x="26" y="68"/>
                    </a:lnTo>
                    <a:lnTo>
                      <a:pt x="24" y="60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47" name="Freeform 7"/>
              <p:cNvSpPr>
                <a:spLocks/>
              </p:cNvSpPr>
              <p:nvPr/>
            </p:nvSpPr>
            <p:spPr bwMode="auto">
              <a:xfrm>
                <a:off x="1657" y="1001"/>
                <a:ext cx="63" cy="19"/>
              </a:xfrm>
              <a:custGeom>
                <a:avLst/>
                <a:gdLst>
                  <a:gd name="T0" fmla="*/ 17 w 63"/>
                  <a:gd name="T1" fmla="*/ 11 h 19"/>
                  <a:gd name="T2" fmla="*/ 9 w 63"/>
                  <a:gd name="T3" fmla="*/ 19 h 19"/>
                  <a:gd name="T4" fmla="*/ 63 w 63"/>
                  <a:gd name="T5" fmla="*/ 15 h 19"/>
                  <a:gd name="T6" fmla="*/ 63 w 63"/>
                  <a:gd name="T7" fmla="*/ 0 h 19"/>
                  <a:gd name="T8" fmla="*/ 8 w 63"/>
                  <a:gd name="T9" fmla="*/ 4 h 19"/>
                  <a:gd name="T10" fmla="*/ 2 w 63"/>
                  <a:gd name="T11" fmla="*/ 13 h 19"/>
                  <a:gd name="T12" fmla="*/ 8 w 63"/>
                  <a:gd name="T13" fmla="*/ 4 h 19"/>
                  <a:gd name="T14" fmla="*/ 0 w 63"/>
                  <a:gd name="T15" fmla="*/ 4 h 19"/>
                  <a:gd name="T16" fmla="*/ 2 w 63"/>
                  <a:gd name="T17" fmla="*/ 13 h 19"/>
                  <a:gd name="T18" fmla="*/ 17 w 63"/>
                  <a:gd name="T19" fmla="*/ 11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19">
                    <a:moveTo>
                      <a:pt x="17" y="11"/>
                    </a:moveTo>
                    <a:lnTo>
                      <a:pt x="9" y="19"/>
                    </a:lnTo>
                    <a:lnTo>
                      <a:pt x="63" y="15"/>
                    </a:lnTo>
                    <a:lnTo>
                      <a:pt x="63" y="0"/>
                    </a:lnTo>
                    <a:lnTo>
                      <a:pt x="8" y="4"/>
                    </a:lnTo>
                    <a:lnTo>
                      <a:pt x="2" y="1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48" name="Freeform 8"/>
              <p:cNvSpPr>
                <a:spLocks/>
              </p:cNvSpPr>
              <p:nvPr/>
            </p:nvSpPr>
            <p:spPr bwMode="auto">
              <a:xfrm>
                <a:off x="1659" y="1012"/>
                <a:ext cx="18" cy="50"/>
              </a:xfrm>
              <a:custGeom>
                <a:avLst/>
                <a:gdLst>
                  <a:gd name="T0" fmla="*/ 13 w 18"/>
                  <a:gd name="T1" fmla="*/ 35 h 50"/>
                  <a:gd name="T2" fmla="*/ 18 w 18"/>
                  <a:gd name="T3" fmla="*/ 43 h 50"/>
                  <a:gd name="T4" fmla="*/ 15 w 18"/>
                  <a:gd name="T5" fmla="*/ 0 h 50"/>
                  <a:gd name="T6" fmla="*/ 0 w 18"/>
                  <a:gd name="T7" fmla="*/ 2 h 50"/>
                  <a:gd name="T8" fmla="*/ 4 w 18"/>
                  <a:gd name="T9" fmla="*/ 44 h 50"/>
                  <a:gd name="T10" fmla="*/ 9 w 18"/>
                  <a:gd name="T11" fmla="*/ 50 h 50"/>
                  <a:gd name="T12" fmla="*/ 4 w 18"/>
                  <a:gd name="T13" fmla="*/ 44 h 50"/>
                  <a:gd name="T14" fmla="*/ 4 w 18"/>
                  <a:gd name="T15" fmla="*/ 50 h 50"/>
                  <a:gd name="T16" fmla="*/ 9 w 18"/>
                  <a:gd name="T17" fmla="*/ 50 h 50"/>
                  <a:gd name="T18" fmla="*/ 13 w 18"/>
                  <a:gd name="T19" fmla="*/ 35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50">
                    <a:moveTo>
                      <a:pt x="13" y="35"/>
                    </a:moveTo>
                    <a:lnTo>
                      <a:pt x="18" y="43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4" y="44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49" name="Freeform 9"/>
              <p:cNvSpPr>
                <a:spLocks/>
              </p:cNvSpPr>
              <p:nvPr/>
            </p:nvSpPr>
            <p:spPr bwMode="auto">
              <a:xfrm>
                <a:off x="1668" y="1047"/>
                <a:ext cx="78" cy="32"/>
              </a:xfrm>
              <a:custGeom>
                <a:avLst/>
                <a:gdLst>
                  <a:gd name="T0" fmla="*/ 78 w 78"/>
                  <a:gd name="T1" fmla="*/ 21 h 32"/>
                  <a:gd name="T2" fmla="*/ 72 w 78"/>
                  <a:gd name="T3" fmla="*/ 17 h 32"/>
                  <a:gd name="T4" fmla="*/ 4 w 78"/>
                  <a:gd name="T5" fmla="*/ 0 h 32"/>
                  <a:gd name="T6" fmla="*/ 0 w 78"/>
                  <a:gd name="T7" fmla="*/ 15 h 32"/>
                  <a:gd name="T8" fmla="*/ 69 w 78"/>
                  <a:gd name="T9" fmla="*/ 32 h 32"/>
                  <a:gd name="T10" fmla="*/ 63 w 78"/>
                  <a:gd name="T11" fmla="*/ 26 h 32"/>
                  <a:gd name="T12" fmla="*/ 78 w 78"/>
                  <a:gd name="T13" fmla="*/ 21 h 32"/>
                  <a:gd name="T14" fmla="*/ 76 w 78"/>
                  <a:gd name="T15" fmla="*/ 17 h 32"/>
                  <a:gd name="T16" fmla="*/ 72 w 78"/>
                  <a:gd name="T17" fmla="*/ 17 h 32"/>
                  <a:gd name="T18" fmla="*/ 78 w 78"/>
                  <a:gd name="T19" fmla="*/ 21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32">
                    <a:moveTo>
                      <a:pt x="78" y="21"/>
                    </a:moveTo>
                    <a:lnTo>
                      <a:pt x="72" y="17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69" y="32"/>
                    </a:lnTo>
                    <a:lnTo>
                      <a:pt x="63" y="26"/>
                    </a:lnTo>
                    <a:lnTo>
                      <a:pt x="78" y="21"/>
                    </a:lnTo>
                    <a:lnTo>
                      <a:pt x="76" y="17"/>
                    </a:lnTo>
                    <a:lnTo>
                      <a:pt x="72" y="17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0" name="Freeform 10"/>
              <p:cNvSpPr>
                <a:spLocks/>
              </p:cNvSpPr>
              <p:nvPr/>
            </p:nvSpPr>
            <p:spPr bwMode="auto">
              <a:xfrm>
                <a:off x="1731" y="1068"/>
                <a:ext cx="66" cy="149"/>
              </a:xfrm>
              <a:custGeom>
                <a:avLst/>
                <a:gdLst>
                  <a:gd name="T0" fmla="*/ 55 w 66"/>
                  <a:gd name="T1" fmla="*/ 131 h 149"/>
                  <a:gd name="T2" fmla="*/ 66 w 66"/>
                  <a:gd name="T3" fmla="*/ 132 h 149"/>
                  <a:gd name="T4" fmla="*/ 15 w 66"/>
                  <a:gd name="T5" fmla="*/ 0 h 149"/>
                  <a:gd name="T6" fmla="*/ 0 w 66"/>
                  <a:gd name="T7" fmla="*/ 5 h 149"/>
                  <a:gd name="T8" fmla="*/ 52 w 66"/>
                  <a:gd name="T9" fmla="*/ 138 h 149"/>
                  <a:gd name="T10" fmla="*/ 65 w 66"/>
                  <a:gd name="T11" fmla="*/ 142 h 149"/>
                  <a:gd name="T12" fmla="*/ 52 w 66"/>
                  <a:gd name="T13" fmla="*/ 138 h 149"/>
                  <a:gd name="T14" fmla="*/ 55 w 66"/>
                  <a:gd name="T15" fmla="*/ 149 h 149"/>
                  <a:gd name="T16" fmla="*/ 65 w 66"/>
                  <a:gd name="T17" fmla="*/ 142 h 149"/>
                  <a:gd name="T18" fmla="*/ 55 w 66"/>
                  <a:gd name="T19" fmla="*/ 131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149">
                    <a:moveTo>
                      <a:pt x="55" y="131"/>
                    </a:moveTo>
                    <a:lnTo>
                      <a:pt x="66" y="132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52" y="138"/>
                    </a:lnTo>
                    <a:lnTo>
                      <a:pt x="65" y="142"/>
                    </a:lnTo>
                    <a:lnTo>
                      <a:pt x="52" y="138"/>
                    </a:lnTo>
                    <a:lnTo>
                      <a:pt x="55" y="149"/>
                    </a:lnTo>
                    <a:lnTo>
                      <a:pt x="65" y="142"/>
                    </a:lnTo>
                    <a:lnTo>
                      <a:pt x="55" y="13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1" name="Freeform 11"/>
              <p:cNvSpPr>
                <a:spLocks/>
              </p:cNvSpPr>
              <p:nvPr/>
            </p:nvSpPr>
            <p:spPr bwMode="auto">
              <a:xfrm>
                <a:off x="1786" y="1165"/>
                <a:ext cx="47" cy="45"/>
              </a:xfrm>
              <a:custGeom>
                <a:avLst/>
                <a:gdLst>
                  <a:gd name="T0" fmla="*/ 43 w 47"/>
                  <a:gd name="T1" fmla="*/ 0 h 45"/>
                  <a:gd name="T2" fmla="*/ 37 w 47"/>
                  <a:gd name="T3" fmla="*/ 2 h 45"/>
                  <a:gd name="T4" fmla="*/ 0 w 47"/>
                  <a:gd name="T5" fmla="*/ 34 h 45"/>
                  <a:gd name="T6" fmla="*/ 10 w 47"/>
                  <a:gd name="T7" fmla="*/ 45 h 45"/>
                  <a:gd name="T8" fmla="*/ 47 w 47"/>
                  <a:gd name="T9" fmla="*/ 13 h 45"/>
                  <a:gd name="T10" fmla="*/ 41 w 47"/>
                  <a:gd name="T11" fmla="*/ 15 h 45"/>
                  <a:gd name="T12" fmla="*/ 43 w 4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45">
                    <a:moveTo>
                      <a:pt x="43" y="0"/>
                    </a:moveTo>
                    <a:lnTo>
                      <a:pt x="37" y="2"/>
                    </a:lnTo>
                    <a:lnTo>
                      <a:pt x="0" y="34"/>
                    </a:lnTo>
                    <a:lnTo>
                      <a:pt x="10" y="45"/>
                    </a:lnTo>
                    <a:lnTo>
                      <a:pt x="47" y="13"/>
                    </a:lnTo>
                    <a:lnTo>
                      <a:pt x="41" y="1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2" name="Freeform 12"/>
              <p:cNvSpPr>
                <a:spLocks/>
              </p:cNvSpPr>
              <p:nvPr/>
            </p:nvSpPr>
            <p:spPr bwMode="auto">
              <a:xfrm>
                <a:off x="1827" y="1165"/>
                <a:ext cx="63" cy="17"/>
              </a:xfrm>
              <a:custGeom>
                <a:avLst/>
                <a:gdLst>
                  <a:gd name="T0" fmla="*/ 63 w 63"/>
                  <a:gd name="T1" fmla="*/ 4 h 17"/>
                  <a:gd name="T2" fmla="*/ 57 w 63"/>
                  <a:gd name="T3" fmla="*/ 2 h 17"/>
                  <a:gd name="T4" fmla="*/ 2 w 63"/>
                  <a:gd name="T5" fmla="*/ 0 h 17"/>
                  <a:gd name="T6" fmla="*/ 0 w 63"/>
                  <a:gd name="T7" fmla="*/ 15 h 17"/>
                  <a:gd name="T8" fmla="*/ 57 w 63"/>
                  <a:gd name="T9" fmla="*/ 17 h 17"/>
                  <a:gd name="T10" fmla="*/ 52 w 63"/>
                  <a:gd name="T11" fmla="*/ 15 h 17"/>
                  <a:gd name="T12" fmla="*/ 63 w 63"/>
                  <a:gd name="T13" fmla="*/ 4 h 17"/>
                  <a:gd name="T14" fmla="*/ 59 w 63"/>
                  <a:gd name="T15" fmla="*/ 2 h 17"/>
                  <a:gd name="T16" fmla="*/ 57 w 63"/>
                  <a:gd name="T17" fmla="*/ 2 h 17"/>
                  <a:gd name="T18" fmla="*/ 63 w 63"/>
                  <a:gd name="T19" fmla="*/ 4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17">
                    <a:moveTo>
                      <a:pt x="63" y="4"/>
                    </a:moveTo>
                    <a:lnTo>
                      <a:pt x="57" y="2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57" y="17"/>
                    </a:lnTo>
                    <a:lnTo>
                      <a:pt x="52" y="15"/>
                    </a:lnTo>
                    <a:lnTo>
                      <a:pt x="63" y="4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3" name="Freeform 13"/>
              <p:cNvSpPr>
                <a:spLocks/>
              </p:cNvSpPr>
              <p:nvPr/>
            </p:nvSpPr>
            <p:spPr bwMode="auto">
              <a:xfrm>
                <a:off x="1879" y="1169"/>
                <a:ext cx="103" cy="114"/>
              </a:xfrm>
              <a:custGeom>
                <a:avLst/>
                <a:gdLst>
                  <a:gd name="T0" fmla="*/ 101 w 103"/>
                  <a:gd name="T1" fmla="*/ 101 h 114"/>
                  <a:gd name="T2" fmla="*/ 103 w 103"/>
                  <a:gd name="T3" fmla="*/ 103 h 114"/>
                  <a:gd name="T4" fmla="*/ 11 w 103"/>
                  <a:gd name="T5" fmla="*/ 0 h 114"/>
                  <a:gd name="T6" fmla="*/ 0 w 103"/>
                  <a:gd name="T7" fmla="*/ 11 h 114"/>
                  <a:gd name="T8" fmla="*/ 92 w 103"/>
                  <a:gd name="T9" fmla="*/ 113 h 114"/>
                  <a:gd name="T10" fmla="*/ 94 w 103"/>
                  <a:gd name="T11" fmla="*/ 114 h 114"/>
                  <a:gd name="T12" fmla="*/ 101 w 103"/>
                  <a:gd name="T13" fmla="*/ 101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114">
                    <a:moveTo>
                      <a:pt x="101" y="101"/>
                    </a:moveTo>
                    <a:lnTo>
                      <a:pt x="103" y="103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92" y="113"/>
                    </a:lnTo>
                    <a:lnTo>
                      <a:pt x="94" y="114"/>
                    </a:lnTo>
                    <a:lnTo>
                      <a:pt x="101" y="10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4" name="Freeform 14"/>
              <p:cNvSpPr>
                <a:spLocks/>
              </p:cNvSpPr>
              <p:nvPr/>
            </p:nvSpPr>
            <p:spPr bwMode="auto">
              <a:xfrm>
                <a:off x="1973" y="1270"/>
                <a:ext cx="79" cy="54"/>
              </a:xfrm>
              <a:custGeom>
                <a:avLst/>
                <a:gdLst>
                  <a:gd name="T0" fmla="*/ 78 w 79"/>
                  <a:gd name="T1" fmla="*/ 48 h 54"/>
                  <a:gd name="T2" fmla="*/ 74 w 79"/>
                  <a:gd name="T3" fmla="*/ 41 h 54"/>
                  <a:gd name="T4" fmla="*/ 7 w 79"/>
                  <a:gd name="T5" fmla="*/ 0 h 54"/>
                  <a:gd name="T6" fmla="*/ 0 w 79"/>
                  <a:gd name="T7" fmla="*/ 13 h 54"/>
                  <a:gd name="T8" fmla="*/ 66 w 79"/>
                  <a:gd name="T9" fmla="*/ 54 h 54"/>
                  <a:gd name="T10" fmla="*/ 63 w 79"/>
                  <a:gd name="T11" fmla="*/ 45 h 54"/>
                  <a:gd name="T12" fmla="*/ 78 w 79"/>
                  <a:gd name="T13" fmla="*/ 48 h 54"/>
                  <a:gd name="T14" fmla="*/ 79 w 79"/>
                  <a:gd name="T15" fmla="*/ 43 h 54"/>
                  <a:gd name="T16" fmla="*/ 74 w 79"/>
                  <a:gd name="T17" fmla="*/ 41 h 54"/>
                  <a:gd name="T18" fmla="*/ 78 w 79"/>
                  <a:gd name="T19" fmla="*/ 48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" h="54">
                    <a:moveTo>
                      <a:pt x="78" y="48"/>
                    </a:moveTo>
                    <a:lnTo>
                      <a:pt x="74" y="41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66" y="54"/>
                    </a:lnTo>
                    <a:lnTo>
                      <a:pt x="63" y="45"/>
                    </a:lnTo>
                    <a:lnTo>
                      <a:pt x="78" y="48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5" name="Freeform 15"/>
              <p:cNvSpPr>
                <a:spLocks/>
              </p:cNvSpPr>
              <p:nvPr/>
            </p:nvSpPr>
            <p:spPr bwMode="auto">
              <a:xfrm>
                <a:off x="2017" y="1315"/>
                <a:ext cx="34" cy="86"/>
              </a:xfrm>
              <a:custGeom>
                <a:avLst/>
                <a:gdLst>
                  <a:gd name="T0" fmla="*/ 13 w 34"/>
                  <a:gd name="T1" fmla="*/ 81 h 86"/>
                  <a:gd name="T2" fmla="*/ 15 w 34"/>
                  <a:gd name="T3" fmla="*/ 86 h 86"/>
                  <a:gd name="T4" fmla="*/ 34 w 34"/>
                  <a:gd name="T5" fmla="*/ 3 h 86"/>
                  <a:gd name="T6" fmla="*/ 19 w 34"/>
                  <a:gd name="T7" fmla="*/ 0 h 86"/>
                  <a:gd name="T8" fmla="*/ 0 w 34"/>
                  <a:gd name="T9" fmla="*/ 83 h 86"/>
                  <a:gd name="T10" fmla="*/ 0 w 34"/>
                  <a:gd name="T11" fmla="*/ 86 h 86"/>
                  <a:gd name="T12" fmla="*/ 13 w 34"/>
                  <a:gd name="T13" fmla="*/ 81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6">
                    <a:moveTo>
                      <a:pt x="13" y="81"/>
                    </a:moveTo>
                    <a:lnTo>
                      <a:pt x="15" y="86"/>
                    </a:lnTo>
                    <a:lnTo>
                      <a:pt x="34" y="3"/>
                    </a:lnTo>
                    <a:lnTo>
                      <a:pt x="19" y="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13" y="8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6" name="Freeform 16"/>
              <p:cNvSpPr>
                <a:spLocks/>
              </p:cNvSpPr>
              <p:nvPr/>
            </p:nvSpPr>
            <p:spPr bwMode="auto">
              <a:xfrm>
                <a:off x="2017" y="1396"/>
                <a:ext cx="34" cy="57"/>
              </a:xfrm>
              <a:custGeom>
                <a:avLst/>
                <a:gdLst>
                  <a:gd name="T0" fmla="*/ 19 w 34"/>
                  <a:gd name="T1" fmla="*/ 50 h 57"/>
                  <a:gd name="T2" fmla="*/ 34 w 34"/>
                  <a:gd name="T3" fmla="*/ 50 h 57"/>
                  <a:gd name="T4" fmla="*/ 13 w 34"/>
                  <a:gd name="T5" fmla="*/ 0 h 57"/>
                  <a:gd name="T6" fmla="*/ 0 w 34"/>
                  <a:gd name="T7" fmla="*/ 5 h 57"/>
                  <a:gd name="T8" fmla="*/ 19 w 34"/>
                  <a:gd name="T9" fmla="*/ 55 h 57"/>
                  <a:gd name="T10" fmla="*/ 34 w 34"/>
                  <a:gd name="T11" fmla="*/ 57 h 57"/>
                  <a:gd name="T12" fmla="*/ 19 w 34"/>
                  <a:gd name="T13" fmla="*/ 5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19" y="50"/>
                    </a:moveTo>
                    <a:lnTo>
                      <a:pt x="34" y="50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19" y="55"/>
                    </a:lnTo>
                    <a:lnTo>
                      <a:pt x="34" y="57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7" name="Freeform 17"/>
              <p:cNvSpPr>
                <a:spLocks/>
              </p:cNvSpPr>
              <p:nvPr/>
            </p:nvSpPr>
            <p:spPr bwMode="auto">
              <a:xfrm>
                <a:off x="2036" y="1381"/>
                <a:ext cx="37" cy="72"/>
              </a:xfrm>
              <a:custGeom>
                <a:avLst/>
                <a:gdLst>
                  <a:gd name="T0" fmla="*/ 33 w 37"/>
                  <a:gd name="T1" fmla="*/ 2 h 72"/>
                  <a:gd name="T2" fmla="*/ 24 w 37"/>
                  <a:gd name="T3" fmla="*/ 8 h 72"/>
                  <a:gd name="T4" fmla="*/ 0 w 37"/>
                  <a:gd name="T5" fmla="*/ 65 h 72"/>
                  <a:gd name="T6" fmla="*/ 15 w 37"/>
                  <a:gd name="T7" fmla="*/ 72 h 72"/>
                  <a:gd name="T8" fmla="*/ 37 w 37"/>
                  <a:gd name="T9" fmla="*/ 13 h 72"/>
                  <a:gd name="T10" fmla="*/ 27 w 37"/>
                  <a:gd name="T11" fmla="*/ 17 h 72"/>
                  <a:gd name="T12" fmla="*/ 33 w 37"/>
                  <a:gd name="T13" fmla="*/ 2 h 72"/>
                  <a:gd name="T14" fmla="*/ 26 w 37"/>
                  <a:gd name="T15" fmla="*/ 0 h 72"/>
                  <a:gd name="T16" fmla="*/ 24 w 37"/>
                  <a:gd name="T17" fmla="*/ 8 h 72"/>
                  <a:gd name="T18" fmla="*/ 33 w 37"/>
                  <a:gd name="T19" fmla="*/ 2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72">
                    <a:moveTo>
                      <a:pt x="33" y="2"/>
                    </a:moveTo>
                    <a:lnTo>
                      <a:pt x="24" y="8"/>
                    </a:lnTo>
                    <a:lnTo>
                      <a:pt x="0" y="65"/>
                    </a:lnTo>
                    <a:lnTo>
                      <a:pt x="15" y="72"/>
                    </a:lnTo>
                    <a:lnTo>
                      <a:pt x="37" y="13"/>
                    </a:lnTo>
                    <a:lnTo>
                      <a:pt x="27" y="17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24" y="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8" name="Freeform 18"/>
              <p:cNvSpPr>
                <a:spLocks/>
              </p:cNvSpPr>
              <p:nvPr/>
            </p:nvSpPr>
            <p:spPr bwMode="auto">
              <a:xfrm>
                <a:off x="2063" y="1383"/>
                <a:ext cx="119" cy="46"/>
              </a:xfrm>
              <a:custGeom>
                <a:avLst/>
                <a:gdLst>
                  <a:gd name="T0" fmla="*/ 119 w 119"/>
                  <a:gd name="T1" fmla="*/ 41 h 46"/>
                  <a:gd name="T2" fmla="*/ 113 w 119"/>
                  <a:gd name="T3" fmla="*/ 31 h 46"/>
                  <a:gd name="T4" fmla="*/ 6 w 119"/>
                  <a:gd name="T5" fmla="*/ 0 h 46"/>
                  <a:gd name="T6" fmla="*/ 0 w 119"/>
                  <a:gd name="T7" fmla="*/ 15 h 46"/>
                  <a:gd name="T8" fmla="*/ 109 w 119"/>
                  <a:gd name="T9" fmla="*/ 46 h 46"/>
                  <a:gd name="T10" fmla="*/ 104 w 119"/>
                  <a:gd name="T11" fmla="*/ 39 h 46"/>
                  <a:gd name="T12" fmla="*/ 119 w 119"/>
                  <a:gd name="T13" fmla="*/ 41 h 46"/>
                  <a:gd name="T14" fmla="*/ 119 w 119"/>
                  <a:gd name="T15" fmla="*/ 33 h 46"/>
                  <a:gd name="T16" fmla="*/ 113 w 119"/>
                  <a:gd name="T17" fmla="*/ 31 h 46"/>
                  <a:gd name="T18" fmla="*/ 119 w 119"/>
                  <a:gd name="T19" fmla="*/ 41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46">
                    <a:moveTo>
                      <a:pt x="119" y="41"/>
                    </a:moveTo>
                    <a:lnTo>
                      <a:pt x="113" y="31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09" y="46"/>
                    </a:lnTo>
                    <a:lnTo>
                      <a:pt x="104" y="39"/>
                    </a:lnTo>
                    <a:lnTo>
                      <a:pt x="119" y="41"/>
                    </a:lnTo>
                    <a:lnTo>
                      <a:pt x="119" y="33"/>
                    </a:lnTo>
                    <a:lnTo>
                      <a:pt x="113" y="31"/>
                    </a:lnTo>
                    <a:lnTo>
                      <a:pt x="119" y="4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59" name="Freeform 19"/>
              <p:cNvSpPr>
                <a:spLocks/>
              </p:cNvSpPr>
              <p:nvPr/>
            </p:nvSpPr>
            <p:spPr bwMode="auto">
              <a:xfrm>
                <a:off x="2165" y="1422"/>
                <a:ext cx="17" cy="35"/>
              </a:xfrm>
              <a:custGeom>
                <a:avLst/>
                <a:gdLst>
                  <a:gd name="T0" fmla="*/ 11 w 17"/>
                  <a:gd name="T1" fmla="*/ 20 h 35"/>
                  <a:gd name="T2" fmla="*/ 15 w 17"/>
                  <a:gd name="T3" fmla="*/ 27 h 35"/>
                  <a:gd name="T4" fmla="*/ 17 w 17"/>
                  <a:gd name="T5" fmla="*/ 2 h 35"/>
                  <a:gd name="T6" fmla="*/ 2 w 17"/>
                  <a:gd name="T7" fmla="*/ 0 h 35"/>
                  <a:gd name="T8" fmla="*/ 0 w 17"/>
                  <a:gd name="T9" fmla="*/ 27 h 35"/>
                  <a:gd name="T10" fmla="*/ 6 w 17"/>
                  <a:gd name="T11" fmla="*/ 35 h 35"/>
                  <a:gd name="T12" fmla="*/ 0 w 17"/>
                  <a:gd name="T13" fmla="*/ 27 h 35"/>
                  <a:gd name="T14" fmla="*/ 0 w 17"/>
                  <a:gd name="T15" fmla="*/ 33 h 35"/>
                  <a:gd name="T16" fmla="*/ 6 w 17"/>
                  <a:gd name="T17" fmla="*/ 35 h 35"/>
                  <a:gd name="T18" fmla="*/ 11 w 17"/>
                  <a:gd name="T19" fmla="*/ 2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1" y="20"/>
                    </a:moveTo>
                    <a:lnTo>
                      <a:pt x="15" y="27"/>
                    </a:lnTo>
                    <a:lnTo>
                      <a:pt x="17" y="2"/>
                    </a:lnTo>
                    <a:lnTo>
                      <a:pt x="2" y="0"/>
                    </a:lnTo>
                    <a:lnTo>
                      <a:pt x="0" y="27"/>
                    </a:lnTo>
                    <a:lnTo>
                      <a:pt x="6" y="35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6" y="35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0" name="Freeform 20"/>
              <p:cNvSpPr>
                <a:spLocks/>
              </p:cNvSpPr>
              <p:nvPr/>
            </p:nvSpPr>
            <p:spPr bwMode="auto">
              <a:xfrm>
                <a:off x="2171" y="1442"/>
                <a:ext cx="48" cy="31"/>
              </a:xfrm>
              <a:custGeom>
                <a:avLst/>
                <a:gdLst>
                  <a:gd name="T0" fmla="*/ 33 w 48"/>
                  <a:gd name="T1" fmla="*/ 20 h 31"/>
                  <a:gd name="T2" fmla="*/ 44 w 48"/>
                  <a:gd name="T3" fmla="*/ 13 h 31"/>
                  <a:gd name="T4" fmla="*/ 5 w 48"/>
                  <a:gd name="T5" fmla="*/ 0 h 31"/>
                  <a:gd name="T6" fmla="*/ 0 w 48"/>
                  <a:gd name="T7" fmla="*/ 15 h 31"/>
                  <a:gd name="T8" fmla="*/ 38 w 48"/>
                  <a:gd name="T9" fmla="*/ 28 h 31"/>
                  <a:gd name="T10" fmla="*/ 48 w 48"/>
                  <a:gd name="T11" fmla="*/ 22 h 31"/>
                  <a:gd name="T12" fmla="*/ 38 w 48"/>
                  <a:gd name="T13" fmla="*/ 28 h 31"/>
                  <a:gd name="T14" fmla="*/ 48 w 48"/>
                  <a:gd name="T15" fmla="*/ 31 h 31"/>
                  <a:gd name="T16" fmla="*/ 48 w 48"/>
                  <a:gd name="T17" fmla="*/ 22 h 31"/>
                  <a:gd name="T18" fmla="*/ 33 w 48"/>
                  <a:gd name="T19" fmla="*/ 2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31">
                    <a:moveTo>
                      <a:pt x="33" y="20"/>
                    </a:moveTo>
                    <a:lnTo>
                      <a:pt x="44" y="13"/>
                    </a:lnTo>
                    <a:lnTo>
                      <a:pt x="5" y="0"/>
                    </a:lnTo>
                    <a:lnTo>
                      <a:pt x="0" y="15"/>
                    </a:lnTo>
                    <a:lnTo>
                      <a:pt x="38" y="28"/>
                    </a:lnTo>
                    <a:lnTo>
                      <a:pt x="48" y="22"/>
                    </a:lnTo>
                    <a:lnTo>
                      <a:pt x="38" y="28"/>
                    </a:lnTo>
                    <a:lnTo>
                      <a:pt x="48" y="31"/>
                    </a:lnTo>
                    <a:lnTo>
                      <a:pt x="48" y="22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1" name="Freeform 21"/>
              <p:cNvSpPr>
                <a:spLocks/>
              </p:cNvSpPr>
              <p:nvPr/>
            </p:nvSpPr>
            <p:spPr bwMode="auto">
              <a:xfrm>
                <a:off x="2204" y="1424"/>
                <a:ext cx="18" cy="40"/>
              </a:xfrm>
              <a:custGeom>
                <a:avLst/>
                <a:gdLst>
                  <a:gd name="T0" fmla="*/ 15 w 18"/>
                  <a:gd name="T1" fmla="*/ 7 h 40"/>
                  <a:gd name="T2" fmla="*/ 4 w 18"/>
                  <a:gd name="T3" fmla="*/ 13 h 40"/>
                  <a:gd name="T4" fmla="*/ 0 w 18"/>
                  <a:gd name="T5" fmla="*/ 38 h 40"/>
                  <a:gd name="T6" fmla="*/ 15 w 18"/>
                  <a:gd name="T7" fmla="*/ 40 h 40"/>
                  <a:gd name="T8" fmla="*/ 18 w 18"/>
                  <a:gd name="T9" fmla="*/ 14 h 40"/>
                  <a:gd name="T10" fmla="*/ 7 w 18"/>
                  <a:gd name="T11" fmla="*/ 20 h 40"/>
                  <a:gd name="T12" fmla="*/ 15 w 18"/>
                  <a:gd name="T13" fmla="*/ 7 h 40"/>
                  <a:gd name="T14" fmla="*/ 5 w 18"/>
                  <a:gd name="T15" fmla="*/ 0 h 40"/>
                  <a:gd name="T16" fmla="*/ 4 w 18"/>
                  <a:gd name="T17" fmla="*/ 13 h 40"/>
                  <a:gd name="T18" fmla="*/ 15 w 18"/>
                  <a:gd name="T19" fmla="*/ 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40">
                    <a:moveTo>
                      <a:pt x="15" y="7"/>
                    </a:moveTo>
                    <a:lnTo>
                      <a:pt x="4" y="13"/>
                    </a:lnTo>
                    <a:lnTo>
                      <a:pt x="0" y="38"/>
                    </a:lnTo>
                    <a:lnTo>
                      <a:pt x="15" y="40"/>
                    </a:lnTo>
                    <a:lnTo>
                      <a:pt x="18" y="14"/>
                    </a:lnTo>
                    <a:lnTo>
                      <a:pt x="7" y="20"/>
                    </a:lnTo>
                    <a:lnTo>
                      <a:pt x="15" y="7"/>
                    </a:lnTo>
                    <a:lnTo>
                      <a:pt x="5" y="0"/>
                    </a:lnTo>
                    <a:lnTo>
                      <a:pt x="4" y="13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2" name="Freeform 22"/>
              <p:cNvSpPr>
                <a:spLocks/>
              </p:cNvSpPr>
              <p:nvPr/>
            </p:nvSpPr>
            <p:spPr bwMode="auto">
              <a:xfrm>
                <a:off x="2211" y="1431"/>
                <a:ext cx="48" cy="39"/>
              </a:xfrm>
              <a:custGeom>
                <a:avLst/>
                <a:gdLst>
                  <a:gd name="T0" fmla="*/ 48 w 48"/>
                  <a:gd name="T1" fmla="*/ 28 h 39"/>
                  <a:gd name="T2" fmla="*/ 46 w 48"/>
                  <a:gd name="T3" fmla="*/ 26 h 39"/>
                  <a:gd name="T4" fmla="*/ 8 w 48"/>
                  <a:gd name="T5" fmla="*/ 0 h 39"/>
                  <a:gd name="T6" fmla="*/ 0 w 48"/>
                  <a:gd name="T7" fmla="*/ 13 h 39"/>
                  <a:gd name="T8" fmla="*/ 37 w 48"/>
                  <a:gd name="T9" fmla="*/ 39 h 39"/>
                  <a:gd name="T10" fmla="*/ 35 w 48"/>
                  <a:gd name="T11" fmla="*/ 37 h 39"/>
                  <a:gd name="T12" fmla="*/ 48 w 48"/>
                  <a:gd name="T13" fmla="*/ 2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9">
                    <a:moveTo>
                      <a:pt x="48" y="28"/>
                    </a:moveTo>
                    <a:lnTo>
                      <a:pt x="46" y="26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37" y="39"/>
                    </a:lnTo>
                    <a:lnTo>
                      <a:pt x="35" y="37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3" name="Freeform 23"/>
              <p:cNvSpPr>
                <a:spLocks/>
              </p:cNvSpPr>
              <p:nvPr/>
            </p:nvSpPr>
            <p:spPr bwMode="auto">
              <a:xfrm>
                <a:off x="2246" y="1459"/>
                <a:ext cx="39" cy="46"/>
              </a:xfrm>
              <a:custGeom>
                <a:avLst/>
                <a:gdLst>
                  <a:gd name="T0" fmla="*/ 37 w 39"/>
                  <a:gd name="T1" fmla="*/ 33 h 46"/>
                  <a:gd name="T2" fmla="*/ 39 w 39"/>
                  <a:gd name="T3" fmla="*/ 35 h 46"/>
                  <a:gd name="T4" fmla="*/ 13 w 39"/>
                  <a:gd name="T5" fmla="*/ 0 h 46"/>
                  <a:gd name="T6" fmla="*/ 0 w 39"/>
                  <a:gd name="T7" fmla="*/ 9 h 46"/>
                  <a:gd name="T8" fmla="*/ 26 w 39"/>
                  <a:gd name="T9" fmla="*/ 44 h 46"/>
                  <a:gd name="T10" fmla="*/ 28 w 39"/>
                  <a:gd name="T11" fmla="*/ 46 h 46"/>
                  <a:gd name="T12" fmla="*/ 37 w 39"/>
                  <a:gd name="T13" fmla="*/ 33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6">
                    <a:moveTo>
                      <a:pt x="37" y="33"/>
                    </a:moveTo>
                    <a:lnTo>
                      <a:pt x="39" y="35"/>
                    </a:lnTo>
                    <a:lnTo>
                      <a:pt x="13" y="0"/>
                    </a:lnTo>
                    <a:lnTo>
                      <a:pt x="0" y="9"/>
                    </a:lnTo>
                    <a:lnTo>
                      <a:pt x="26" y="44"/>
                    </a:lnTo>
                    <a:lnTo>
                      <a:pt x="28" y="46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4" name="Freeform 24"/>
              <p:cNvSpPr>
                <a:spLocks/>
              </p:cNvSpPr>
              <p:nvPr/>
            </p:nvSpPr>
            <p:spPr bwMode="auto">
              <a:xfrm>
                <a:off x="2274" y="1492"/>
                <a:ext cx="37" cy="35"/>
              </a:xfrm>
              <a:custGeom>
                <a:avLst/>
                <a:gdLst>
                  <a:gd name="T0" fmla="*/ 31 w 37"/>
                  <a:gd name="T1" fmla="*/ 20 h 35"/>
                  <a:gd name="T2" fmla="*/ 37 w 37"/>
                  <a:gd name="T3" fmla="*/ 20 h 35"/>
                  <a:gd name="T4" fmla="*/ 9 w 37"/>
                  <a:gd name="T5" fmla="*/ 0 h 35"/>
                  <a:gd name="T6" fmla="*/ 0 w 37"/>
                  <a:gd name="T7" fmla="*/ 13 h 35"/>
                  <a:gd name="T8" fmla="*/ 28 w 37"/>
                  <a:gd name="T9" fmla="*/ 33 h 35"/>
                  <a:gd name="T10" fmla="*/ 35 w 37"/>
                  <a:gd name="T11" fmla="*/ 35 h 35"/>
                  <a:gd name="T12" fmla="*/ 28 w 37"/>
                  <a:gd name="T13" fmla="*/ 33 h 35"/>
                  <a:gd name="T14" fmla="*/ 31 w 37"/>
                  <a:gd name="T15" fmla="*/ 35 h 35"/>
                  <a:gd name="T16" fmla="*/ 35 w 37"/>
                  <a:gd name="T17" fmla="*/ 35 h 35"/>
                  <a:gd name="T18" fmla="*/ 31 w 37"/>
                  <a:gd name="T19" fmla="*/ 2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35">
                    <a:moveTo>
                      <a:pt x="31" y="20"/>
                    </a:moveTo>
                    <a:lnTo>
                      <a:pt x="37" y="20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28" y="33"/>
                    </a:lnTo>
                    <a:lnTo>
                      <a:pt x="35" y="35"/>
                    </a:lnTo>
                    <a:lnTo>
                      <a:pt x="28" y="33"/>
                    </a:lnTo>
                    <a:lnTo>
                      <a:pt x="31" y="35"/>
                    </a:lnTo>
                    <a:lnTo>
                      <a:pt x="35" y="35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5" name="Freeform 25"/>
              <p:cNvSpPr>
                <a:spLocks/>
              </p:cNvSpPr>
              <p:nvPr/>
            </p:nvSpPr>
            <p:spPr bwMode="auto">
              <a:xfrm>
                <a:off x="2305" y="1507"/>
                <a:ext cx="26" cy="20"/>
              </a:xfrm>
              <a:custGeom>
                <a:avLst/>
                <a:gdLst>
                  <a:gd name="T0" fmla="*/ 11 w 26"/>
                  <a:gd name="T1" fmla="*/ 7 h 20"/>
                  <a:gd name="T2" fmla="*/ 17 w 26"/>
                  <a:gd name="T3" fmla="*/ 0 h 20"/>
                  <a:gd name="T4" fmla="*/ 0 w 26"/>
                  <a:gd name="T5" fmla="*/ 5 h 20"/>
                  <a:gd name="T6" fmla="*/ 4 w 26"/>
                  <a:gd name="T7" fmla="*/ 20 h 20"/>
                  <a:gd name="T8" fmla="*/ 21 w 26"/>
                  <a:gd name="T9" fmla="*/ 14 h 20"/>
                  <a:gd name="T10" fmla="*/ 26 w 26"/>
                  <a:gd name="T11" fmla="*/ 7 h 20"/>
                  <a:gd name="T12" fmla="*/ 21 w 26"/>
                  <a:gd name="T13" fmla="*/ 14 h 20"/>
                  <a:gd name="T14" fmla="*/ 26 w 26"/>
                  <a:gd name="T15" fmla="*/ 13 h 20"/>
                  <a:gd name="T16" fmla="*/ 26 w 26"/>
                  <a:gd name="T17" fmla="*/ 7 h 20"/>
                  <a:gd name="T18" fmla="*/ 11 w 26"/>
                  <a:gd name="T19" fmla="*/ 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0">
                    <a:moveTo>
                      <a:pt x="11" y="7"/>
                    </a:moveTo>
                    <a:lnTo>
                      <a:pt x="17" y="0"/>
                    </a:lnTo>
                    <a:lnTo>
                      <a:pt x="0" y="5"/>
                    </a:lnTo>
                    <a:lnTo>
                      <a:pt x="4" y="20"/>
                    </a:lnTo>
                    <a:lnTo>
                      <a:pt x="21" y="14"/>
                    </a:lnTo>
                    <a:lnTo>
                      <a:pt x="26" y="7"/>
                    </a:lnTo>
                    <a:lnTo>
                      <a:pt x="21" y="14"/>
                    </a:lnTo>
                    <a:lnTo>
                      <a:pt x="26" y="13"/>
                    </a:lnTo>
                    <a:lnTo>
                      <a:pt x="26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6" name="Freeform 26"/>
              <p:cNvSpPr>
                <a:spLocks/>
              </p:cNvSpPr>
              <p:nvPr/>
            </p:nvSpPr>
            <p:spPr bwMode="auto">
              <a:xfrm>
                <a:off x="2316" y="1492"/>
                <a:ext cx="15" cy="22"/>
              </a:xfrm>
              <a:custGeom>
                <a:avLst/>
                <a:gdLst>
                  <a:gd name="T0" fmla="*/ 0 w 15"/>
                  <a:gd name="T1" fmla="*/ 2 h 22"/>
                  <a:gd name="T2" fmla="*/ 0 w 15"/>
                  <a:gd name="T3" fmla="*/ 22 h 22"/>
                  <a:gd name="T4" fmla="*/ 15 w 15"/>
                  <a:gd name="T5" fmla="*/ 22 h 22"/>
                  <a:gd name="T6" fmla="*/ 15 w 15"/>
                  <a:gd name="T7" fmla="*/ 2 h 22"/>
                  <a:gd name="T8" fmla="*/ 15 w 15"/>
                  <a:gd name="T9" fmla="*/ 0 h 22"/>
                  <a:gd name="T10" fmla="*/ 0 w 15"/>
                  <a:gd name="T11" fmla="*/ 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2">
                    <a:moveTo>
                      <a:pt x="0" y="2"/>
                    </a:moveTo>
                    <a:lnTo>
                      <a:pt x="0" y="22"/>
                    </a:lnTo>
                    <a:lnTo>
                      <a:pt x="15" y="2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7" name="Freeform 27"/>
              <p:cNvSpPr>
                <a:spLocks/>
              </p:cNvSpPr>
              <p:nvPr/>
            </p:nvSpPr>
            <p:spPr bwMode="auto">
              <a:xfrm>
                <a:off x="2311" y="1459"/>
                <a:ext cx="20" cy="35"/>
              </a:xfrm>
              <a:custGeom>
                <a:avLst/>
                <a:gdLst>
                  <a:gd name="T0" fmla="*/ 11 w 20"/>
                  <a:gd name="T1" fmla="*/ 1 h 35"/>
                  <a:gd name="T2" fmla="*/ 2 w 20"/>
                  <a:gd name="T3" fmla="*/ 9 h 35"/>
                  <a:gd name="T4" fmla="*/ 5 w 20"/>
                  <a:gd name="T5" fmla="*/ 35 h 35"/>
                  <a:gd name="T6" fmla="*/ 20 w 20"/>
                  <a:gd name="T7" fmla="*/ 33 h 35"/>
                  <a:gd name="T8" fmla="*/ 17 w 20"/>
                  <a:gd name="T9" fmla="*/ 7 h 35"/>
                  <a:gd name="T10" fmla="*/ 7 w 20"/>
                  <a:gd name="T11" fmla="*/ 16 h 35"/>
                  <a:gd name="T12" fmla="*/ 11 w 20"/>
                  <a:gd name="T13" fmla="*/ 1 h 35"/>
                  <a:gd name="T14" fmla="*/ 0 w 20"/>
                  <a:gd name="T15" fmla="*/ 0 h 35"/>
                  <a:gd name="T16" fmla="*/ 2 w 20"/>
                  <a:gd name="T17" fmla="*/ 9 h 35"/>
                  <a:gd name="T18" fmla="*/ 11 w 20"/>
                  <a:gd name="T19" fmla="*/ 1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35">
                    <a:moveTo>
                      <a:pt x="11" y="1"/>
                    </a:moveTo>
                    <a:lnTo>
                      <a:pt x="2" y="9"/>
                    </a:lnTo>
                    <a:lnTo>
                      <a:pt x="5" y="35"/>
                    </a:lnTo>
                    <a:lnTo>
                      <a:pt x="20" y="33"/>
                    </a:lnTo>
                    <a:lnTo>
                      <a:pt x="17" y="7"/>
                    </a:lnTo>
                    <a:lnTo>
                      <a:pt x="7" y="16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8" name="Freeform 28"/>
              <p:cNvSpPr>
                <a:spLocks/>
              </p:cNvSpPr>
              <p:nvPr/>
            </p:nvSpPr>
            <p:spPr bwMode="auto">
              <a:xfrm>
                <a:off x="2318" y="1460"/>
                <a:ext cx="65" cy="26"/>
              </a:xfrm>
              <a:custGeom>
                <a:avLst/>
                <a:gdLst>
                  <a:gd name="T0" fmla="*/ 52 w 65"/>
                  <a:gd name="T1" fmla="*/ 13 h 26"/>
                  <a:gd name="T2" fmla="*/ 59 w 65"/>
                  <a:gd name="T3" fmla="*/ 10 h 26"/>
                  <a:gd name="T4" fmla="*/ 4 w 65"/>
                  <a:gd name="T5" fmla="*/ 0 h 26"/>
                  <a:gd name="T6" fmla="*/ 0 w 65"/>
                  <a:gd name="T7" fmla="*/ 15 h 26"/>
                  <a:gd name="T8" fmla="*/ 58 w 65"/>
                  <a:gd name="T9" fmla="*/ 24 h 26"/>
                  <a:gd name="T10" fmla="*/ 65 w 65"/>
                  <a:gd name="T11" fmla="*/ 21 h 26"/>
                  <a:gd name="T12" fmla="*/ 58 w 65"/>
                  <a:gd name="T13" fmla="*/ 24 h 26"/>
                  <a:gd name="T14" fmla="*/ 61 w 65"/>
                  <a:gd name="T15" fmla="*/ 26 h 26"/>
                  <a:gd name="T16" fmla="*/ 65 w 65"/>
                  <a:gd name="T17" fmla="*/ 21 h 26"/>
                  <a:gd name="T18" fmla="*/ 52 w 65"/>
                  <a:gd name="T19" fmla="*/ 13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26">
                    <a:moveTo>
                      <a:pt x="52" y="13"/>
                    </a:moveTo>
                    <a:lnTo>
                      <a:pt x="59" y="10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58" y="24"/>
                    </a:lnTo>
                    <a:lnTo>
                      <a:pt x="65" y="21"/>
                    </a:lnTo>
                    <a:lnTo>
                      <a:pt x="58" y="24"/>
                    </a:lnTo>
                    <a:lnTo>
                      <a:pt x="61" y="26"/>
                    </a:lnTo>
                    <a:lnTo>
                      <a:pt x="65" y="21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69" name="Freeform 29"/>
              <p:cNvSpPr>
                <a:spLocks/>
              </p:cNvSpPr>
              <p:nvPr/>
            </p:nvSpPr>
            <p:spPr bwMode="auto">
              <a:xfrm>
                <a:off x="2370" y="1446"/>
                <a:ext cx="30" cy="35"/>
              </a:xfrm>
              <a:custGeom>
                <a:avLst/>
                <a:gdLst>
                  <a:gd name="T0" fmla="*/ 15 w 30"/>
                  <a:gd name="T1" fmla="*/ 9 h 35"/>
                  <a:gd name="T2" fmla="*/ 13 w 30"/>
                  <a:gd name="T3" fmla="*/ 2 h 35"/>
                  <a:gd name="T4" fmla="*/ 0 w 30"/>
                  <a:gd name="T5" fmla="*/ 27 h 35"/>
                  <a:gd name="T6" fmla="*/ 13 w 30"/>
                  <a:gd name="T7" fmla="*/ 35 h 35"/>
                  <a:gd name="T8" fmla="*/ 28 w 30"/>
                  <a:gd name="T9" fmla="*/ 9 h 35"/>
                  <a:gd name="T10" fmla="*/ 26 w 30"/>
                  <a:gd name="T11" fmla="*/ 0 h 35"/>
                  <a:gd name="T12" fmla="*/ 28 w 30"/>
                  <a:gd name="T13" fmla="*/ 9 h 35"/>
                  <a:gd name="T14" fmla="*/ 30 w 30"/>
                  <a:gd name="T15" fmla="*/ 3 h 35"/>
                  <a:gd name="T16" fmla="*/ 26 w 30"/>
                  <a:gd name="T17" fmla="*/ 0 h 35"/>
                  <a:gd name="T18" fmla="*/ 15 w 30"/>
                  <a:gd name="T19" fmla="*/ 9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15" y="9"/>
                    </a:moveTo>
                    <a:lnTo>
                      <a:pt x="13" y="2"/>
                    </a:lnTo>
                    <a:lnTo>
                      <a:pt x="0" y="27"/>
                    </a:lnTo>
                    <a:lnTo>
                      <a:pt x="13" y="3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8" y="9"/>
                    </a:lnTo>
                    <a:lnTo>
                      <a:pt x="30" y="3"/>
                    </a:lnTo>
                    <a:lnTo>
                      <a:pt x="26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0" name="Freeform 30"/>
              <p:cNvSpPr>
                <a:spLocks/>
              </p:cNvSpPr>
              <p:nvPr/>
            </p:nvSpPr>
            <p:spPr bwMode="auto">
              <a:xfrm>
                <a:off x="2363" y="1425"/>
                <a:ext cx="33" cy="30"/>
              </a:xfrm>
              <a:custGeom>
                <a:avLst/>
                <a:gdLst>
                  <a:gd name="T0" fmla="*/ 2 w 33"/>
                  <a:gd name="T1" fmla="*/ 0 h 30"/>
                  <a:gd name="T2" fmla="*/ 3 w 33"/>
                  <a:gd name="T3" fmla="*/ 10 h 30"/>
                  <a:gd name="T4" fmla="*/ 22 w 33"/>
                  <a:gd name="T5" fmla="*/ 30 h 30"/>
                  <a:gd name="T6" fmla="*/ 33 w 33"/>
                  <a:gd name="T7" fmla="*/ 21 h 30"/>
                  <a:gd name="T8" fmla="*/ 14 w 33"/>
                  <a:gd name="T9" fmla="*/ 0 h 30"/>
                  <a:gd name="T10" fmla="*/ 14 w 33"/>
                  <a:gd name="T11" fmla="*/ 8 h 30"/>
                  <a:gd name="T12" fmla="*/ 2 w 33"/>
                  <a:gd name="T13" fmla="*/ 0 h 30"/>
                  <a:gd name="T14" fmla="*/ 0 w 33"/>
                  <a:gd name="T15" fmla="*/ 6 h 30"/>
                  <a:gd name="T16" fmla="*/ 3 w 33"/>
                  <a:gd name="T17" fmla="*/ 10 h 30"/>
                  <a:gd name="T18" fmla="*/ 2 w 33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30">
                    <a:moveTo>
                      <a:pt x="2" y="0"/>
                    </a:moveTo>
                    <a:lnTo>
                      <a:pt x="3" y="10"/>
                    </a:lnTo>
                    <a:lnTo>
                      <a:pt x="22" y="30"/>
                    </a:lnTo>
                    <a:lnTo>
                      <a:pt x="33" y="21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1" name="Freeform 31"/>
              <p:cNvSpPr>
                <a:spLocks/>
              </p:cNvSpPr>
              <p:nvPr/>
            </p:nvSpPr>
            <p:spPr bwMode="auto">
              <a:xfrm>
                <a:off x="2365" y="1376"/>
                <a:ext cx="36" cy="57"/>
              </a:xfrm>
              <a:custGeom>
                <a:avLst/>
                <a:gdLst>
                  <a:gd name="T0" fmla="*/ 35 w 36"/>
                  <a:gd name="T1" fmla="*/ 3 h 57"/>
                  <a:gd name="T2" fmla="*/ 24 w 36"/>
                  <a:gd name="T3" fmla="*/ 7 h 57"/>
                  <a:gd name="T4" fmla="*/ 0 w 36"/>
                  <a:gd name="T5" fmla="*/ 49 h 57"/>
                  <a:gd name="T6" fmla="*/ 12 w 36"/>
                  <a:gd name="T7" fmla="*/ 57 h 57"/>
                  <a:gd name="T8" fmla="*/ 36 w 36"/>
                  <a:gd name="T9" fmla="*/ 14 h 57"/>
                  <a:gd name="T10" fmla="*/ 25 w 36"/>
                  <a:gd name="T11" fmla="*/ 16 h 57"/>
                  <a:gd name="T12" fmla="*/ 35 w 36"/>
                  <a:gd name="T13" fmla="*/ 3 h 57"/>
                  <a:gd name="T14" fmla="*/ 27 w 36"/>
                  <a:gd name="T15" fmla="*/ 0 h 57"/>
                  <a:gd name="T16" fmla="*/ 24 w 36"/>
                  <a:gd name="T17" fmla="*/ 7 h 57"/>
                  <a:gd name="T18" fmla="*/ 35 w 36"/>
                  <a:gd name="T19" fmla="*/ 3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35" y="3"/>
                    </a:moveTo>
                    <a:lnTo>
                      <a:pt x="24" y="7"/>
                    </a:lnTo>
                    <a:lnTo>
                      <a:pt x="0" y="49"/>
                    </a:lnTo>
                    <a:lnTo>
                      <a:pt x="12" y="57"/>
                    </a:lnTo>
                    <a:lnTo>
                      <a:pt x="36" y="14"/>
                    </a:lnTo>
                    <a:lnTo>
                      <a:pt x="25" y="16"/>
                    </a:lnTo>
                    <a:lnTo>
                      <a:pt x="35" y="3"/>
                    </a:lnTo>
                    <a:lnTo>
                      <a:pt x="27" y="0"/>
                    </a:lnTo>
                    <a:lnTo>
                      <a:pt x="24" y="7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2" name="Freeform 32"/>
              <p:cNvSpPr>
                <a:spLocks/>
              </p:cNvSpPr>
              <p:nvPr/>
            </p:nvSpPr>
            <p:spPr bwMode="auto">
              <a:xfrm>
                <a:off x="2390" y="1379"/>
                <a:ext cx="82" cy="63"/>
              </a:xfrm>
              <a:custGeom>
                <a:avLst/>
                <a:gdLst>
                  <a:gd name="T0" fmla="*/ 76 w 82"/>
                  <a:gd name="T1" fmla="*/ 48 h 63"/>
                  <a:gd name="T2" fmla="*/ 82 w 82"/>
                  <a:gd name="T3" fmla="*/ 50 h 63"/>
                  <a:gd name="T4" fmla="*/ 10 w 82"/>
                  <a:gd name="T5" fmla="*/ 0 h 63"/>
                  <a:gd name="T6" fmla="*/ 0 w 82"/>
                  <a:gd name="T7" fmla="*/ 13 h 63"/>
                  <a:gd name="T8" fmla="*/ 72 w 82"/>
                  <a:gd name="T9" fmla="*/ 63 h 63"/>
                  <a:gd name="T10" fmla="*/ 78 w 82"/>
                  <a:gd name="T11" fmla="*/ 63 h 63"/>
                  <a:gd name="T12" fmla="*/ 76 w 82"/>
                  <a:gd name="T13" fmla="*/ 4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63">
                    <a:moveTo>
                      <a:pt x="76" y="48"/>
                    </a:moveTo>
                    <a:lnTo>
                      <a:pt x="82" y="50"/>
                    </a:lnTo>
                    <a:lnTo>
                      <a:pt x="10" y="0"/>
                    </a:lnTo>
                    <a:lnTo>
                      <a:pt x="0" y="13"/>
                    </a:lnTo>
                    <a:lnTo>
                      <a:pt x="72" y="63"/>
                    </a:lnTo>
                    <a:lnTo>
                      <a:pt x="78" y="63"/>
                    </a:lnTo>
                    <a:lnTo>
                      <a:pt x="76" y="4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3" name="Freeform 33"/>
              <p:cNvSpPr>
                <a:spLocks/>
              </p:cNvSpPr>
              <p:nvPr/>
            </p:nvSpPr>
            <p:spPr bwMode="auto">
              <a:xfrm>
                <a:off x="2466" y="1425"/>
                <a:ext cx="20" cy="17"/>
              </a:xfrm>
              <a:custGeom>
                <a:avLst/>
                <a:gdLst>
                  <a:gd name="T0" fmla="*/ 7 w 20"/>
                  <a:gd name="T1" fmla="*/ 4 h 17"/>
                  <a:gd name="T2" fmla="*/ 13 w 20"/>
                  <a:gd name="T3" fmla="*/ 0 h 17"/>
                  <a:gd name="T4" fmla="*/ 0 w 20"/>
                  <a:gd name="T5" fmla="*/ 2 h 17"/>
                  <a:gd name="T6" fmla="*/ 2 w 20"/>
                  <a:gd name="T7" fmla="*/ 17 h 17"/>
                  <a:gd name="T8" fmla="*/ 15 w 20"/>
                  <a:gd name="T9" fmla="*/ 17 h 17"/>
                  <a:gd name="T10" fmla="*/ 20 w 20"/>
                  <a:gd name="T11" fmla="*/ 13 h 17"/>
                  <a:gd name="T12" fmla="*/ 15 w 20"/>
                  <a:gd name="T13" fmla="*/ 17 h 17"/>
                  <a:gd name="T14" fmla="*/ 19 w 20"/>
                  <a:gd name="T15" fmla="*/ 15 h 17"/>
                  <a:gd name="T16" fmla="*/ 20 w 20"/>
                  <a:gd name="T17" fmla="*/ 13 h 17"/>
                  <a:gd name="T18" fmla="*/ 7 w 20"/>
                  <a:gd name="T19" fmla="*/ 4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7" y="4"/>
                    </a:moveTo>
                    <a:lnTo>
                      <a:pt x="13" y="0"/>
                    </a:lnTo>
                    <a:lnTo>
                      <a:pt x="0" y="2"/>
                    </a:lnTo>
                    <a:lnTo>
                      <a:pt x="2" y="17"/>
                    </a:lnTo>
                    <a:lnTo>
                      <a:pt x="15" y="17"/>
                    </a:lnTo>
                    <a:lnTo>
                      <a:pt x="20" y="13"/>
                    </a:lnTo>
                    <a:lnTo>
                      <a:pt x="15" y="17"/>
                    </a:lnTo>
                    <a:lnTo>
                      <a:pt x="19" y="15"/>
                    </a:lnTo>
                    <a:lnTo>
                      <a:pt x="20" y="13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4" name="Freeform 34"/>
              <p:cNvSpPr>
                <a:spLocks/>
              </p:cNvSpPr>
              <p:nvPr/>
            </p:nvSpPr>
            <p:spPr bwMode="auto">
              <a:xfrm>
                <a:off x="2473" y="1413"/>
                <a:ext cx="25" cy="25"/>
              </a:xfrm>
              <a:custGeom>
                <a:avLst/>
                <a:gdLst>
                  <a:gd name="T0" fmla="*/ 15 w 25"/>
                  <a:gd name="T1" fmla="*/ 0 h 25"/>
                  <a:gd name="T2" fmla="*/ 12 w 25"/>
                  <a:gd name="T3" fmla="*/ 1 h 25"/>
                  <a:gd name="T4" fmla="*/ 0 w 25"/>
                  <a:gd name="T5" fmla="*/ 16 h 25"/>
                  <a:gd name="T6" fmla="*/ 13 w 25"/>
                  <a:gd name="T7" fmla="*/ 25 h 25"/>
                  <a:gd name="T8" fmla="*/ 25 w 25"/>
                  <a:gd name="T9" fmla="*/ 11 h 25"/>
                  <a:gd name="T10" fmla="*/ 21 w 25"/>
                  <a:gd name="T11" fmla="*/ 12 h 25"/>
                  <a:gd name="T12" fmla="*/ 15 w 25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25">
                    <a:moveTo>
                      <a:pt x="15" y="0"/>
                    </a:moveTo>
                    <a:lnTo>
                      <a:pt x="12" y="1"/>
                    </a:lnTo>
                    <a:lnTo>
                      <a:pt x="0" y="16"/>
                    </a:lnTo>
                    <a:lnTo>
                      <a:pt x="13" y="25"/>
                    </a:lnTo>
                    <a:lnTo>
                      <a:pt x="25" y="11"/>
                    </a:lnTo>
                    <a:lnTo>
                      <a:pt x="21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5" name="Freeform 35"/>
              <p:cNvSpPr>
                <a:spLocks/>
              </p:cNvSpPr>
              <p:nvPr/>
            </p:nvSpPr>
            <p:spPr bwMode="auto">
              <a:xfrm>
                <a:off x="2488" y="1370"/>
                <a:ext cx="82" cy="55"/>
              </a:xfrm>
              <a:custGeom>
                <a:avLst/>
                <a:gdLst>
                  <a:gd name="T0" fmla="*/ 82 w 82"/>
                  <a:gd name="T1" fmla="*/ 9 h 55"/>
                  <a:gd name="T2" fmla="*/ 70 w 82"/>
                  <a:gd name="T3" fmla="*/ 4 h 55"/>
                  <a:gd name="T4" fmla="*/ 0 w 82"/>
                  <a:gd name="T5" fmla="*/ 43 h 55"/>
                  <a:gd name="T6" fmla="*/ 6 w 82"/>
                  <a:gd name="T7" fmla="*/ 55 h 55"/>
                  <a:gd name="T8" fmla="*/ 76 w 82"/>
                  <a:gd name="T9" fmla="*/ 19 h 55"/>
                  <a:gd name="T10" fmla="*/ 65 w 82"/>
                  <a:gd name="T11" fmla="*/ 13 h 55"/>
                  <a:gd name="T12" fmla="*/ 82 w 82"/>
                  <a:gd name="T13" fmla="*/ 9 h 55"/>
                  <a:gd name="T14" fmla="*/ 80 w 82"/>
                  <a:gd name="T15" fmla="*/ 0 h 55"/>
                  <a:gd name="T16" fmla="*/ 70 w 82"/>
                  <a:gd name="T17" fmla="*/ 4 h 55"/>
                  <a:gd name="T18" fmla="*/ 82 w 82"/>
                  <a:gd name="T19" fmla="*/ 9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55">
                    <a:moveTo>
                      <a:pt x="82" y="9"/>
                    </a:moveTo>
                    <a:lnTo>
                      <a:pt x="70" y="4"/>
                    </a:lnTo>
                    <a:lnTo>
                      <a:pt x="0" y="43"/>
                    </a:lnTo>
                    <a:lnTo>
                      <a:pt x="6" y="55"/>
                    </a:lnTo>
                    <a:lnTo>
                      <a:pt x="76" y="19"/>
                    </a:lnTo>
                    <a:lnTo>
                      <a:pt x="65" y="13"/>
                    </a:lnTo>
                    <a:lnTo>
                      <a:pt x="82" y="9"/>
                    </a:lnTo>
                    <a:lnTo>
                      <a:pt x="80" y="0"/>
                    </a:lnTo>
                    <a:lnTo>
                      <a:pt x="70" y="4"/>
                    </a:lnTo>
                    <a:lnTo>
                      <a:pt x="82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6" name="Freeform 36"/>
              <p:cNvSpPr>
                <a:spLocks/>
              </p:cNvSpPr>
              <p:nvPr/>
            </p:nvSpPr>
            <p:spPr bwMode="auto">
              <a:xfrm>
                <a:off x="2553" y="1379"/>
                <a:ext cx="24" cy="56"/>
              </a:xfrm>
              <a:custGeom>
                <a:avLst/>
                <a:gdLst>
                  <a:gd name="T0" fmla="*/ 18 w 24"/>
                  <a:gd name="T1" fmla="*/ 39 h 56"/>
                  <a:gd name="T2" fmla="*/ 24 w 24"/>
                  <a:gd name="T3" fmla="*/ 46 h 56"/>
                  <a:gd name="T4" fmla="*/ 17 w 24"/>
                  <a:gd name="T5" fmla="*/ 0 h 56"/>
                  <a:gd name="T6" fmla="*/ 0 w 24"/>
                  <a:gd name="T7" fmla="*/ 4 h 56"/>
                  <a:gd name="T8" fmla="*/ 9 w 24"/>
                  <a:gd name="T9" fmla="*/ 48 h 56"/>
                  <a:gd name="T10" fmla="*/ 15 w 24"/>
                  <a:gd name="T11" fmla="*/ 56 h 56"/>
                  <a:gd name="T12" fmla="*/ 9 w 24"/>
                  <a:gd name="T13" fmla="*/ 48 h 56"/>
                  <a:gd name="T14" fmla="*/ 9 w 24"/>
                  <a:gd name="T15" fmla="*/ 54 h 56"/>
                  <a:gd name="T16" fmla="*/ 15 w 24"/>
                  <a:gd name="T17" fmla="*/ 56 h 56"/>
                  <a:gd name="T18" fmla="*/ 18 w 24"/>
                  <a:gd name="T19" fmla="*/ 39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56">
                    <a:moveTo>
                      <a:pt x="18" y="39"/>
                    </a:moveTo>
                    <a:lnTo>
                      <a:pt x="24" y="46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9" y="48"/>
                    </a:lnTo>
                    <a:lnTo>
                      <a:pt x="15" y="56"/>
                    </a:lnTo>
                    <a:lnTo>
                      <a:pt x="9" y="48"/>
                    </a:lnTo>
                    <a:lnTo>
                      <a:pt x="9" y="54"/>
                    </a:lnTo>
                    <a:lnTo>
                      <a:pt x="15" y="56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7" name="Freeform 37"/>
              <p:cNvSpPr>
                <a:spLocks/>
              </p:cNvSpPr>
              <p:nvPr/>
            </p:nvSpPr>
            <p:spPr bwMode="auto">
              <a:xfrm>
                <a:off x="2568" y="1418"/>
                <a:ext cx="24" cy="20"/>
              </a:xfrm>
              <a:custGeom>
                <a:avLst/>
                <a:gdLst>
                  <a:gd name="T0" fmla="*/ 14 w 24"/>
                  <a:gd name="T1" fmla="*/ 6 h 20"/>
                  <a:gd name="T2" fmla="*/ 20 w 24"/>
                  <a:gd name="T3" fmla="*/ 4 h 20"/>
                  <a:gd name="T4" fmla="*/ 3 w 24"/>
                  <a:gd name="T5" fmla="*/ 0 h 20"/>
                  <a:gd name="T6" fmla="*/ 0 w 24"/>
                  <a:gd name="T7" fmla="*/ 17 h 20"/>
                  <a:gd name="T8" fmla="*/ 16 w 24"/>
                  <a:gd name="T9" fmla="*/ 20 h 20"/>
                  <a:gd name="T10" fmla="*/ 24 w 24"/>
                  <a:gd name="T11" fmla="*/ 19 h 20"/>
                  <a:gd name="T12" fmla="*/ 16 w 24"/>
                  <a:gd name="T13" fmla="*/ 20 h 20"/>
                  <a:gd name="T14" fmla="*/ 20 w 24"/>
                  <a:gd name="T15" fmla="*/ 20 h 20"/>
                  <a:gd name="T16" fmla="*/ 24 w 24"/>
                  <a:gd name="T17" fmla="*/ 19 h 20"/>
                  <a:gd name="T18" fmla="*/ 14 w 24"/>
                  <a:gd name="T19" fmla="*/ 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0">
                    <a:moveTo>
                      <a:pt x="14" y="6"/>
                    </a:moveTo>
                    <a:lnTo>
                      <a:pt x="20" y="4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16" y="20"/>
                    </a:lnTo>
                    <a:lnTo>
                      <a:pt x="24" y="19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1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8" name="Freeform 38"/>
              <p:cNvSpPr>
                <a:spLocks/>
              </p:cNvSpPr>
              <p:nvPr/>
            </p:nvSpPr>
            <p:spPr bwMode="auto">
              <a:xfrm>
                <a:off x="2582" y="1401"/>
                <a:ext cx="39" cy="36"/>
              </a:xfrm>
              <a:custGeom>
                <a:avLst/>
                <a:gdLst>
                  <a:gd name="T0" fmla="*/ 37 w 39"/>
                  <a:gd name="T1" fmla="*/ 0 h 36"/>
                  <a:gd name="T2" fmla="*/ 30 w 39"/>
                  <a:gd name="T3" fmla="*/ 2 h 36"/>
                  <a:gd name="T4" fmla="*/ 0 w 39"/>
                  <a:gd name="T5" fmla="*/ 23 h 36"/>
                  <a:gd name="T6" fmla="*/ 10 w 39"/>
                  <a:gd name="T7" fmla="*/ 36 h 36"/>
                  <a:gd name="T8" fmla="*/ 39 w 39"/>
                  <a:gd name="T9" fmla="*/ 15 h 36"/>
                  <a:gd name="T10" fmla="*/ 34 w 39"/>
                  <a:gd name="T11" fmla="*/ 15 h 36"/>
                  <a:gd name="T12" fmla="*/ 37 w 39"/>
                  <a:gd name="T13" fmla="*/ 0 h 36"/>
                  <a:gd name="T14" fmla="*/ 34 w 39"/>
                  <a:gd name="T15" fmla="*/ 0 h 36"/>
                  <a:gd name="T16" fmla="*/ 30 w 39"/>
                  <a:gd name="T17" fmla="*/ 2 h 36"/>
                  <a:gd name="T18" fmla="*/ 37 w 39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36">
                    <a:moveTo>
                      <a:pt x="37" y="0"/>
                    </a:moveTo>
                    <a:lnTo>
                      <a:pt x="30" y="2"/>
                    </a:lnTo>
                    <a:lnTo>
                      <a:pt x="0" y="23"/>
                    </a:lnTo>
                    <a:lnTo>
                      <a:pt x="10" y="36"/>
                    </a:lnTo>
                    <a:lnTo>
                      <a:pt x="39" y="15"/>
                    </a:lnTo>
                    <a:lnTo>
                      <a:pt x="34" y="15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79" name="Freeform 39"/>
              <p:cNvSpPr>
                <a:spLocks/>
              </p:cNvSpPr>
              <p:nvPr/>
            </p:nvSpPr>
            <p:spPr bwMode="auto">
              <a:xfrm>
                <a:off x="2616" y="1401"/>
                <a:ext cx="37" cy="24"/>
              </a:xfrm>
              <a:custGeom>
                <a:avLst/>
                <a:gdLst>
                  <a:gd name="T0" fmla="*/ 24 w 37"/>
                  <a:gd name="T1" fmla="*/ 13 h 24"/>
                  <a:gd name="T2" fmla="*/ 31 w 37"/>
                  <a:gd name="T3" fmla="*/ 8 h 24"/>
                  <a:gd name="T4" fmla="*/ 3 w 37"/>
                  <a:gd name="T5" fmla="*/ 0 h 24"/>
                  <a:gd name="T6" fmla="*/ 0 w 37"/>
                  <a:gd name="T7" fmla="*/ 15 h 24"/>
                  <a:gd name="T8" fmla="*/ 27 w 37"/>
                  <a:gd name="T9" fmla="*/ 23 h 24"/>
                  <a:gd name="T10" fmla="*/ 37 w 37"/>
                  <a:gd name="T11" fmla="*/ 19 h 24"/>
                  <a:gd name="T12" fmla="*/ 27 w 37"/>
                  <a:gd name="T13" fmla="*/ 23 h 24"/>
                  <a:gd name="T14" fmla="*/ 35 w 37"/>
                  <a:gd name="T15" fmla="*/ 24 h 24"/>
                  <a:gd name="T16" fmla="*/ 37 w 37"/>
                  <a:gd name="T17" fmla="*/ 19 h 24"/>
                  <a:gd name="T18" fmla="*/ 24 w 37"/>
                  <a:gd name="T19" fmla="*/ 13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24">
                    <a:moveTo>
                      <a:pt x="24" y="13"/>
                    </a:moveTo>
                    <a:lnTo>
                      <a:pt x="31" y="8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27" y="23"/>
                    </a:lnTo>
                    <a:lnTo>
                      <a:pt x="37" y="19"/>
                    </a:lnTo>
                    <a:lnTo>
                      <a:pt x="27" y="23"/>
                    </a:lnTo>
                    <a:lnTo>
                      <a:pt x="35" y="24"/>
                    </a:lnTo>
                    <a:lnTo>
                      <a:pt x="37" y="19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0" name="Freeform 40"/>
              <p:cNvSpPr>
                <a:spLocks/>
              </p:cNvSpPr>
              <p:nvPr/>
            </p:nvSpPr>
            <p:spPr bwMode="auto">
              <a:xfrm>
                <a:off x="2640" y="1365"/>
                <a:ext cx="35" cy="55"/>
              </a:xfrm>
              <a:custGeom>
                <a:avLst/>
                <a:gdLst>
                  <a:gd name="T0" fmla="*/ 18 w 35"/>
                  <a:gd name="T1" fmla="*/ 1 h 55"/>
                  <a:gd name="T2" fmla="*/ 20 w 35"/>
                  <a:gd name="T3" fmla="*/ 0 h 55"/>
                  <a:gd name="T4" fmla="*/ 0 w 35"/>
                  <a:gd name="T5" fmla="*/ 49 h 55"/>
                  <a:gd name="T6" fmla="*/ 13 w 35"/>
                  <a:gd name="T7" fmla="*/ 55 h 55"/>
                  <a:gd name="T8" fmla="*/ 33 w 35"/>
                  <a:gd name="T9" fmla="*/ 5 h 55"/>
                  <a:gd name="T10" fmla="*/ 35 w 35"/>
                  <a:gd name="T11" fmla="*/ 3 h 55"/>
                  <a:gd name="T12" fmla="*/ 18 w 35"/>
                  <a:gd name="T13" fmla="*/ 1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55">
                    <a:moveTo>
                      <a:pt x="18" y="1"/>
                    </a:moveTo>
                    <a:lnTo>
                      <a:pt x="20" y="0"/>
                    </a:lnTo>
                    <a:lnTo>
                      <a:pt x="0" y="49"/>
                    </a:lnTo>
                    <a:lnTo>
                      <a:pt x="13" y="55"/>
                    </a:lnTo>
                    <a:lnTo>
                      <a:pt x="33" y="5"/>
                    </a:lnTo>
                    <a:lnTo>
                      <a:pt x="35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1" name="Freeform 41"/>
              <p:cNvSpPr>
                <a:spLocks/>
              </p:cNvSpPr>
              <p:nvPr/>
            </p:nvSpPr>
            <p:spPr bwMode="auto">
              <a:xfrm>
                <a:off x="2658" y="1339"/>
                <a:ext cx="19" cy="29"/>
              </a:xfrm>
              <a:custGeom>
                <a:avLst/>
                <a:gdLst>
                  <a:gd name="T0" fmla="*/ 4 w 19"/>
                  <a:gd name="T1" fmla="*/ 0 h 29"/>
                  <a:gd name="T2" fmla="*/ 4 w 19"/>
                  <a:gd name="T3" fmla="*/ 2 h 29"/>
                  <a:gd name="T4" fmla="*/ 0 w 19"/>
                  <a:gd name="T5" fmla="*/ 27 h 29"/>
                  <a:gd name="T6" fmla="*/ 17 w 19"/>
                  <a:gd name="T7" fmla="*/ 29 h 29"/>
                  <a:gd name="T8" fmla="*/ 19 w 19"/>
                  <a:gd name="T9" fmla="*/ 3 h 29"/>
                  <a:gd name="T10" fmla="*/ 4 w 1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29">
                    <a:moveTo>
                      <a:pt x="4" y="0"/>
                    </a:moveTo>
                    <a:lnTo>
                      <a:pt x="4" y="2"/>
                    </a:lnTo>
                    <a:lnTo>
                      <a:pt x="0" y="27"/>
                    </a:lnTo>
                    <a:lnTo>
                      <a:pt x="17" y="29"/>
                    </a:lnTo>
                    <a:lnTo>
                      <a:pt x="19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2" name="Freeform 42"/>
              <p:cNvSpPr>
                <a:spLocks/>
              </p:cNvSpPr>
              <p:nvPr/>
            </p:nvSpPr>
            <p:spPr bwMode="auto">
              <a:xfrm>
                <a:off x="2662" y="1250"/>
                <a:ext cx="35" cy="92"/>
              </a:xfrm>
              <a:custGeom>
                <a:avLst/>
                <a:gdLst>
                  <a:gd name="T0" fmla="*/ 31 w 35"/>
                  <a:gd name="T1" fmla="*/ 4 h 92"/>
                  <a:gd name="T2" fmla="*/ 20 w 35"/>
                  <a:gd name="T3" fmla="*/ 9 h 92"/>
                  <a:gd name="T4" fmla="*/ 0 w 35"/>
                  <a:gd name="T5" fmla="*/ 89 h 92"/>
                  <a:gd name="T6" fmla="*/ 15 w 35"/>
                  <a:gd name="T7" fmla="*/ 92 h 92"/>
                  <a:gd name="T8" fmla="*/ 35 w 35"/>
                  <a:gd name="T9" fmla="*/ 13 h 92"/>
                  <a:gd name="T10" fmla="*/ 24 w 35"/>
                  <a:gd name="T11" fmla="*/ 17 h 92"/>
                  <a:gd name="T12" fmla="*/ 31 w 35"/>
                  <a:gd name="T13" fmla="*/ 4 h 92"/>
                  <a:gd name="T14" fmla="*/ 22 w 35"/>
                  <a:gd name="T15" fmla="*/ 0 h 92"/>
                  <a:gd name="T16" fmla="*/ 20 w 35"/>
                  <a:gd name="T17" fmla="*/ 9 h 92"/>
                  <a:gd name="T18" fmla="*/ 31 w 35"/>
                  <a:gd name="T19" fmla="*/ 4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92">
                    <a:moveTo>
                      <a:pt x="31" y="4"/>
                    </a:moveTo>
                    <a:lnTo>
                      <a:pt x="20" y="9"/>
                    </a:lnTo>
                    <a:lnTo>
                      <a:pt x="0" y="89"/>
                    </a:lnTo>
                    <a:lnTo>
                      <a:pt x="15" y="92"/>
                    </a:lnTo>
                    <a:lnTo>
                      <a:pt x="35" y="13"/>
                    </a:lnTo>
                    <a:lnTo>
                      <a:pt x="24" y="17"/>
                    </a:lnTo>
                    <a:lnTo>
                      <a:pt x="31" y="4"/>
                    </a:lnTo>
                    <a:lnTo>
                      <a:pt x="22" y="0"/>
                    </a:lnTo>
                    <a:lnTo>
                      <a:pt x="20" y="9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3" name="Freeform 43"/>
              <p:cNvSpPr>
                <a:spLocks/>
              </p:cNvSpPr>
              <p:nvPr/>
            </p:nvSpPr>
            <p:spPr bwMode="auto">
              <a:xfrm>
                <a:off x="2686" y="1254"/>
                <a:ext cx="111" cy="63"/>
              </a:xfrm>
              <a:custGeom>
                <a:avLst/>
                <a:gdLst>
                  <a:gd name="T0" fmla="*/ 107 w 111"/>
                  <a:gd name="T1" fmla="*/ 59 h 63"/>
                  <a:gd name="T2" fmla="*/ 103 w 111"/>
                  <a:gd name="T3" fmla="*/ 48 h 63"/>
                  <a:gd name="T4" fmla="*/ 7 w 111"/>
                  <a:gd name="T5" fmla="*/ 0 h 63"/>
                  <a:gd name="T6" fmla="*/ 0 w 111"/>
                  <a:gd name="T7" fmla="*/ 13 h 63"/>
                  <a:gd name="T8" fmla="*/ 96 w 111"/>
                  <a:gd name="T9" fmla="*/ 63 h 63"/>
                  <a:gd name="T10" fmla="*/ 94 w 111"/>
                  <a:gd name="T11" fmla="*/ 53 h 63"/>
                  <a:gd name="T12" fmla="*/ 107 w 111"/>
                  <a:gd name="T13" fmla="*/ 59 h 63"/>
                  <a:gd name="T14" fmla="*/ 111 w 111"/>
                  <a:gd name="T15" fmla="*/ 52 h 63"/>
                  <a:gd name="T16" fmla="*/ 103 w 111"/>
                  <a:gd name="T17" fmla="*/ 48 h 63"/>
                  <a:gd name="T18" fmla="*/ 107 w 111"/>
                  <a:gd name="T19" fmla="*/ 59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1" h="63">
                    <a:moveTo>
                      <a:pt x="107" y="59"/>
                    </a:moveTo>
                    <a:lnTo>
                      <a:pt x="103" y="48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96" y="63"/>
                    </a:lnTo>
                    <a:lnTo>
                      <a:pt x="94" y="53"/>
                    </a:lnTo>
                    <a:lnTo>
                      <a:pt x="107" y="59"/>
                    </a:lnTo>
                    <a:lnTo>
                      <a:pt x="111" y="52"/>
                    </a:lnTo>
                    <a:lnTo>
                      <a:pt x="103" y="48"/>
                    </a:lnTo>
                    <a:lnTo>
                      <a:pt x="107" y="5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4" name="Freeform 44"/>
              <p:cNvSpPr>
                <a:spLocks/>
              </p:cNvSpPr>
              <p:nvPr/>
            </p:nvSpPr>
            <p:spPr bwMode="auto">
              <a:xfrm>
                <a:off x="2738" y="1307"/>
                <a:ext cx="55" cy="106"/>
              </a:xfrm>
              <a:custGeom>
                <a:avLst/>
                <a:gdLst>
                  <a:gd name="T0" fmla="*/ 14 w 55"/>
                  <a:gd name="T1" fmla="*/ 102 h 106"/>
                  <a:gd name="T2" fmla="*/ 14 w 55"/>
                  <a:gd name="T3" fmla="*/ 106 h 106"/>
                  <a:gd name="T4" fmla="*/ 55 w 55"/>
                  <a:gd name="T5" fmla="*/ 6 h 106"/>
                  <a:gd name="T6" fmla="*/ 42 w 55"/>
                  <a:gd name="T7" fmla="*/ 0 h 106"/>
                  <a:gd name="T8" fmla="*/ 0 w 55"/>
                  <a:gd name="T9" fmla="*/ 100 h 106"/>
                  <a:gd name="T10" fmla="*/ 0 w 55"/>
                  <a:gd name="T11" fmla="*/ 104 h 106"/>
                  <a:gd name="T12" fmla="*/ 14 w 55"/>
                  <a:gd name="T13" fmla="*/ 102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06">
                    <a:moveTo>
                      <a:pt x="14" y="102"/>
                    </a:moveTo>
                    <a:lnTo>
                      <a:pt x="14" y="106"/>
                    </a:lnTo>
                    <a:lnTo>
                      <a:pt x="55" y="6"/>
                    </a:lnTo>
                    <a:lnTo>
                      <a:pt x="42" y="0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14" y="10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5" name="Freeform 45"/>
              <p:cNvSpPr>
                <a:spLocks/>
              </p:cNvSpPr>
              <p:nvPr/>
            </p:nvSpPr>
            <p:spPr bwMode="auto">
              <a:xfrm>
                <a:off x="2738" y="1409"/>
                <a:ext cx="20" cy="37"/>
              </a:xfrm>
              <a:custGeom>
                <a:avLst/>
                <a:gdLst>
                  <a:gd name="T0" fmla="*/ 16 w 20"/>
                  <a:gd name="T1" fmla="*/ 26 h 37"/>
                  <a:gd name="T2" fmla="*/ 20 w 20"/>
                  <a:gd name="T3" fmla="*/ 29 h 37"/>
                  <a:gd name="T4" fmla="*/ 14 w 20"/>
                  <a:gd name="T5" fmla="*/ 0 h 37"/>
                  <a:gd name="T6" fmla="*/ 0 w 20"/>
                  <a:gd name="T7" fmla="*/ 2 h 37"/>
                  <a:gd name="T8" fmla="*/ 5 w 20"/>
                  <a:gd name="T9" fmla="*/ 31 h 37"/>
                  <a:gd name="T10" fmla="*/ 7 w 20"/>
                  <a:gd name="T11" fmla="*/ 37 h 37"/>
                  <a:gd name="T12" fmla="*/ 16 w 20"/>
                  <a:gd name="T13" fmla="*/ 26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37">
                    <a:moveTo>
                      <a:pt x="16" y="26"/>
                    </a:moveTo>
                    <a:lnTo>
                      <a:pt x="20" y="29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5" y="31"/>
                    </a:lnTo>
                    <a:lnTo>
                      <a:pt x="7" y="37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6" name="Freeform 46"/>
              <p:cNvSpPr>
                <a:spLocks/>
              </p:cNvSpPr>
              <p:nvPr/>
            </p:nvSpPr>
            <p:spPr bwMode="auto">
              <a:xfrm>
                <a:off x="2745" y="1435"/>
                <a:ext cx="83" cy="73"/>
              </a:xfrm>
              <a:custGeom>
                <a:avLst/>
                <a:gdLst>
                  <a:gd name="T0" fmla="*/ 79 w 83"/>
                  <a:gd name="T1" fmla="*/ 59 h 73"/>
                  <a:gd name="T2" fmla="*/ 83 w 83"/>
                  <a:gd name="T3" fmla="*/ 61 h 73"/>
                  <a:gd name="T4" fmla="*/ 9 w 83"/>
                  <a:gd name="T5" fmla="*/ 0 h 73"/>
                  <a:gd name="T6" fmla="*/ 0 w 83"/>
                  <a:gd name="T7" fmla="*/ 11 h 73"/>
                  <a:gd name="T8" fmla="*/ 74 w 83"/>
                  <a:gd name="T9" fmla="*/ 73 h 73"/>
                  <a:gd name="T10" fmla="*/ 78 w 83"/>
                  <a:gd name="T11" fmla="*/ 73 h 73"/>
                  <a:gd name="T12" fmla="*/ 79 w 83"/>
                  <a:gd name="T13" fmla="*/ 59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73">
                    <a:moveTo>
                      <a:pt x="79" y="59"/>
                    </a:moveTo>
                    <a:lnTo>
                      <a:pt x="83" y="61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74" y="73"/>
                    </a:lnTo>
                    <a:lnTo>
                      <a:pt x="78" y="73"/>
                    </a:lnTo>
                    <a:lnTo>
                      <a:pt x="79" y="5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7" name="Freeform 47"/>
              <p:cNvSpPr>
                <a:spLocks/>
              </p:cNvSpPr>
              <p:nvPr/>
            </p:nvSpPr>
            <p:spPr bwMode="auto">
              <a:xfrm>
                <a:off x="2823" y="1494"/>
                <a:ext cx="51" cy="24"/>
              </a:xfrm>
              <a:custGeom>
                <a:avLst/>
                <a:gdLst>
                  <a:gd name="T0" fmla="*/ 49 w 51"/>
                  <a:gd name="T1" fmla="*/ 18 h 24"/>
                  <a:gd name="T2" fmla="*/ 44 w 51"/>
                  <a:gd name="T3" fmla="*/ 9 h 24"/>
                  <a:gd name="T4" fmla="*/ 1 w 51"/>
                  <a:gd name="T5" fmla="*/ 0 h 24"/>
                  <a:gd name="T6" fmla="*/ 0 w 51"/>
                  <a:gd name="T7" fmla="*/ 14 h 24"/>
                  <a:gd name="T8" fmla="*/ 40 w 51"/>
                  <a:gd name="T9" fmla="*/ 24 h 24"/>
                  <a:gd name="T10" fmla="*/ 35 w 51"/>
                  <a:gd name="T11" fmla="*/ 14 h 24"/>
                  <a:gd name="T12" fmla="*/ 49 w 51"/>
                  <a:gd name="T13" fmla="*/ 18 h 24"/>
                  <a:gd name="T14" fmla="*/ 51 w 51"/>
                  <a:gd name="T15" fmla="*/ 11 h 24"/>
                  <a:gd name="T16" fmla="*/ 44 w 51"/>
                  <a:gd name="T17" fmla="*/ 9 h 24"/>
                  <a:gd name="T18" fmla="*/ 49 w 51"/>
                  <a:gd name="T19" fmla="*/ 1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24">
                    <a:moveTo>
                      <a:pt x="49" y="18"/>
                    </a:moveTo>
                    <a:lnTo>
                      <a:pt x="44" y="9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40" y="24"/>
                    </a:lnTo>
                    <a:lnTo>
                      <a:pt x="35" y="14"/>
                    </a:lnTo>
                    <a:lnTo>
                      <a:pt x="49" y="18"/>
                    </a:lnTo>
                    <a:lnTo>
                      <a:pt x="51" y="11"/>
                    </a:lnTo>
                    <a:lnTo>
                      <a:pt x="44" y="9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8" name="Freeform 48"/>
              <p:cNvSpPr>
                <a:spLocks/>
              </p:cNvSpPr>
              <p:nvPr/>
            </p:nvSpPr>
            <p:spPr bwMode="auto">
              <a:xfrm>
                <a:off x="2848" y="1508"/>
                <a:ext cx="24" cy="58"/>
              </a:xfrm>
              <a:custGeom>
                <a:avLst/>
                <a:gdLst>
                  <a:gd name="T0" fmla="*/ 15 w 24"/>
                  <a:gd name="T1" fmla="*/ 56 h 58"/>
                  <a:gd name="T2" fmla="*/ 15 w 24"/>
                  <a:gd name="T3" fmla="*/ 58 h 58"/>
                  <a:gd name="T4" fmla="*/ 24 w 24"/>
                  <a:gd name="T5" fmla="*/ 4 h 58"/>
                  <a:gd name="T6" fmla="*/ 10 w 24"/>
                  <a:gd name="T7" fmla="*/ 0 h 58"/>
                  <a:gd name="T8" fmla="*/ 0 w 24"/>
                  <a:gd name="T9" fmla="*/ 54 h 58"/>
                  <a:gd name="T10" fmla="*/ 0 w 24"/>
                  <a:gd name="T11" fmla="*/ 56 h 58"/>
                  <a:gd name="T12" fmla="*/ 15 w 24"/>
                  <a:gd name="T13" fmla="*/ 56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58">
                    <a:moveTo>
                      <a:pt x="15" y="56"/>
                    </a:moveTo>
                    <a:lnTo>
                      <a:pt x="15" y="58"/>
                    </a:lnTo>
                    <a:lnTo>
                      <a:pt x="24" y="4"/>
                    </a:lnTo>
                    <a:lnTo>
                      <a:pt x="10" y="0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89" name="Freeform 49"/>
              <p:cNvSpPr>
                <a:spLocks/>
              </p:cNvSpPr>
              <p:nvPr/>
            </p:nvSpPr>
            <p:spPr bwMode="auto">
              <a:xfrm>
                <a:off x="2848" y="1564"/>
                <a:ext cx="17" cy="44"/>
              </a:xfrm>
              <a:custGeom>
                <a:avLst/>
                <a:gdLst>
                  <a:gd name="T0" fmla="*/ 15 w 17"/>
                  <a:gd name="T1" fmla="*/ 35 h 44"/>
                  <a:gd name="T2" fmla="*/ 17 w 17"/>
                  <a:gd name="T3" fmla="*/ 40 h 44"/>
                  <a:gd name="T4" fmla="*/ 15 w 17"/>
                  <a:gd name="T5" fmla="*/ 0 h 44"/>
                  <a:gd name="T6" fmla="*/ 0 w 17"/>
                  <a:gd name="T7" fmla="*/ 0 h 44"/>
                  <a:gd name="T8" fmla="*/ 2 w 17"/>
                  <a:gd name="T9" fmla="*/ 40 h 44"/>
                  <a:gd name="T10" fmla="*/ 4 w 17"/>
                  <a:gd name="T11" fmla="*/ 44 h 44"/>
                  <a:gd name="T12" fmla="*/ 15 w 17"/>
                  <a:gd name="T13" fmla="*/ 35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4">
                    <a:moveTo>
                      <a:pt x="15" y="35"/>
                    </a:moveTo>
                    <a:lnTo>
                      <a:pt x="17" y="4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15" y="3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0" name="Freeform 50"/>
              <p:cNvSpPr>
                <a:spLocks/>
              </p:cNvSpPr>
              <p:nvPr/>
            </p:nvSpPr>
            <p:spPr bwMode="auto">
              <a:xfrm>
                <a:off x="2852" y="1599"/>
                <a:ext cx="24" cy="29"/>
              </a:xfrm>
              <a:custGeom>
                <a:avLst/>
                <a:gdLst>
                  <a:gd name="T0" fmla="*/ 19 w 24"/>
                  <a:gd name="T1" fmla="*/ 13 h 29"/>
                  <a:gd name="T2" fmla="*/ 24 w 24"/>
                  <a:gd name="T3" fmla="*/ 16 h 29"/>
                  <a:gd name="T4" fmla="*/ 11 w 24"/>
                  <a:gd name="T5" fmla="*/ 0 h 29"/>
                  <a:gd name="T6" fmla="*/ 0 w 24"/>
                  <a:gd name="T7" fmla="*/ 9 h 29"/>
                  <a:gd name="T8" fmla="*/ 13 w 24"/>
                  <a:gd name="T9" fmla="*/ 26 h 29"/>
                  <a:gd name="T10" fmla="*/ 19 w 24"/>
                  <a:gd name="T11" fmla="*/ 29 h 29"/>
                  <a:gd name="T12" fmla="*/ 13 w 24"/>
                  <a:gd name="T13" fmla="*/ 26 h 29"/>
                  <a:gd name="T14" fmla="*/ 15 w 24"/>
                  <a:gd name="T15" fmla="*/ 29 h 29"/>
                  <a:gd name="T16" fmla="*/ 19 w 24"/>
                  <a:gd name="T17" fmla="*/ 28 h 29"/>
                  <a:gd name="T18" fmla="*/ 19 w 24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19" y="13"/>
                    </a:moveTo>
                    <a:lnTo>
                      <a:pt x="24" y="16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13" y="26"/>
                    </a:lnTo>
                    <a:lnTo>
                      <a:pt x="19" y="29"/>
                    </a:lnTo>
                    <a:lnTo>
                      <a:pt x="13" y="26"/>
                    </a:lnTo>
                    <a:lnTo>
                      <a:pt x="15" y="29"/>
                    </a:lnTo>
                    <a:lnTo>
                      <a:pt x="19" y="28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1" name="Freeform 51"/>
              <p:cNvSpPr>
                <a:spLocks/>
              </p:cNvSpPr>
              <p:nvPr/>
            </p:nvSpPr>
            <p:spPr bwMode="auto">
              <a:xfrm>
                <a:off x="2871" y="1610"/>
                <a:ext cx="85" cy="18"/>
              </a:xfrm>
              <a:custGeom>
                <a:avLst/>
                <a:gdLst>
                  <a:gd name="T0" fmla="*/ 85 w 85"/>
                  <a:gd name="T1" fmla="*/ 0 h 18"/>
                  <a:gd name="T2" fmla="*/ 0 w 85"/>
                  <a:gd name="T3" fmla="*/ 2 h 18"/>
                  <a:gd name="T4" fmla="*/ 0 w 85"/>
                  <a:gd name="T5" fmla="*/ 18 h 18"/>
                  <a:gd name="T6" fmla="*/ 85 w 85"/>
                  <a:gd name="T7" fmla="*/ 15 h 18"/>
                  <a:gd name="T8" fmla="*/ 85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">
                    <a:moveTo>
                      <a:pt x="85" y="0"/>
                    </a:moveTo>
                    <a:lnTo>
                      <a:pt x="0" y="2"/>
                    </a:lnTo>
                    <a:lnTo>
                      <a:pt x="0" y="18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2" name="Freeform 52"/>
              <p:cNvSpPr>
                <a:spLocks/>
              </p:cNvSpPr>
              <p:nvPr/>
            </p:nvSpPr>
            <p:spPr bwMode="auto">
              <a:xfrm>
                <a:off x="2956" y="1608"/>
                <a:ext cx="245" cy="17"/>
              </a:xfrm>
              <a:custGeom>
                <a:avLst/>
                <a:gdLst>
                  <a:gd name="T0" fmla="*/ 245 w 245"/>
                  <a:gd name="T1" fmla="*/ 6 h 17"/>
                  <a:gd name="T2" fmla="*/ 238 w 245"/>
                  <a:gd name="T3" fmla="*/ 0 h 17"/>
                  <a:gd name="T4" fmla="*/ 0 w 245"/>
                  <a:gd name="T5" fmla="*/ 2 h 17"/>
                  <a:gd name="T6" fmla="*/ 0 w 245"/>
                  <a:gd name="T7" fmla="*/ 17 h 17"/>
                  <a:gd name="T8" fmla="*/ 238 w 245"/>
                  <a:gd name="T9" fmla="*/ 15 h 17"/>
                  <a:gd name="T10" fmla="*/ 230 w 245"/>
                  <a:gd name="T11" fmla="*/ 9 h 17"/>
                  <a:gd name="T12" fmla="*/ 245 w 245"/>
                  <a:gd name="T13" fmla="*/ 6 h 17"/>
                  <a:gd name="T14" fmla="*/ 243 w 245"/>
                  <a:gd name="T15" fmla="*/ 0 h 17"/>
                  <a:gd name="T16" fmla="*/ 238 w 245"/>
                  <a:gd name="T17" fmla="*/ 0 h 17"/>
                  <a:gd name="T18" fmla="*/ 245 w 245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5" h="17">
                    <a:moveTo>
                      <a:pt x="245" y="6"/>
                    </a:moveTo>
                    <a:lnTo>
                      <a:pt x="238" y="0"/>
                    </a:lnTo>
                    <a:lnTo>
                      <a:pt x="0" y="2"/>
                    </a:lnTo>
                    <a:lnTo>
                      <a:pt x="0" y="17"/>
                    </a:lnTo>
                    <a:lnTo>
                      <a:pt x="238" y="15"/>
                    </a:lnTo>
                    <a:lnTo>
                      <a:pt x="230" y="9"/>
                    </a:lnTo>
                    <a:lnTo>
                      <a:pt x="245" y="6"/>
                    </a:lnTo>
                    <a:lnTo>
                      <a:pt x="243" y="0"/>
                    </a:lnTo>
                    <a:lnTo>
                      <a:pt x="238" y="0"/>
                    </a:lnTo>
                    <a:lnTo>
                      <a:pt x="245" y="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3" name="Freeform 53"/>
              <p:cNvSpPr>
                <a:spLocks/>
              </p:cNvSpPr>
              <p:nvPr/>
            </p:nvSpPr>
            <p:spPr bwMode="auto">
              <a:xfrm>
                <a:off x="3186" y="1614"/>
                <a:ext cx="28" cy="51"/>
              </a:xfrm>
              <a:custGeom>
                <a:avLst/>
                <a:gdLst>
                  <a:gd name="T0" fmla="*/ 24 w 28"/>
                  <a:gd name="T1" fmla="*/ 38 h 51"/>
                  <a:gd name="T2" fmla="*/ 28 w 28"/>
                  <a:gd name="T3" fmla="*/ 42 h 51"/>
                  <a:gd name="T4" fmla="*/ 15 w 28"/>
                  <a:gd name="T5" fmla="*/ 0 h 51"/>
                  <a:gd name="T6" fmla="*/ 0 w 28"/>
                  <a:gd name="T7" fmla="*/ 3 h 51"/>
                  <a:gd name="T8" fmla="*/ 13 w 28"/>
                  <a:gd name="T9" fmla="*/ 48 h 51"/>
                  <a:gd name="T10" fmla="*/ 15 w 28"/>
                  <a:gd name="T11" fmla="*/ 51 h 51"/>
                  <a:gd name="T12" fmla="*/ 24 w 28"/>
                  <a:gd name="T13" fmla="*/ 38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51">
                    <a:moveTo>
                      <a:pt x="24" y="38"/>
                    </a:moveTo>
                    <a:lnTo>
                      <a:pt x="28" y="42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3" y="48"/>
                    </a:lnTo>
                    <a:lnTo>
                      <a:pt x="15" y="51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4" name="Freeform 54"/>
              <p:cNvSpPr>
                <a:spLocks/>
              </p:cNvSpPr>
              <p:nvPr/>
            </p:nvSpPr>
            <p:spPr bwMode="auto">
              <a:xfrm>
                <a:off x="3201" y="1652"/>
                <a:ext cx="37" cy="32"/>
              </a:xfrm>
              <a:custGeom>
                <a:avLst/>
                <a:gdLst>
                  <a:gd name="T0" fmla="*/ 37 w 37"/>
                  <a:gd name="T1" fmla="*/ 22 h 32"/>
                  <a:gd name="T2" fmla="*/ 35 w 37"/>
                  <a:gd name="T3" fmla="*/ 21 h 32"/>
                  <a:gd name="T4" fmla="*/ 9 w 37"/>
                  <a:gd name="T5" fmla="*/ 0 h 32"/>
                  <a:gd name="T6" fmla="*/ 0 w 37"/>
                  <a:gd name="T7" fmla="*/ 13 h 32"/>
                  <a:gd name="T8" fmla="*/ 26 w 37"/>
                  <a:gd name="T9" fmla="*/ 32 h 32"/>
                  <a:gd name="T10" fmla="*/ 24 w 37"/>
                  <a:gd name="T11" fmla="*/ 30 h 32"/>
                  <a:gd name="T12" fmla="*/ 37 w 37"/>
                  <a:gd name="T13" fmla="*/ 2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32">
                    <a:moveTo>
                      <a:pt x="37" y="22"/>
                    </a:moveTo>
                    <a:lnTo>
                      <a:pt x="35" y="21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5" name="Freeform 55"/>
              <p:cNvSpPr>
                <a:spLocks/>
              </p:cNvSpPr>
              <p:nvPr/>
            </p:nvSpPr>
            <p:spPr bwMode="auto">
              <a:xfrm>
                <a:off x="3225" y="1674"/>
                <a:ext cx="37" cy="48"/>
              </a:xfrm>
              <a:custGeom>
                <a:avLst/>
                <a:gdLst>
                  <a:gd name="T0" fmla="*/ 37 w 37"/>
                  <a:gd name="T1" fmla="*/ 43 h 48"/>
                  <a:gd name="T2" fmla="*/ 37 w 37"/>
                  <a:gd name="T3" fmla="*/ 41 h 48"/>
                  <a:gd name="T4" fmla="*/ 13 w 37"/>
                  <a:gd name="T5" fmla="*/ 0 h 48"/>
                  <a:gd name="T6" fmla="*/ 0 w 37"/>
                  <a:gd name="T7" fmla="*/ 8 h 48"/>
                  <a:gd name="T8" fmla="*/ 22 w 37"/>
                  <a:gd name="T9" fmla="*/ 48 h 48"/>
                  <a:gd name="T10" fmla="*/ 22 w 37"/>
                  <a:gd name="T11" fmla="*/ 47 h 48"/>
                  <a:gd name="T12" fmla="*/ 37 w 37"/>
                  <a:gd name="T13" fmla="*/ 43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8">
                    <a:moveTo>
                      <a:pt x="37" y="43"/>
                    </a:moveTo>
                    <a:lnTo>
                      <a:pt x="37" y="41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22" y="48"/>
                    </a:lnTo>
                    <a:lnTo>
                      <a:pt x="22" y="47"/>
                    </a:lnTo>
                    <a:lnTo>
                      <a:pt x="37" y="4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6" name="Freeform 56"/>
              <p:cNvSpPr>
                <a:spLocks/>
              </p:cNvSpPr>
              <p:nvPr/>
            </p:nvSpPr>
            <p:spPr bwMode="auto">
              <a:xfrm>
                <a:off x="3247" y="1717"/>
                <a:ext cx="23" cy="41"/>
              </a:xfrm>
              <a:custGeom>
                <a:avLst/>
                <a:gdLst>
                  <a:gd name="T0" fmla="*/ 21 w 23"/>
                  <a:gd name="T1" fmla="*/ 28 h 41"/>
                  <a:gd name="T2" fmla="*/ 23 w 23"/>
                  <a:gd name="T3" fmla="*/ 33 h 41"/>
                  <a:gd name="T4" fmla="*/ 15 w 23"/>
                  <a:gd name="T5" fmla="*/ 0 h 41"/>
                  <a:gd name="T6" fmla="*/ 0 w 23"/>
                  <a:gd name="T7" fmla="*/ 4 h 41"/>
                  <a:gd name="T8" fmla="*/ 8 w 23"/>
                  <a:gd name="T9" fmla="*/ 37 h 41"/>
                  <a:gd name="T10" fmla="*/ 11 w 23"/>
                  <a:gd name="T11" fmla="*/ 41 h 41"/>
                  <a:gd name="T12" fmla="*/ 21 w 23"/>
                  <a:gd name="T13" fmla="*/ 2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1">
                    <a:moveTo>
                      <a:pt x="21" y="28"/>
                    </a:moveTo>
                    <a:lnTo>
                      <a:pt x="23" y="3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8" y="37"/>
                    </a:lnTo>
                    <a:lnTo>
                      <a:pt x="11" y="41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7" name="Freeform 57"/>
              <p:cNvSpPr>
                <a:spLocks/>
              </p:cNvSpPr>
              <p:nvPr/>
            </p:nvSpPr>
            <p:spPr bwMode="auto">
              <a:xfrm>
                <a:off x="3258" y="1745"/>
                <a:ext cx="48" cy="38"/>
              </a:xfrm>
              <a:custGeom>
                <a:avLst/>
                <a:gdLst>
                  <a:gd name="T0" fmla="*/ 47 w 48"/>
                  <a:gd name="T1" fmla="*/ 25 h 38"/>
                  <a:gd name="T2" fmla="*/ 48 w 48"/>
                  <a:gd name="T3" fmla="*/ 25 h 38"/>
                  <a:gd name="T4" fmla="*/ 10 w 48"/>
                  <a:gd name="T5" fmla="*/ 0 h 38"/>
                  <a:gd name="T6" fmla="*/ 0 w 48"/>
                  <a:gd name="T7" fmla="*/ 13 h 38"/>
                  <a:gd name="T8" fmla="*/ 39 w 48"/>
                  <a:gd name="T9" fmla="*/ 38 h 38"/>
                  <a:gd name="T10" fmla="*/ 41 w 48"/>
                  <a:gd name="T11" fmla="*/ 38 h 38"/>
                  <a:gd name="T12" fmla="*/ 47 w 48"/>
                  <a:gd name="T13" fmla="*/ 25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8">
                    <a:moveTo>
                      <a:pt x="47" y="25"/>
                    </a:moveTo>
                    <a:lnTo>
                      <a:pt x="48" y="25"/>
                    </a:lnTo>
                    <a:lnTo>
                      <a:pt x="10" y="0"/>
                    </a:lnTo>
                    <a:lnTo>
                      <a:pt x="0" y="13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8" name="Freeform 58"/>
              <p:cNvSpPr>
                <a:spLocks/>
              </p:cNvSpPr>
              <p:nvPr/>
            </p:nvSpPr>
            <p:spPr bwMode="auto">
              <a:xfrm>
                <a:off x="3299" y="1770"/>
                <a:ext cx="113" cy="56"/>
              </a:xfrm>
              <a:custGeom>
                <a:avLst/>
                <a:gdLst>
                  <a:gd name="T0" fmla="*/ 105 w 113"/>
                  <a:gd name="T1" fmla="*/ 41 h 56"/>
                  <a:gd name="T2" fmla="*/ 113 w 113"/>
                  <a:gd name="T3" fmla="*/ 39 h 56"/>
                  <a:gd name="T4" fmla="*/ 6 w 113"/>
                  <a:gd name="T5" fmla="*/ 0 h 56"/>
                  <a:gd name="T6" fmla="*/ 0 w 113"/>
                  <a:gd name="T7" fmla="*/ 13 h 56"/>
                  <a:gd name="T8" fmla="*/ 107 w 113"/>
                  <a:gd name="T9" fmla="*/ 54 h 56"/>
                  <a:gd name="T10" fmla="*/ 113 w 113"/>
                  <a:gd name="T11" fmla="*/ 54 h 56"/>
                  <a:gd name="T12" fmla="*/ 107 w 113"/>
                  <a:gd name="T13" fmla="*/ 54 h 56"/>
                  <a:gd name="T14" fmla="*/ 111 w 113"/>
                  <a:gd name="T15" fmla="*/ 56 h 56"/>
                  <a:gd name="T16" fmla="*/ 113 w 113"/>
                  <a:gd name="T17" fmla="*/ 54 h 56"/>
                  <a:gd name="T18" fmla="*/ 105 w 113"/>
                  <a:gd name="T19" fmla="*/ 41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3" h="56">
                    <a:moveTo>
                      <a:pt x="105" y="41"/>
                    </a:moveTo>
                    <a:lnTo>
                      <a:pt x="113" y="39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107" y="54"/>
                    </a:lnTo>
                    <a:lnTo>
                      <a:pt x="113" y="54"/>
                    </a:lnTo>
                    <a:lnTo>
                      <a:pt x="107" y="54"/>
                    </a:lnTo>
                    <a:lnTo>
                      <a:pt x="111" y="56"/>
                    </a:lnTo>
                    <a:lnTo>
                      <a:pt x="113" y="54"/>
                    </a:lnTo>
                    <a:lnTo>
                      <a:pt x="105" y="4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799" name="Freeform 59"/>
              <p:cNvSpPr>
                <a:spLocks/>
              </p:cNvSpPr>
              <p:nvPr/>
            </p:nvSpPr>
            <p:spPr bwMode="auto">
              <a:xfrm>
                <a:off x="3404" y="1772"/>
                <a:ext cx="72" cy="52"/>
              </a:xfrm>
              <a:custGeom>
                <a:avLst/>
                <a:gdLst>
                  <a:gd name="T0" fmla="*/ 54 w 72"/>
                  <a:gd name="T1" fmla="*/ 9 h 52"/>
                  <a:gd name="T2" fmla="*/ 58 w 72"/>
                  <a:gd name="T3" fmla="*/ 0 h 52"/>
                  <a:gd name="T4" fmla="*/ 0 w 72"/>
                  <a:gd name="T5" fmla="*/ 39 h 52"/>
                  <a:gd name="T6" fmla="*/ 8 w 72"/>
                  <a:gd name="T7" fmla="*/ 52 h 52"/>
                  <a:gd name="T8" fmla="*/ 65 w 72"/>
                  <a:gd name="T9" fmla="*/ 13 h 52"/>
                  <a:gd name="T10" fmla="*/ 67 w 72"/>
                  <a:gd name="T11" fmla="*/ 2 h 52"/>
                  <a:gd name="T12" fmla="*/ 65 w 72"/>
                  <a:gd name="T13" fmla="*/ 13 h 52"/>
                  <a:gd name="T14" fmla="*/ 72 w 72"/>
                  <a:gd name="T15" fmla="*/ 8 h 52"/>
                  <a:gd name="T16" fmla="*/ 67 w 72"/>
                  <a:gd name="T17" fmla="*/ 2 h 52"/>
                  <a:gd name="T18" fmla="*/ 54 w 72"/>
                  <a:gd name="T19" fmla="*/ 9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52">
                    <a:moveTo>
                      <a:pt x="54" y="9"/>
                    </a:moveTo>
                    <a:lnTo>
                      <a:pt x="58" y="0"/>
                    </a:lnTo>
                    <a:lnTo>
                      <a:pt x="0" y="39"/>
                    </a:lnTo>
                    <a:lnTo>
                      <a:pt x="8" y="52"/>
                    </a:lnTo>
                    <a:lnTo>
                      <a:pt x="65" y="13"/>
                    </a:lnTo>
                    <a:lnTo>
                      <a:pt x="67" y="2"/>
                    </a:lnTo>
                    <a:lnTo>
                      <a:pt x="65" y="13"/>
                    </a:lnTo>
                    <a:lnTo>
                      <a:pt x="72" y="8"/>
                    </a:lnTo>
                    <a:lnTo>
                      <a:pt x="67" y="2"/>
                    </a:lnTo>
                    <a:lnTo>
                      <a:pt x="54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0" name="Freeform 60"/>
              <p:cNvSpPr>
                <a:spLocks/>
              </p:cNvSpPr>
              <p:nvPr/>
            </p:nvSpPr>
            <p:spPr bwMode="auto">
              <a:xfrm>
                <a:off x="3432" y="1741"/>
                <a:ext cx="39" cy="40"/>
              </a:xfrm>
              <a:custGeom>
                <a:avLst/>
                <a:gdLst>
                  <a:gd name="T0" fmla="*/ 4 w 39"/>
                  <a:gd name="T1" fmla="*/ 0 h 40"/>
                  <a:gd name="T2" fmla="*/ 4 w 39"/>
                  <a:gd name="T3" fmla="*/ 9 h 40"/>
                  <a:gd name="T4" fmla="*/ 26 w 39"/>
                  <a:gd name="T5" fmla="*/ 40 h 40"/>
                  <a:gd name="T6" fmla="*/ 39 w 39"/>
                  <a:gd name="T7" fmla="*/ 33 h 40"/>
                  <a:gd name="T8" fmla="*/ 17 w 39"/>
                  <a:gd name="T9" fmla="*/ 0 h 40"/>
                  <a:gd name="T10" fmla="*/ 17 w 39"/>
                  <a:gd name="T11" fmla="*/ 9 h 40"/>
                  <a:gd name="T12" fmla="*/ 4 w 39"/>
                  <a:gd name="T13" fmla="*/ 0 h 40"/>
                  <a:gd name="T14" fmla="*/ 0 w 39"/>
                  <a:gd name="T15" fmla="*/ 4 h 40"/>
                  <a:gd name="T16" fmla="*/ 4 w 39"/>
                  <a:gd name="T17" fmla="*/ 9 h 40"/>
                  <a:gd name="T18" fmla="*/ 4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4" y="0"/>
                    </a:moveTo>
                    <a:lnTo>
                      <a:pt x="4" y="9"/>
                    </a:lnTo>
                    <a:lnTo>
                      <a:pt x="26" y="40"/>
                    </a:lnTo>
                    <a:lnTo>
                      <a:pt x="39" y="33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1" name="Freeform 61"/>
              <p:cNvSpPr>
                <a:spLocks/>
              </p:cNvSpPr>
              <p:nvPr/>
            </p:nvSpPr>
            <p:spPr bwMode="auto">
              <a:xfrm>
                <a:off x="3436" y="1658"/>
                <a:ext cx="76" cy="92"/>
              </a:xfrm>
              <a:custGeom>
                <a:avLst/>
                <a:gdLst>
                  <a:gd name="T0" fmla="*/ 76 w 76"/>
                  <a:gd name="T1" fmla="*/ 4 h 92"/>
                  <a:gd name="T2" fmla="*/ 64 w 76"/>
                  <a:gd name="T3" fmla="*/ 5 h 92"/>
                  <a:gd name="T4" fmla="*/ 0 w 76"/>
                  <a:gd name="T5" fmla="*/ 83 h 92"/>
                  <a:gd name="T6" fmla="*/ 13 w 76"/>
                  <a:gd name="T7" fmla="*/ 92 h 92"/>
                  <a:gd name="T8" fmla="*/ 76 w 76"/>
                  <a:gd name="T9" fmla="*/ 15 h 92"/>
                  <a:gd name="T10" fmla="*/ 66 w 76"/>
                  <a:gd name="T11" fmla="*/ 16 h 92"/>
                  <a:gd name="T12" fmla="*/ 76 w 76"/>
                  <a:gd name="T13" fmla="*/ 4 h 92"/>
                  <a:gd name="T14" fmla="*/ 68 w 76"/>
                  <a:gd name="T15" fmla="*/ 0 h 92"/>
                  <a:gd name="T16" fmla="*/ 64 w 76"/>
                  <a:gd name="T17" fmla="*/ 5 h 92"/>
                  <a:gd name="T18" fmla="*/ 76 w 76"/>
                  <a:gd name="T19" fmla="*/ 4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" h="92">
                    <a:moveTo>
                      <a:pt x="76" y="4"/>
                    </a:moveTo>
                    <a:lnTo>
                      <a:pt x="64" y="5"/>
                    </a:lnTo>
                    <a:lnTo>
                      <a:pt x="0" y="83"/>
                    </a:lnTo>
                    <a:lnTo>
                      <a:pt x="13" y="92"/>
                    </a:lnTo>
                    <a:lnTo>
                      <a:pt x="76" y="15"/>
                    </a:lnTo>
                    <a:lnTo>
                      <a:pt x="66" y="16"/>
                    </a:lnTo>
                    <a:lnTo>
                      <a:pt x="76" y="4"/>
                    </a:lnTo>
                    <a:lnTo>
                      <a:pt x="68" y="0"/>
                    </a:lnTo>
                    <a:lnTo>
                      <a:pt x="64" y="5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2" name="Freeform 62"/>
              <p:cNvSpPr>
                <a:spLocks/>
              </p:cNvSpPr>
              <p:nvPr/>
            </p:nvSpPr>
            <p:spPr bwMode="auto">
              <a:xfrm>
                <a:off x="3502" y="1662"/>
                <a:ext cx="41" cy="38"/>
              </a:xfrm>
              <a:custGeom>
                <a:avLst/>
                <a:gdLst>
                  <a:gd name="T0" fmla="*/ 35 w 41"/>
                  <a:gd name="T1" fmla="*/ 22 h 38"/>
                  <a:gd name="T2" fmla="*/ 41 w 41"/>
                  <a:gd name="T3" fmla="*/ 24 h 38"/>
                  <a:gd name="T4" fmla="*/ 10 w 41"/>
                  <a:gd name="T5" fmla="*/ 0 h 38"/>
                  <a:gd name="T6" fmla="*/ 0 w 41"/>
                  <a:gd name="T7" fmla="*/ 12 h 38"/>
                  <a:gd name="T8" fmla="*/ 32 w 41"/>
                  <a:gd name="T9" fmla="*/ 36 h 38"/>
                  <a:gd name="T10" fmla="*/ 39 w 41"/>
                  <a:gd name="T11" fmla="*/ 36 h 38"/>
                  <a:gd name="T12" fmla="*/ 32 w 41"/>
                  <a:gd name="T13" fmla="*/ 36 h 38"/>
                  <a:gd name="T14" fmla="*/ 35 w 41"/>
                  <a:gd name="T15" fmla="*/ 38 h 38"/>
                  <a:gd name="T16" fmla="*/ 39 w 41"/>
                  <a:gd name="T17" fmla="*/ 36 h 38"/>
                  <a:gd name="T18" fmla="*/ 35 w 41"/>
                  <a:gd name="T19" fmla="*/ 22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38">
                    <a:moveTo>
                      <a:pt x="35" y="22"/>
                    </a:moveTo>
                    <a:lnTo>
                      <a:pt x="41" y="24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2" y="36"/>
                    </a:lnTo>
                    <a:lnTo>
                      <a:pt x="39" y="36"/>
                    </a:lnTo>
                    <a:lnTo>
                      <a:pt x="32" y="36"/>
                    </a:lnTo>
                    <a:lnTo>
                      <a:pt x="35" y="38"/>
                    </a:lnTo>
                    <a:lnTo>
                      <a:pt x="39" y="36"/>
                    </a:lnTo>
                    <a:lnTo>
                      <a:pt x="35" y="2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3" name="Freeform 63"/>
              <p:cNvSpPr>
                <a:spLocks/>
              </p:cNvSpPr>
              <p:nvPr/>
            </p:nvSpPr>
            <p:spPr bwMode="auto">
              <a:xfrm>
                <a:off x="3537" y="1654"/>
                <a:ext cx="150" cy="44"/>
              </a:xfrm>
              <a:custGeom>
                <a:avLst/>
                <a:gdLst>
                  <a:gd name="T0" fmla="*/ 133 w 150"/>
                  <a:gd name="T1" fmla="*/ 9 h 44"/>
                  <a:gd name="T2" fmla="*/ 139 w 150"/>
                  <a:gd name="T3" fmla="*/ 0 h 44"/>
                  <a:gd name="T4" fmla="*/ 0 w 150"/>
                  <a:gd name="T5" fmla="*/ 30 h 44"/>
                  <a:gd name="T6" fmla="*/ 4 w 150"/>
                  <a:gd name="T7" fmla="*/ 44 h 44"/>
                  <a:gd name="T8" fmla="*/ 141 w 150"/>
                  <a:gd name="T9" fmla="*/ 15 h 44"/>
                  <a:gd name="T10" fmla="*/ 148 w 150"/>
                  <a:gd name="T11" fmla="*/ 6 h 44"/>
                  <a:gd name="T12" fmla="*/ 141 w 150"/>
                  <a:gd name="T13" fmla="*/ 15 h 44"/>
                  <a:gd name="T14" fmla="*/ 150 w 150"/>
                  <a:gd name="T15" fmla="*/ 13 h 44"/>
                  <a:gd name="T16" fmla="*/ 148 w 150"/>
                  <a:gd name="T17" fmla="*/ 6 h 44"/>
                  <a:gd name="T18" fmla="*/ 133 w 150"/>
                  <a:gd name="T19" fmla="*/ 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0" h="44">
                    <a:moveTo>
                      <a:pt x="133" y="9"/>
                    </a:moveTo>
                    <a:lnTo>
                      <a:pt x="139" y="0"/>
                    </a:lnTo>
                    <a:lnTo>
                      <a:pt x="0" y="30"/>
                    </a:lnTo>
                    <a:lnTo>
                      <a:pt x="4" y="44"/>
                    </a:lnTo>
                    <a:lnTo>
                      <a:pt x="141" y="15"/>
                    </a:lnTo>
                    <a:lnTo>
                      <a:pt x="148" y="6"/>
                    </a:lnTo>
                    <a:lnTo>
                      <a:pt x="141" y="15"/>
                    </a:lnTo>
                    <a:lnTo>
                      <a:pt x="150" y="13"/>
                    </a:lnTo>
                    <a:lnTo>
                      <a:pt x="148" y="6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4" name="Freeform 64"/>
              <p:cNvSpPr>
                <a:spLocks/>
              </p:cNvSpPr>
              <p:nvPr/>
            </p:nvSpPr>
            <p:spPr bwMode="auto">
              <a:xfrm>
                <a:off x="3656" y="1603"/>
                <a:ext cx="29" cy="60"/>
              </a:xfrm>
              <a:custGeom>
                <a:avLst/>
                <a:gdLst>
                  <a:gd name="T0" fmla="*/ 11 w 29"/>
                  <a:gd name="T1" fmla="*/ 0 h 60"/>
                  <a:gd name="T2" fmla="*/ 0 w 29"/>
                  <a:gd name="T3" fmla="*/ 9 h 60"/>
                  <a:gd name="T4" fmla="*/ 14 w 29"/>
                  <a:gd name="T5" fmla="*/ 60 h 60"/>
                  <a:gd name="T6" fmla="*/ 29 w 29"/>
                  <a:gd name="T7" fmla="*/ 57 h 60"/>
                  <a:gd name="T8" fmla="*/ 14 w 29"/>
                  <a:gd name="T9" fmla="*/ 3 h 60"/>
                  <a:gd name="T10" fmla="*/ 3 w 29"/>
                  <a:gd name="T11" fmla="*/ 12 h 60"/>
                  <a:gd name="T12" fmla="*/ 11 w 2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60">
                    <a:moveTo>
                      <a:pt x="11" y="0"/>
                    </a:moveTo>
                    <a:lnTo>
                      <a:pt x="0" y="9"/>
                    </a:lnTo>
                    <a:lnTo>
                      <a:pt x="14" y="60"/>
                    </a:lnTo>
                    <a:lnTo>
                      <a:pt x="29" y="57"/>
                    </a:lnTo>
                    <a:lnTo>
                      <a:pt x="14" y="3"/>
                    </a:lnTo>
                    <a:lnTo>
                      <a:pt x="3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5" name="Freeform 65"/>
              <p:cNvSpPr>
                <a:spLocks/>
              </p:cNvSpPr>
              <p:nvPr/>
            </p:nvSpPr>
            <p:spPr bwMode="auto">
              <a:xfrm>
                <a:off x="3659" y="1603"/>
                <a:ext cx="61" cy="46"/>
              </a:xfrm>
              <a:custGeom>
                <a:avLst/>
                <a:gdLst>
                  <a:gd name="T0" fmla="*/ 58 w 61"/>
                  <a:gd name="T1" fmla="*/ 29 h 46"/>
                  <a:gd name="T2" fmla="*/ 61 w 61"/>
                  <a:gd name="T3" fmla="*/ 31 h 46"/>
                  <a:gd name="T4" fmla="*/ 8 w 61"/>
                  <a:gd name="T5" fmla="*/ 0 h 46"/>
                  <a:gd name="T6" fmla="*/ 0 w 61"/>
                  <a:gd name="T7" fmla="*/ 12 h 46"/>
                  <a:gd name="T8" fmla="*/ 54 w 61"/>
                  <a:gd name="T9" fmla="*/ 44 h 46"/>
                  <a:gd name="T10" fmla="*/ 58 w 61"/>
                  <a:gd name="T11" fmla="*/ 46 h 46"/>
                  <a:gd name="T12" fmla="*/ 58 w 61"/>
                  <a:gd name="T13" fmla="*/ 2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46">
                    <a:moveTo>
                      <a:pt x="58" y="29"/>
                    </a:moveTo>
                    <a:lnTo>
                      <a:pt x="61" y="31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54" y="44"/>
                    </a:lnTo>
                    <a:lnTo>
                      <a:pt x="58" y="46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6" name="Freeform 66"/>
              <p:cNvSpPr>
                <a:spLocks/>
              </p:cNvSpPr>
              <p:nvPr/>
            </p:nvSpPr>
            <p:spPr bwMode="auto">
              <a:xfrm>
                <a:off x="3717" y="1632"/>
                <a:ext cx="33" cy="19"/>
              </a:xfrm>
              <a:custGeom>
                <a:avLst/>
                <a:gdLst>
                  <a:gd name="T0" fmla="*/ 25 w 33"/>
                  <a:gd name="T1" fmla="*/ 4 h 19"/>
                  <a:gd name="T2" fmla="*/ 29 w 33"/>
                  <a:gd name="T3" fmla="*/ 4 h 19"/>
                  <a:gd name="T4" fmla="*/ 0 w 33"/>
                  <a:gd name="T5" fmla="*/ 0 h 19"/>
                  <a:gd name="T6" fmla="*/ 0 w 33"/>
                  <a:gd name="T7" fmla="*/ 17 h 19"/>
                  <a:gd name="T8" fmla="*/ 29 w 33"/>
                  <a:gd name="T9" fmla="*/ 19 h 19"/>
                  <a:gd name="T10" fmla="*/ 33 w 33"/>
                  <a:gd name="T11" fmla="*/ 17 h 19"/>
                  <a:gd name="T12" fmla="*/ 25 w 33"/>
                  <a:gd name="T13" fmla="*/ 4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19">
                    <a:moveTo>
                      <a:pt x="25" y="4"/>
                    </a:moveTo>
                    <a:lnTo>
                      <a:pt x="29" y="4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9" y="19"/>
                    </a:lnTo>
                    <a:lnTo>
                      <a:pt x="33" y="17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7" name="Freeform 67"/>
              <p:cNvSpPr>
                <a:spLocks/>
              </p:cNvSpPr>
              <p:nvPr/>
            </p:nvSpPr>
            <p:spPr bwMode="auto">
              <a:xfrm>
                <a:off x="3742" y="1614"/>
                <a:ext cx="41" cy="35"/>
              </a:xfrm>
              <a:custGeom>
                <a:avLst/>
                <a:gdLst>
                  <a:gd name="T0" fmla="*/ 41 w 41"/>
                  <a:gd name="T1" fmla="*/ 5 h 35"/>
                  <a:gd name="T2" fmla="*/ 32 w 41"/>
                  <a:gd name="T3" fmla="*/ 3 h 35"/>
                  <a:gd name="T4" fmla="*/ 0 w 41"/>
                  <a:gd name="T5" fmla="*/ 22 h 35"/>
                  <a:gd name="T6" fmla="*/ 8 w 41"/>
                  <a:gd name="T7" fmla="*/ 35 h 35"/>
                  <a:gd name="T8" fmla="*/ 39 w 41"/>
                  <a:gd name="T9" fmla="*/ 16 h 35"/>
                  <a:gd name="T10" fmla="*/ 30 w 41"/>
                  <a:gd name="T11" fmla="*/ 14 h 35"/>
                  <a:gd name="T12" fmla="*/ 41 w 41"/>
                  <a:gd name="T13" fmla="*/ 5 h 35"/>
                  <a:gd name="T14" fmla="*/ 37 w 41"/>
                  <a:gd name="T15" fmla="*/ 0 h 35"/>
                  <a:gd name="T16" fmla="*/ 32 w 41"/>
                  <a:gd name="T17" fmla="*/ 3 h 35"/>
                  <a:gd name="T18" fmla="*/ 41 w 41"/>
                  <a:gd name="T19" fmla="*/ 5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35">
                    <a:moveTo>
                      <a:pt x="41" y="5"/>
                    </a:moveTo>
                    <a:lnTo>
                      <a:pt x="32" y="3"/>
                    </a:lnTo>
                    <a:lnTo>
                      <a:pt x="0" y="22"/>
                    </a:lnTo>
                    <a:lnTo>
                      <a:pt x="8" y="35"/>
                    </a:lnTo>
                    <a:lnTo>
                      <a:pt x="39" y="16"/>
                    </a:lnTo>
                    <a:lnTo>
                      <a:pt x="30" y="14"/>
                    </a:lnTo>
                    <a:lnTo>
                      <a:pt x="41" y="5"/>
                    </a:lnTo>
                    <a:lnTo>
                      <a:pt x="37" y="0"/>
                    </a:lnTo>
                    <a:lnTo>
                      <a:pt x="32" y="3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8" name="Freeform 68"/>
              <p:cNvSpPr>
                <a:spLocks/>
              </p:cNvSpPr>
              <p:nvPr/>
            </p:nvSpPr>
            <p:spPr bwMode="auto">
              <a:xfrm>
                <a:off x="3772" y="1619"/>
                <a:ext cx="52" cy="52"/>
              </a:xfrm>
              <a:custGeom>
                <a:avLst/>
                <a:gdLst>
                  <a:gd name="T0" fmla="*/ 52 w 52"/>
                  <a:gd name="T1" fmla="*/ 44 h 52"/>
                  <a:gd name="T2" fmla="*/ 50 w 52"/>
                  <a:gd name="T3" fmla="*/ 43 h 52"/>
                  <a:gd name="T4" fmla="*/ 11 w 52"/>
                  <a:gd name="T5" fmla="*/ 0 h 52"/>
                  <a:gd name="T6" fmla="*/ 0 w 52"/>
                  <a:gd name="T7" fmla="*/ 9 h 52"/>
                  <a:gd name="T8" fmla="*/ 39 w 52"/>
                  <a:gd name="T9" fmla="*/ 52 h 52"/>
                  <a:gd name="T10" fmla="*/ 37 w 52"/>
                  <a:gd name="T11" fmla="*/ 50 h 52"/>
                  <a:gd name="T12" fmla="*/ 52 w 52"/>
                  <a:gd name="T13" fmla="*/ 44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52" y="44"/>
                    </a:moveTo>
                    <a:lnTo>
                      <a:pt x="50" y="43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39" y="52"/>
                    </a:lnTo>
                    <a:lnTo>
                      <a:pt x="37" y="5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09" name="Freeform 69"/>
              <p:cNvSpPr>
                <a:spLocks/>
              </p:cNvSpPr>
              <p:nvPr/>
            </p:nvSpPr>
            <p:spPr bwMode="auto">
              <a:xfrm>
                <a:off x="3809" y="1663"/>
                <a:ext cx="42" cy="78"/>
              </a:xfrm>
              <a:custGeom>
                <a:avLst/>
                <a:gdLst>
                  <a:gd name="T0" fmla="*/ 33 w 42"/>
                  <a:gd name="T1" fmla="*/ 61 h 78"/>
                  <a:gd name="T2" fmla="*/ 42 w 42"/>
                  <a:gd name="T3" fmla="*/ 65 h 78"/>
                  <a:gd name="T4" fmla="*/ 15 w 42"/>
                  <a:gd name="T5" fmla="*/ 0 h 78"/>
                  <a:gd name="T6" fmla="*/ 0 w 42"/>
                  <a:gd name="T7" fmla="*/ 6 h 78"/>
                  <a:gd name="T8" fmla="*/ 29 w 42"/>
                  <a:gd name="T9" fmla="*/ 72 h 78"/>
                  <a:gd name="T10" fmla="*/ 39 w 42"/>
                  <a:gd name="T11" fmla="*/ 76 h 78"/>
                  <a:gd name="T12" fmla="*/ 29 w 42"/>
                  <a:gd name="T13" fmla="*/ 72 h 78"/>
                  <a:gd name="T14" fmla="*/ 31 w 42"/>
                  <a:gd name="T15" fmla="*/ 78 h 78"/>
                  <a:gd name="T16" fmla="*/ 39 w 42"/>
                  <a:gd name="T17" fmla="*/ 76 h 78"/>
                  <a:gd name="T18" fmla="*/ 33 w 42"/>
                  <a:gd name="T19" fmla="*/ 6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78">
                    <a:moveTo>
                      <a:pt x="33" y="61"/>
                    </a:moveTo>
                    <a:lnTo>
                      <a:pt x="42" y="65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29" y="72"/>
                    </a:lnTo>
                    <a:lnTo>
                      <a:pt x="39" y="76"/>
                    </a:lnTo>
                    <a:lnTo>
                      <a:pt x="29" y="72"/>
                    </a:lnTo>
                    <a:lnTo>
                      <a:pt x="31" y="78"/>
                    </a:lnTo>
                    <a:lnTo>
                      <a:pt x="39" y="76"/>
                    </a:lnTo>
                    <a:lnTo>
                      <a:pt x="33" y="6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0" name="Freeform 70"/>
              <p:cNvSpPr>
                <a:spLocks/>
              </p:cNvSpPr>
              <p:nvPr/>
            </p:nvSpPr>
            <p:spPr bwMode="auto">
              <a:xfrm>
                <a:off x="3842" y="1704"/>
                <a:ext cx="57" cy="35"/>
              </a:xfrm>
              <a:custGeom>
                <a:avLst/>
                <a:gdLst>
                  <a:gd name="T0" fmla="*/ 57 w 57"/>
                  <a:gd name="T1" fmla="*/ 4 h 35"/>
                  <a:gd name="T2" fmla="*/ 48 w 57"/>
                  <a:gd name="T3" fmla="*/ 2 h 35"/>
                  <a:gd name="T4" fmla="*/ 0 w 57"/>
                  <a:gd name="T5" fmla="*/ 20 h 35"/>
                  <a:gd name="T6" fmla="*/ 6 w 57"/>
                  <a:gd name="T7" fmla="*/ 35 h 35"/>
                  <a:gd name="T8" fmla="*/ 54 w 57"/>
                  <a:gd name="T9" fmla="*/ 17 h 35"/>
                  <a:gd name="T10" fmla="*/ 46 w 57"/>
                  <a:gd name="T11" fmla="*/ 15 h 35"/>
                  <a:gd name="T12" fmla="*/ 57 w 57"/>
                  <a:gd name="T13" fmla="*/ 4 h 35"/>
                  <a:gd name="T14" fmla="*/ 54 w 57"/>
                  <a:gd name="T15" fmla="*/ 0 h 35"/>
                  <a:gd name="T16" fmla="*/ 48 w 57"/>
                  <a:gd name="T17" fmla="*/ 2 h 35"/>
                  <a:gd name="T18" fmla="*/ 57 w 57"/>
                  <a:gd name="T19" fmla="*/ 4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35">
                    <a:moveTo>
                      <a:pt x="57" y="4"/>
                    </a:moveTo>
                    <a:lnTo>
                      <a:pt x="48" y="2"/>
                    </a:lnTo>
                    <a:lnTo>
                      <a:pt x="0" y="20"/>
                    </a:lnTo>
                    <a:lnTo>
                      <a:pt x="6" y="35"/>
                    </a:lnTo>
                    <a:lnTo>
                      <a:pt x="54" y="17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54" y="0"/>
                    </a:lnTo>
                    <a:lnTo>
                      <a:pt x="48" y="2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1" name="Freeform 71"/>
              <p:cNvSpPr>
                <a:spLocks/>
              </p:cNvSpPr>
              <p:nvPr/>
            </p:nvSpPr>
            <p:spPr bwMode="auto">
              <a:xfrm>
                <a:off x="3888" y="1708"/>
                <a:ext cx="30" cy="38"/>
              </a:xfrm>
              <a:custGeom>
                <a:avLst/>
                <a:gdLst>
                  <a:gd name="T0" fmla="*/ 21 w 30"/>
                  <a:gd name="T1" fmla="*/ 22 h 38"/>
                  <a:gd name="T2" fmla="*/ 30 w 30"/>
                  <a:gd name="T3" fmla="*/ 24 h 38"/>
                  <a:gd name="T4" fmla="*/ 11 w 30"/>
                  <a:gd name="T5" fmla="*/ 0 h 38"/>
                  <a:gd name="T6" fmla="*/ 0 w 30"/>
                  <a:gd name="T7" fmla="*/ 11 h 38"/>
                  <a:gd name="T8" fmla="*/ 19 w 30"/>
                  <a:gd name="T9" fmla="*/ 33 h 38"/>
                  <a:gd name="T10" fmla="*/ 28 w 30"/>
                  <a:gd name="T11" fmla="*/ 35 h 38"/>
                  <a:gd name="T12" fmla="*/ 19 w 30"/>
                  <a:gd name="T13" fmla="*/ 33 h 38"/>
                  <a:gd name="T14" fmla="*/ 22 w 30"/>
                  <a:gd name="T15" fmla="*/ 38 h 38"/>
                  <a:gd name="T16" fmla="*/ 28 w 30"/>
                  <a:gd name="T17" fmla="*/ 35 h 38"/>
                  <a:gd name="T18" fmla="*/ 21 w 30"/>
                  <a:gd name="T19" fmla="*/ 22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38">
                    <a:moveTo>
                      <a:pt x="21" y="22"/>
                    </a:moveTo>
                    <a:lnTo>
                      <a:pt x="30" y="24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9" y="33"/>
                    </a:lnTo>
                    <a:lnTo>
                      <a:pt x="28" y="35"/>
                    </a:lnTo>
                    <a:lnTo>
                      <a:pt x="19" y="33"/>
                    </a:lnTo>
                    <a:lnTo>
                      <a:pt x="22" y="38"/>
                    </a:lnTo>
                    <a:lnTo>
                      <a:pt x="28" y="35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2" name="Freeform 72"/>
              <p:cNvSpPr>
                <a:spLocks/>
              </p:cNvSpPr>
              <p:nvPr/>
            </p:nvSpPr>
            <p:spPr bwMode="auto">
              <a:xfrm>
                <a:off x="3909" y="1698"/>
                <a:ext cx="68" cy="45"/>
              </a:xfrm>
              <a:custGeom>
                <a:avLst/>
                <a:gdLst>
                  <a:gd name="T0" fmla="*/ 49 w 68"/>
                  <a:gd name="T1" fmla="*/ 12 h 45"/>
                  <a:gd name="T2" fmla="*/ 53 w 68"/>
                  <a:gd name="T3" fmla="*/ 0 h 45"/>
                  <a:gd name="T4" fmla="*/ 0 w 68"/>
                  <a:gd name="T5" fmla="*/ 32 h 45"/>
                  <a:gd name="T6" fmla="*/ 7 w 68"/>
                  <a:gd name="T7" fmla="*/ 45 h 45"/>
                  <a:gd name="T8" fmla="*/ 61 w 68"/>
                  <a:gd name="T9" fmla="*/ 15 h 45"/>
                  <a:gd name="T10" fmla="*/ 62 w 68"/>
                  <a:gd name="T11" fmla="*/ 4 h 45"/>
                  <a:gd name="T12" fmla="*/ 61 w 68"/>
                  <a:gd name="T13" fmla="*/ 15 h 45"/>
                  <a:gd name="T14" fmla="*/ 68 w 68"/>
                  <a:gd name="T15" fmla="*/ 10 h 45"/>
                  <a:gd name="T16" fmla="*/ 62 w 68"/>
                  <a:gd name="T17" fmla="*/ 4 h 45"/>
                  <a:gd name="T18" fmla="*/ 49 w 68"/>
                  <a:gd name="T19" fmla="*/ 12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49" y="12"/>
                    </a:moveTo>
                    <a:lnTo>
                      <a:pt x="53" y="0"/>
                    </a:lnTo>
                    <a:lnTo>
                      <a:pt x="0" y="32"/>
                    </a:lnTo>
                    <a:lnTo>
                      <a:pt x="7" y="45"/>
                    </a:lnTo>
                    <a:lnTo>
                      <a:pt x="61" y="15"/>
                    </a:lnTo>
                    <a:lnTo>
                      <a:pt x="62" y="4"/>
                    </a:lnTo>
                    <a:lnTo>
                      <a:pt x="61" y="15"/>
                    </a:lnTo>
                    <a:lnTo>
                      <a:pt x="68" y="10"/>
                    </a:lnTo>
                    <a:lnTo>
                      <a:pt x="62" y="4"/>
                    </a:lnTo>
                    <a:lnTo>
                      <a:pt x="49" y="1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3" name="Freeform 73"/>
              <p:cNvSpPr>
                <a:spLocks/>
              </p:cNvSpPr>
              <p:nvPr/>
            </p:nvSpPr>
            <p:spPr bwMode="auto">
              <a:xfrm>
                <a:off x="3934" y="1671"/>
                <a:ext cx="37" cy="39"/>
              </a:xfrm>
              <a:custGeom>
                <a:avLst/>
                <a:gdLst>
                  <a:gd name="T0" fmla="*/ 6 w 37"/>
                  <a:gd name="T1" fmla="*/ 0 h 39"/>
                  <a:gd name="T2" fmla="*/ 6 w 37"/>
                  <a:gd name="T3" fmla="*/ 11 h 39"/>
                  <a:gd name="T4" fmla="*/ 24 w 37"/>
                  <a:gd name="T5" fmla="*/ 39 h 39"/>
                  <a:gd name="T6" fmla="*/ 37 w 37"/>
                  <a:gd name="T7" fmla="*/ 31 h 39"/>
                  <a:gd name="T8" fmla="*/ 17 w 37"/>
                  <a:gd name="T9" fmla="*/ 2 h 39"/>
                  <a:gd name="T10" fmla="*/ 17 w 37"/>
                  <a:gd name="T11" fmla="*/ 11 h 39"/>
                  <a:gd name="T12" fmla="*/ 6 w 37"/>
                  <a:gd name="T13" fmla="*/ 0 h 39"/>
                  <a:gd name="T14" fmla="*/ 0 w 37"/>
                  <a:gd name="T15" fmla="*/ 5 h 39"/>
                  <a:gd name="T16" fmla="*/ 6 w 37"/>
                  <a:gd name="T17" fmla="*/ 11 h 39"/>
                  <a:gd name="T18" fmla="*/ 6 w 37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39">
                    <a:moveTo>
                      <a:pt x="6" y="0"/>
                    </a:moveTo>
                    <a:lnTo>
                      <a:pt x="6" y="11"/>
                    </a:lnTo>
                    <a:lnTo>
                      <a:pt x="24" y="39"/>
                    </a:lnTo>
                    <a:lnTo>
                      <a:pt x="37" y="31"/>
                    </a:lnTo>
                    <a:lnTo>
                      <a:pt x="17" y="2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4" name="Freeform 74"/>
              <p:cNvSpPr>
                <a:spLocks/>
              </p:cNvSpPr>
              <p:nvPr/>
            </p:nvSpPr>
            <p:spPr bwMode="auto">
              <a:xfrm>
                <a:off x="3940" y="1615"/>
                <a:ext cx="70" cy="67"/>
              </a:xfrm>
              <a:custGeom>
                <a:avLst/>
                <a:gdLst>
                  <a:gd name="T0" fmla="*/ 70 w 70"/>
                  <a:gd name="T1" fmla="*/ 4 h 67"/>
                  <a:gd name="T2" fmla="*/ 59 w 70"/>
                  <a:gd name="T3" fmla="*/ 6 h 67"/>
                  <a:gd name="T4" fmla="*/ 0 w 70"/>
                  <a:gd name="T5" fmla="*/ 56 h 67"/>
                  <a:gd name="T6" fmla="*/ 11 w 70"/>
                  <a:gd name="T7" fmla="*/ 67 h 67"/>
                  <a:gd name="T8" fmla="*/ 70 w 70"/>
                  <a:gd name="T9" fmla="*/ 17 h 67"/>
                  <a:gd name="T10" fmla="*/ 59 w 70"/>
                  <a:gd name="T11" fmla="*/ 17 h 67"/>
                  <a:gd name="T12" fmla="*/ 70 w 70"/>
                  <a:gd name="T13" fmla="*/ 4 h 67"/>
                  <a:gd name="T14" fmla="*/ 65 w 70"/>
                  <a:gd name="T15" fmla="*/ 0 h 67"/>
                  <a:gd name="T16" fmla="*/ 59 w 70"/>
                  <a:gd name="T17" fmla="*/ 6 h 67"/>
                  <a:gd name="T18" fmla="*/ 70 w 70"/>
                  <a:gd name="T19" fmla="*/ 4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67">
                    <a:moveTo>
                      <a:pt x="70" y="4"/>
                    </a:moveTo>
                    <a:lnTo>
                      <a:pt x="59" y="6"/>
                    </a:lnTo>
                    <a:lnTo>
                      <a:pt x="0" y="56"/>
                    </a:lnTo>
                    <a:lnTo>
                      <a:pt x="11" y="67"/>
                    </a:lnTo>
                    <a:lnTo>
                      <a:pt x="70" y="17"/>
                    </a:lnTo>
                    <a:lnTo>
                      <a:pt x="59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9" y="6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5" name="Freeform 75"/>
              <p:cNvSpPr>
                <a:spLocks/>
              </p:cNvSpPr>
              <p:nvPr/>
            </p:nvSpPr>
            <p:spPr bwMode="auto">
              <a:xfrm>
                <a:off x="3999" y="1619"/>
                <a:ext cx="50" cy="43"/>
              </a:xfrm>
              <a:custGeom>
                <a:avLst/>
                <a:gdLst>
                  <a:gd name="T0" fmla="*/ 50 w 50"/>
                  <a:gd name="T1" fmla="*/ 35 h 43"/>
                  <a:gd name="T2" fmla="*/ 46 w 50"/>
                  <a:gd name="T3" fmla="*/ 30 h 43"/>
                  <a:gd name="T4" fmla="*/ 11 w 50"/>
                  <a:gd name="T5" fmla="*/ 0 h 43"/>
                  <a:gd name="T6" fmla="*/ 0 w 50"/>
                  <a:gd name="T7" fmla="*/ 13 h 43"/>
                  <a:gd name="T8" fmla="*/ 37 w 50"/>
                  <a:gd name="T9" fmla="*/ 43 h 43"/>
                  <a:gd name="T10" fmla="*/ 35 w 50"/>
                  <a:gd name="T11" fmla="*/ 37 h 43"/>
                  <a:gd name="T12" fmla="*/ 50 w 50"/>
                  <a:gd name="T13" fmla="*/ 35 h 43"/>
                  <a:gd name="T14" fmla="*/ 50 w 50"/>
                  <a:gd name="T15" fmla="*/ 32 h 43"/>
                  <a:gd name="T16" fmla="*/ 46 w 50"/>
                  <a:gd name="T17" fmla="*/ 30 h 43"/>
                  <a:gd name="T18" fmla="*/ 50 w 50"/>
                  <a:gd name="T19" fmla="*/ 35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43">
                    <a:moveTo>
                      <a:pt x="50" y="35"/>
                    </a:moveTo>
                    <a:lnTo>
                      <a:pt x="46" y="30"/>
                    </a:lnTo>
                    <a:lnTo>
                      <a:pt x="11" y="0"/>
                    </a:lnTo>
                    <a:lnTo>
                      <a:pt x="0" y="13"/>
                    </a:lnTo>
                    <a:lnTo>
                      <a:pt x="37" y="43"/>
                    </a:lnTo>
                    <a:lnTo>
                      <a:pt x="35" y="37"/>
                    </a:lnTo>
                    <a:lnTo>
                      <a:pt x="50" y="35"/>
                    </a:lnTo>
                    <a:lnTo>
                      <a:pt x="50" y="32"/>
                    </a:lnTo>
                    <a:lnTo>
                      <a:pt x="46" y="30"/>
                    </a:lnTo>
                    <a:lnTo>
                      <a:pt x="50" y="3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6" name="Freeform 76"/>
              <p:cNvSpPr>
                <a:spLocks/>
              </p:cNvSpPr>
              <p:nvPr/>
            </p:nvSpPr>
            <p:spPr bwMode="auto">
              <a:xfrm>
                <a:off x="4034" y="1654"/>
                <a:ext cx="21" cy="78"/>
              </a:xfrm>
              <a:custGeom>
                <a:avLst/>
                <a:gdLst>
                  <a:gd name="T0" fmla="*/ 19 w 21"/>
                  <a:gd name="T1" fmla="*/ 78 h 78"/>
                  <a:gd name="T2" fmla="*/ 21 w 21"/>
                  <a:gd name="T3" fmla="*/ 72 h 78"/>
                  <a:gd name="T4" fmla="*/ 15 w 21"/>
                  <a:gd name="T5" fmla="*/ 0 h 78"/>
                  <a:gd name="T6" fmla="*/ 0 w 21"/>
                  <a:gd name="T7" fmla="*/ 2 h 78"/>
                  <a:gd name="T8" fmla="*/ 6 w 21"/>
                  <a:gd name="T9" fmla="*/ 74 h 78"/>
                  <a:gd name="T10" fmla="*/ 8 w 21"/>
                  <a:gd name="T11" fmla="*/ 68 h 78"/>
                  <a:gd name="T12" fmla="*/ 19 w 21"/>
                  <a:gd name="T13" fmla="*/ 78 h 78"/>
                  <a:gd name="T14" fmla="*/ 21 w 21"/>
                  <a:gd name="T15" fmla="*/ 76 h 78"/>
                  <a:gd name="T16" fmla="*/ 21 w 21"/>
                  <a:gd name="T17" fmla="*/ 72 h 78"/>
                  <a:gd name="T18" fmla="*/ 19 w 21"/>
                  <a:gd name="T19" fmla="*/ 78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78">
                    <a:moveTo>
                      <a:pt x="19" y="78"/>
                    </a:moveTo>
                    <a:lnTo>
                      <a:pt x="21" y="72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6" y="74"/>
                    </a:lnTo>
                    <a:lnTo>
                      <a:pt x="8" y="68"/>
                    </a:lnTo>
                    <a:lnTo>
                      <a:pt x="19" y="78"/>
                    </a:lnTo>
                    <a:lnTo>
                      <a:pt x="21" y="76"/>
                    </a:lnTo>
                    <a:lnTo>
                      <a:pt x="21" y="72"/>
                    </a:lnTo>
                    <a:lnTo>
                      <a:pt x="19" y="7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7" name="Freeform 77"/>
              <p:cNvSpPr>
                <a:spLocks/>
              </p:cNvSpPr>
              <p:nvPr/>
            </p:nvSpPr>
            <p:spPr bwMode="auto">
              <a:xfrm>
                <a:off x="4010" y="1722"/>
                <a:ext cx="43" cy="41"/>
              </a:xfrm>
              <a:custGeom>
                <a:avLst/>
                <a:gdLst>
                  <a:gd name="T0" fmla="*/ 15 w 43"/>
                  <a:gd name="T1" fmla="*/ 34 h 41"/>
                  <a:gd name="T2" fmla="*/ 13 w 43"/>
                  <a:gd name="T3" fmla="*/ 41 h 41"/>
                  <a:gd name="T4" fmla="*/ 43 w 43"/>
                  <a:gd name="T5" fmla="*/ 10 h 41"/>
                  <a:gd name="T6" fmla="*/ 32 w 43"/>
                  <a:gd name="T7" fmla="*/ 0 h 41"/>
                  <a:gd name="T8" fmla="*/ 2 w 43"/>
                  <a:gd name="T9" fmla="*/ 30 h 41"/>
                  <a:gd name="T10" fmla="*/ 0 w 43"/>
                  <a:gd name="T11" fmla="*/ 37 h 41"/>
                  <a:gd name="T12" fmla="*/ 2 w 43"/>
                  <a:gd name="T13" fmla="*/ 30 h 41"/>
                  <a:gd name="T14" fmla="*/ 0 w 43"/>
                  <a:gd name="T15" fmla="*/ 34 h 41"/>
                  <a:gd name="T16" fmla="*/ 0 w 43"/>
                  <a:gd name="T17" fmla="*/ 37 h 41"/>
                  <a:gd name="T18" fmla="*/ 15 w 43"/>
                  <a:gd name="T19" fmla="*/ 34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15" y="34"/>
                    </a:moveTo>
                    <a:lnTo>
                      <a:pt x="13" y="41"/>
                    </a:lnTo>
                    <a:lnTo>
                      <a:pt x="43" y="10"/>
                    </a:lnTo>
                    <a:lnTo>
                      <a:pt x="32" y="0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8" name="Freeform 78"/>
              <p:cNvSpPr>
                <a:spLocks/>
              </p:cNvSpPr>
              <p:nvPr/>
            </p:nvSpPr>
            <p:spPr bwMode="auto">
              <a:xfrm>
                <a:off x="4010" y="1756"/>
                <a:ext cx="37" cy="158"/>
              </a:xfrm>
              <a:custGeom>
                <a:avLst/>
                <a:gdLst>
                  <a:gd name="T0" fmla="*/ 26 w 37"/>
                  <a:gd name="T1" fmla="*/ 138 h 158"/>
                  <a:gd name="T2" fmla="*/ 37 w 37"/>
                  <a:gd name="T3" fmla="*/ 144 h 158"/>
                  <a:gd name="T4" fmla="*/ 15 w 37"/>
                  <a:gd name="T5" fmla="*/ 0 h 158"/>
                  <a:gd name="T6" fmla="*/ 0 w 37"/>
                  <a:gd name="T7" fmla="*/ 3 h 158"/>
                  <a:gd name="T8" fmla="*/ 22 w 37"/>
                  <a:gd name="T9" fmla="*/ 145 h 158"/>
                  <a:gd name="T10" fmla="*/ 35 w 37"/>
                  <a:gd name="T11" fmla="*/ 151 h 158"/>
                  <a:gd name="T12" fmla="*/ 22 w 37"/>
                  <a:gd name="T13" fmla="*/ 145 h 158"/>
                  <a:gd name="T14" fmla="*/ 24 w 37"/>
                  <a:gd name="T15" fmla="*/ 158 h 158"/>
                  <a:gd name="T16" fmla="*/ 35 w 37"/>
                  <a:gd name="T17" fmla="*/ 151 h 158"/>
                  <a:gd name="T18" fmla="*/ 26 w 37"/>
                  <a:gd name="T19" fmla="*/ 138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158">
                    <a:moveTo>
                      <a:pt x="26" y="138"/>
                    </a:moveTo>
                    <a:lnTo>
                      <a:pt x="37" y="144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22" y="145"/>
                    </a:lnTo>
                    <a:lnTo>
                      <a:pt x="35" y="151"/>
                    </a:lnTo>
                    <a:lnTo>
                      <a:pt x="22" y="145"/>
                    </a:lnTo>
                    <a:lnTo>
                      <a:pt x="24" y="158"/>
                    </a:lnTo>
                    <a:lnTo>
                      <a:pt x="35" y="151"/>
                    </a:lnTo>
                    <a:lnTo>
                      <a:pt x="26" y="13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19" name="Freeform 79"/>
              <p:cNvSpPr>
                <a:spLocks/>
              </p:cNvSpPr>
              <p:nvPr/>
            </p:nvSpPr>
            <p:spPr bwMode="auto">
              <a:xfrm>
                <a:off x="4036" y="1857"/>
                <a:ext cx="52" cy="50"/>
              </a:xfrm>
              <a:custGeom>
                <a:avLst/>
                <a:gdLst>
                  <a:gd name="T0" fmla="*/ 50 w 52"/>
                  <a:gd name="T1" fmla="*/ 17 h 50"/>
                  <a:gd name="T2" fmla="*/ 39 w 52"/>
                  <a:gd name="T3" fmla="*/ 9 h 50"/>
                  <a:gd name="T4" fmla="*/ 0 w 52"/>
                  <a:gd name="T5" fmla="*/ 37 h 50"/>
                  <a:gd name="T6" fmla="*/ 9 w 52"/>
                  <a:gd name="T7" fmla="*/ 50 h 50"/>
                  <a:gd name="T8" fmla="*/ 46 w 52"/>
                  <a:gd name="T9" fmla="*/ 22 h 50"/>
                  <a:gd name="T10" fmla="*/ 35 w 52"/>
                  <a:gd name="T11" fmla="*/ 15 h 50"/>
                  <a:gd name="T12" fmla="*/ 50 w 52"/>
                  <a:gd name="T13" fmla="*/ 17 h 50"/>
                  <a:gd name="T14" fmla="*/ 52 w 52"/>
                  <a:gd name="T15" fmla="*/ 0 h 50"/>
                  <a:gd name="T16" fmla="*/ 39 w 52"/>
                  <a:gd name="T17" fmla="*/ 9 h 50"/>
                  <a:gd name="T18" fmla="*/ 50 w 52"/>
                  <a:gd name="T19" fmla="*/ 1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" h="50">
                    <a:moveTo>
                      <a:pt x="50" y="17"/>
                    </a:moveTo>
                    <a:lnTo>
                      <a:pt x="39" y="9"/>
                    </a:lnTo>
                    <a:lnTo>
                      <a:pt x="0" y="37"/>
                    </a:lnTo>
                    <a:lnTo>
                      <a:pt x="9" y="50"/>
                    </a:lnTo>
                    <a:lnTo>
                      <a:pt x="46" y="22"/>
                    </a:lnTo>
                    <a:lnTo>
                      <a:pt x="35" y="15"/>
                    </a:lnTo>
                    <a:lnTo>
                      <a:pt x="50" y="17"/>
                    </a:lnTo>
                    <a:lnTo>
                      <a:pt x="52" y="0"/>
                    </a:lnTo>
                    <a:lnTo>
                      <a:pt x="39" y="9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0" name="Freeform 80"/>
              <p:cNvSpPr>
                <a:spLocks/>
              </p:cNvSpPr>
              <p:nvPr/>
            </p:nvSpPr>
            <p:spPr bwMode="auto">
              <a:xfrm>
                <a:off x="4062" y="1872"/>
                <a:ext cx="24" cy="136"/>
              </a:xfrm>
              <a:custGeom>
                <a:avLst/>
                <a:gdLst>
                  <a:gd name="T0" fmla="*/ 17 w 24"/>
                  <a:gd name="T1" fmla="*/ 135 h 136"/>
                  <a:gd name="T2" fmla="*/ 24 w 24"/>
                  <a:gd name="T3" fmla="*/ 2 h 136"/>
                  <a:gd name="T4" fmla="*/ 9 w 24"/>
                  <a:gd name="T5" fmla="*/ 0 h 136"/>
                  <a:gd name="T6" fmla="*/ 0 w 24"/>
                  <a:gd name="T7" fmla="*/ 135 h 136"/>
                  <a:gd name="T8" fmla="*/ 0 w 24"/>
                  <a:gd name="T9" fmla="*/ 136 h 136"/>
                  <a:gd name="T10" fmla="*/ 17 w 24"/>
                  <a:gd name="T11" fmla="*/ 135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36">
                    <a:moveTo>
                      <a:pt x="17" y="135"/>
                    </a:moveTo>
                    <a:lnTo>
                      <a:pt x="24" y="2"/>
                    </a:lnTo>
                    <a:lnTo>
                      <a:pt x="9" y="0"/>
                    </a:lnTo>
                    <a:lnTo>
                      <a:pt x="0" y="135"/>
                    </a:lnTo>
                    <a:lnTo>
                      <a:pt x="0" y="136"/>
                    </a:lnTo>
                    <a:lnTo>
                      <a:pt x="17" y="13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1" name="Freeform 81"/>
              <p:cNvSpPr>
                <a:spLocks/>
              </p:cNvSpPr>
              <p:nvPr/>
            </p:nvSpPr>
            <p:spPr bwMode="auto">
              <a:xfrm>
                <a:off x="4062" y="2007"/>
                <a:ext cx="37" cy="160"/>
              </a:xfrm>
              <a:custGeom>
                <a:avLst/>
                <a:gdLst>
                  <a:gd name="T0" fmla="*/ 37 w 37"/>
                  <a:gd name="T1" fmla="*/ 158 h 160"/>
                  <a:gd name="T2" fmla="*/ 17 w 37"/>
                  <a:gd name="T3" fmla="*/ 0 h 160"/>
                  <a:gd name="T4" fmla="*/ 0 w 37"/>
                  <a:gd name="T5" fmla="*/ 1 h 160"/>
                  <a:gd name="T6" fmla="*/ 20 w 37"/>
                  <a:gd name="T7" fmla="*/ 160 h 160"/>
                  <a:gd name="T8" fmla="*/ 22 w 37"/>
                  <a:gd name="T9" fmla="*/ 160 h 160"/>
                  <a:gd name="T10" fmla="*/ 37 w 37"/>
                  <a:gd name="T11" fmla="*/ 158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160">
                    <a:moveTo>
                      <a:pt x="37" y="158"/>
                    </a:moveTo>
                    <a:lnTo>
                      <a:pt x="17" y="0"/>
                    </a:lnTo>
                    <a:lnTo>
                      <a:pt x="0" y="1"/>
                    </a:lnTo>
                    <a:lnTo>
                      <a:pt x="20" y="160"/>
                    </a:lnTo>
                    <a:lnTo>
                      <a:pt x="22" y="160"/>
                    </a:lnTo>
                    <a:lnTo>
                      <a:pt x="37" y="15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2" name="Freeform 82"/>
              <p:cNvSpPr>
                <a:spLocks/>
              </p:cNvSpPr>
              <p:nvPr/>
            </p:nvSpPr>
            <p:spPr bwMode="auto">
              <a:xfrm>
                <a:off x="4084" y="2165"/>
                <a:ext cx="57" cy="227"/>
              </a:xfrm>
              <a:custGeom>
                <a:avLst/>
                <a:gdLst>
                  <a:gd name="T0" fmla="*/ 57 w 57"/>
                  <a:gd name="T1" fmla="*/ 227 h 227"/>
                  <a:gd name="T2" fmla="*/ 57 w 57"/>
                  <a:gd name="T3" fmla="*/ 223 h 227"/>
                  <a:gd name="T4" fmla="*/ 15 w 57"/>
                  <a:gd name="T5" fmla="*/ 0 h 227"/>
                  <a:gd name="T6" fmla="*/ 0 w 57"/>
                  <a:gd name="T7" fmla="*/ 2 h 227"/>
                  <a:gd name="T8" fmla="*/ 43 w 57"/>
                  <a:gd name="T9" fmla="*/ 227 h 227"/>
                  <a:gd name="T10" fmla="*/ 43 w 57"/>
                  <a:gd name="T11" fmla="*/ 223 h 227"/>
                  <a:gd name="T12" fmla="*/ 57 w 57"/>
                  <a:gd name="T13" fmla="*/ 227 h 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227">
                    <a:moveTo>
                      <a:pt x="57" y="227"/>
                    </a:moveTo>
                    <a:lnTo>
                      <a:pt x="57" y="223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43" y="227"/>
                    </a:lnTo>
                    <a:lnTo>
                      <a:pt x="43" y="223"/>
                    </a:lnTo>
                    <a:lnTo>
                      <a:pt x="57" y="22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3" name="Freeform 83"/>
              <p:cNvSpPr>
                <a:spLocks/>
              </p:cNvSpPr>
              <p:nvPr/>
            </p:nvSpPr>
            <p:spPr bwMode="auto">
              <a:xfrm>
                <a:off x="4077" y="2388"/>
                <a:ext cx="64" cy="192"/>
              </a:xfrm>
              <a:custGeom>
                <a:avLst/>
                <a:gdLst>
                  <a:gd name="T0" fmla="*/ 14 w 64"/>
                  <a:gd name="T1" fmla="*/ 192 h 192"/>
                  <a:gd name="T2" fmla="*/ 64 w 64"/>
                  <a:gd name="T3" fmla="*/ 4 h 192"/>
                  <a:gd name="T4" fmla="*/ 50 w 64"/>
                  <a:gd name="T5" fmla="*/ 0 h 192"/>
                  <a:gd name="T6" fmla="*/ 0 w 64"/>
                  <a:gd name="T7" fmla="*/ 187 h 192"/>
                  <a:gd name="T8" fmla="*/ 14 w 64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92">
                    <a:moveTo>
                      <a:pt x="14" y="192"/>
                    </a:moveTo>
                    <a:lnTo>
                      <a:pt x="64" y="4"/>
                    </a:lnTo>
                    <a:lnTo>
                      <a:pt x="50" y="0"/>
                    </a:lnTo>
                    <a:lnTo>
                      <a:pt x="0" y="187"/>
                    </a:lnTo>
                    <a:lnTo>
                      <a:pt x="14" y="19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4" name="Freeform 84"/>
              <p:cNvSpPr>
                <a:spLocks/>
              </p:cNvSpPr>
              <p:nvPr/>
            </p:nvSpPr>
            <p:spPr bwMode="auto">
              <a:xfrm>
                <a:off x="4042" y="2575"/>
                <a:ext cx="49" cy="134"/>
              </a:xfrm>
              <a:custGeom>
                <a:avLst/>
                <a:gdLst>
                  <a:gd name="T0" fmla="*/ 14 w 49"/>
                  <a:gd name="T1" fmla="*/ 134 h 134"/>
                  <a:gd name="T2" fmla="*/ 14 w 49"/>
                  <a:gd name="T3" fmla="*/ 133 h 134"/>
                  <a:gd name="T4" fmla="*/ 49 w 49"/>
                  <a:gd name="T5" fmla="*/ 5 h 134"/>
                  <a:gd name="T6" fmla="*/ 35 w 49"/>
                  <a:gd name="T7" fmla="*/ 0 h 134"/>
                  <a:gd name="T8" fmla="*/ 0 w 49"/>
                  <a:gd name="T9" fmla="*/ 129 h 134"/>
                  <a:gd name="T10" fmla="*/ 1 w 49"/>
                  <a:gd name="T11" fmla="*/ 125 h 134"/>
                  <a:gd name="T12" fmla="*/ 14 w 49"/>
                  <a:gd name="T13" fmla="*/ 134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134">
                    <a:moveTo>
                      <a:pt x="14" y="134"/>
                    </a:moveTo>
                    <a:lnTo>
                      <a:pt x="14" y="133"/>
                    </a:lnTo>
                    <a:lnTo>
                      <a:pt x="49" y="5"/>
                    </a:lnTo>
                    <a:lnTo>
                      <a:pt x="35" y="0"/>
                    </a:lnTo>
                    <a:lnTo>
                      <a:pt x="0" y="129"/>
                    </a:lnTo>
                    <a:lnTo>
                      <a:pt x="1" y="125"/>
                    </a:lnTo>
                    <a:lnTo>
                      <a:pt x="14" y="13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5" name="Freeform 85"/>
              <p:cNvSpPr>
                <a:spLocks/>
              </p:cNvSpPr>
              <p:nvPr/>
            </p:nvSpPr>
            <p:spPr bwMode="auto">
              <a:xfrm>
                <a:off x="4014" y="2700"/>
                <a:ext cx="42" cy="52"/>
              </a:xfrm>
              <a:custGeom>
                <a:avLst/>
                <a:gdLst>
                  <a:gd name="T0" fmla="*/ 15 w 42"/>
                  <a:gd name="T1" fmla="*/ 48 h 52"/>
                  <a:gd name="T2" fmla="*/ 13 w 42"/>
                  <a:gd name="T3" fmla="*/ 52 h 52"/>
                  <a:gd name="T4" fmla="*/ 42 w 42"/>
                  <a:gd name="T5" fmla="*/ 9 h 52"/>
                  <a:gd name="T6" fmla="*/ 29 w 42"/>
                  <a:gd name="T7" fmla="*/ 0 h 52"/>
                  <a:gd name="T8" fmla="*/ 0 w 42"/>
                  <a:gd name="T9" fmla="*/ 43 h 52"/>
                  <a:gd name="T10" fmla="*/ 0 w 42"/>
                  <a:gd name="T11" fmla="*/ 45 h 52"/>
                  <a:gd name="T12" fmla="*/ 15 w 42"/>
                  <a:gd name="T13" fmla="*/ 48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52">
                    <a:moveTo>
                      <a:pt x="15" y="48"/>
                    </a:moveTo>
                    <a:lnTo>
                      <a:pt x="13" y="52"/>
                    </a:lnTo>
                    <a:lnTo>
                      <a:pt x="42" y="9"/>
                    </a:lnTo>
                    <a:lnTo>
                      <a:pt x="29" y="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6" name="Freeform 86"/>
              <p:cNvSpPr>
                <a:spLocks/>
              </p:cNvSpPr>
              <p:nvPr/>
            </p:nvSpPr>
            <p:spPr bwMode="auto">
              <a:xfrm>
                <a:off x="3995" y="2745"/>
                <a:ext cx="34" cy="73"/>
              </a:xfrm>
              <a:custGeom>
                <a:avLst/>
                <a:gdLst>
                  <a:gd name="T0" fmla="*/ 10 w 34"/>
                  <a:gd name="T1" fmla="*/ 73 h 73"/>
                  <a:gd name="T2" fmla="*/ 15 w 34"/>
                  <a:gd name="T3" fmla="*/ 68 h 73"/>
                  <a:gd name="T4" fmla="*/ 34 w 34"/>
                  <a:gd name="T5" fmla="*/ 3 h 73"/>
                  <a:gd name="T6" fmla="*/ 19 w 34"/>
                  <a:gd name="T7" fmla="*/ 0 h 73"/>
                  <a:gd name="T8" fmla="*/ 0 w 34"/>
                  <a:gd name="T9" fmla="*/ 64 h 73"/>
                  <a:gd name="T10" fmla="*/ 8 w 34"/>
                  <a:gd name="T11" fmla="*/ 59 h 73"/>
                  <a:gd name="T12" fmla="*/ 10 w 34"/>
                  <a:gd name="T13" fmla="*/ 73 h 73"/>
                  <a:gd name="T14" fmla="*/ 15 w 34"/>
                  <a:gd name="T15" fmla="*/ 73 h 73"/>
                  <a:gd name="T16" fmla="*/ 15 w 34"/>
                  <a:gd name="T17" fmla="*/ 68 h 73"/>
                  <a:gd name="T18" fmla="*/ 10 w 34"/>
                  <a:gd name="T19" fmla="*/ 73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73">
                    <a:moveTo>
                      <a:pt x="10" y="73"/>
                    </a:moveTo>
                    <a:lnTo>
                      <a:pt x="15" y="68"/>
                    </a:lnTo>
                    <a:lnTo>
                      <a:pt x="34" y="3"/>
                    </a:lnTo>
                    <a:lnTo>
                      <a:pt x="19" y="0"/>
                    </a:lnTo>
                    <a:lnTo>
                      <a:pt x="0" y="64"/>
                    </a:lnTo>
                    <a:lnTo>
                      <a:pt x="8" y="59"/>
                    </a:lnTo>
                    <a:lnTo>
                      <a:pt x="10" y="73"/>
                    </a:lnTo>
                    <a:lnTo>
                      <a:pt x="15" y="73"/>
                    </a:lnTo>
                    <a:lnTo>
                      <a:pt x="15" y="68"/>
                    </a:lnTo>
                    <a:lnTo>
                      <a:pt x="10" y="7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7" name="Freeform 87"/>
              <p:cNvSpPr>
                <a:spLocks/>
              </p:cNvSpPr>
              <p:nvPr/>
            </p:nvSpPr>
            <p:spPr bwMode="auto">
              <a:xfrm>
                <a:off x="3964" y="2804"/>
                <a:ext cx="41" cy="20"/>
              </a:xfrm>
              <a:custGeom>
                <a:avLst/>
                <a:gdLst>
                  <a:gd name="T0" fmla="*/ 0 w 41"/>
                  <a:gd name="T1" fmla="*/ 18 h 20"/>
                  <a:gd name="T2" fmla="*/ 7 w 41"/>
                  <a:gd name="T3" fmla="*/ 20 h 20"/>
                  <a:gd name="T4" fmla="*/ 41 w 41"/>
                  <a:gd name="T5" fmla="*/ 14 h 20"/>
                  <a:gd name="T6" fmla="*/ 39 w 41"/>
                  <a:gd name="T7" fmla="*/ 0 h 20"/>
                  <a:gd name="T8" fmla="*/ 4 w 41"/>
                  <a:gd name="T9" fmla="*/ 5 h 20"/>
                  <a:gd name="T10" fmla="*/ 11 w 41"/>
                  <a:gd name="T11" fmla="*/ 7 h 20"/>
                  <a:gd name="T12" fmla="*/ 0 w 41"/>
                  <a:gd name="T13" fmla="*/ 18 h 20"/>
                  <a:gd name="T14" fmla="*/ 4 w 41"/>
                  <a:gd name="T15" fmla="*/ 20 h 20"/>
                  <a:gd name="T16" fmla="*/ 7 w 41"/>
                  <a:gd name="T17" fmla="*/ 20 h 20"/>
                  <a:gd name="T18" fmla="*/ 0 w 41"/>
                  <a:gd name="T19" fmla="*/ 18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0">
                    <a:moveTo>
                      <a:pt x="0" y="18"/>
                    </a:moveTo>
                    <a:lnTo>
                      <a:pt x="7" y="20"/>
                    </a:lnTo>
                    <a:lnTo>
                      <a:pt x="41" y="14"/>
                    </a:lnTo>
                    <a:lnTo>
                      <a:pt x="39" y="0"/>
                    </a:lnTo>
                    <a:lnTo>
                      <a:pt x="4" y="5"/>
                    </a:lnTo>
                    <a:lnTo>
                      <a:pt x="11" y="7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7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8" name="Freeform 88"/>
              <p:cNvSpPr>
                <a:spLocks/>
              </p:cNvSpPr>
              <p:nvPr/>
            </p:nvSpPr>
            <p:spPr bwMode="auto">
              <a:xfrm>
                <a:off x="3942" y="2785"/>
                <a:ext cx="33" cy="37"/>
              </a:xfrm>
              <a:custGeom>
                <a:avLst/>
                <a:gdLst>
                  <a:gd name="T0" fmla="*/ 9 w 33"/>
                  <a:gd name="T1" fmla="*/ 17 h 37"/>
                  <a:gd name="T2" fmla="*/ 0 w 33"/>
                  <a:gd name="T3" fmla="*/ 15 h 37"/>
                  <a:gd name="T4" fmla="*/ 22 w 33"/>
                  <a:gd name="T5" fmla="*/ 37 h 37"/>
                  <a:gd name="T6" fmla="*/ 33 w 33"/>
                  <a:gd name="T7" fmla="*/ 26 h 37"/>
                  <a:gd name="T8" fmla="*/ 11 w 33"/>
                  <a:gd name="T9" fmla="*/ 4 h 37"/>
                  <a:gd name="T10" fmla="*/ 4 w 33"/>
                  <a:gd name="T11" fmla="*/ 2 h 37"/>
                  <a:gd name="T12" fmla="*/ 11 w 33"/>
                  <a:gd name="T13" fmla="*/ 4 h 37"/>
                  <a:gd name="T14" fmla="*/ 7 w 33"/>
                  <a:gd name="T15" fmla="*/ 0 h 37"/>
                  <a:gd name="T16" fmla="*/ 4 w 33"/>
                  <a:gd name="T17" fmla="*/ 2 h 37"/>
                  <a:gd name="T18" fmla="*/ 9 w 33"/>
                  <a:gd name="T19" fmla="*/ 17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37">
                    <a:moveTo>
                      <a:pt x="9" y="17"/>
                    </a:moveTo>
                    <a:lnTo>
                      <a:pt x="0" y="15"/>
                    </a:lnTo>
                    <a:lnTo>
                      <a:pt x="22" y="37"/>
                    </a:lnTo>
                    <a:lnTo>
                      <a:pt x="33" y="26"/>
                    </a:lnTo>
                    <a:lnTo>
                      <a:pt x="11" y="4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29" name="Freeform 89"/>
              <p:cNvSpPr>
                <a:spLocks/>
              </p:cNvSpPr>
              <p:nvPr/>
            </p:nvSpPr>
            <p:spPr bwMode="auto">
              <a:xfrm>
                <a:off x="3914" y="2787"/>
                <a:ext cx="37" cy="24"/>
              </a:xfrm>
              <a:custGeom>
                <a:avLst/>
                <a:gdLst>
                  <a:gd name="T0" fmla="*/ 9 w 37"/>
                  <a:gd name="T1" fmla="*/ 24 h 24"/>
                  <a:gd name="T2" fmla="*/ 8 w 37"/>
                  <a:gd name="T3" fmla="*/ 24 h 24"/>
                  <a:gd name="T4" fmla="*/ 37 w 37"/>
                  <a:gd name="T5" fmla="*/ 15 h 24"/>
                  <a:gd name="T6" fmla="*/ 32 w 37"/>
                  <a:gd name="T7" fmla="*/ 0 h 24"/>
                  <a:gd name="T8" fmla="*/ 2 w 37"/>
                  <a:gd name="T9" fmla="*/ 9 h 24"/>
                  <a:gd name="T10" fmla="*/ 0 w 37"/>
                  <a:gd name="T11" fmla="*/ 11 h 24"/>
                  <a:gd name="T12" fmla="*/ 9 w 3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24">
                    <a:moveTo>
                      <a:pt x="9" y="24"/>
                    </a:moveTo>
                    <a:lnTo>
                      <a:pt x="8" y="24"/>
                    </a:lnTo>
                    <a:lnTo>
                      <a:pt x="37" y="15"/>
                    </a:lnTo>
                    <a:lnTo>
                      <a:pt x="32" y="0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0" name="Freeform 90"/>
              <p:cNvSpPr>
                <a:spLocks/>
              </p:cNvSpPr>
              <p:nvPr/>
            </p:nvSpPr>
            <p:spPr bwMode="auto">
              <a:xfrm>
                <a:off x="3827" y="2798"/>
                <a:ext cx="96" cy="61"/>
              </a:xfrm>
              <a:custGeom>
                <a:avLst/>
                <a:gdLst>
                  <a:gd name="T0" fmla="*/ 15 w 96"/>
                  <a:gd name="T1" fmla="*/ 57 h 61"/>
                  <a:gd name="T2" fmla="*/ 11 w 96"/>
                  <a:gd name="T3" fmla="*/ 61 h 61"/>
                  <a:gd name="T4" fmla="*/ 96 w 96"/>
                  <a:gd name="T5" fmla="*/ 13 h 61"/>
                  <a:gd name="T6" fmla="*/ 87 w 96"/>
                  <a:gd name="T7" fmla="*/ 0 h 61"/>
                  <a:gd name="T8" fmla="*/ 4 w 96"/>
                  <a:gd name="T9" fmla="*/ 48 h 61"/>
                  <a:gd name="T10" fmla="*/ 0 w 96"/>
                  <a:gd name="T11" fmla="*/ 52 h 61"/>
                  <a:gd name="T12" fmla="*/ 15 w 96"/>
                  <a:gd name="T13" fmla="*/ 57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61">
                    <a:moveTo>
                      <a:pt x="15" y="57"/>
                    </a:moveTo>
                    <a:lnTo>
                      <a:pt x="11" y="61"/>
                    </a:lnTo>
                    <a:lnTo>
                      <a:pt x="96" y="13"/>
                    </a:lnTo>
                    <a:lnTo>
                      <a:pt x="87" y="0"/>
                    </a:lnTo>
                    <a:lnTo>
                      <a:pt x="4" y="48"/>
                    </a:lnTo>
                    <a:lnTo>
                      <a:pt x="0" y="52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1" name="Freeform 91"/>
              <p:cNvSpPr>
                <a:spLocks/>
              </p:cNvSpPr>
              <p:nvPr/>
            </p:nvSpPr>
            <p:spPr bwMode="auto">
              <a:xfrm>
                <a:off x="3792" y="2850"/>
                <a:ext cx="50" cy="116"/>
              </a:xfrm>
              <a:custGeom>
                <a:avLst/>
                <a:gdLst>
                  <a:gd name="T0" fmla="*/ 15 w 50"/>
                  <a:gd name="T1" fmla="*/ 116 h 116"/>
                  <a:gd name="T2" fmla="*/ 50 w 50"/>
                  <a:gd name="T3" fmla="*/ 5 h 116"/>
                  <a:gd name="T4" fmla="*/ 35 w 50"/>
                  <a:gd name="T5" fmla="*/ 0 h 116"/>
                  <a:gd name="T6" fmla="*/ 0 w 50"/>
                  <a:gd name="T7" fmla="*/ 110 h 116"/>
                  <a:gd name="T8" fmla="*/ 15 w 50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16">
                    <a:moveTo>
                      <a:pt x="15" y="116"/>
                    </a:moveTo>
                    <a:lnTo>
                      <a:pt x="50" y="5"/>
                    </a:lnTo>
                    <a:lnTo>
                      <a:pt x="35" y="0"/>
                    </a:lnTo>
                    <a:lnTo>
                      <a:pt x="0" y="110"/>
                    </a:lnTo>
                    <a:lnTo>
                      <a:pt x="15" y="11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2" name="Freeform 92"/>
              <p:cNvSpPr>
                <a:spLocks/>
              </p:cNvSpPr>
              <p:nvPr/>
            </p:nvSpPr>
            <p:spPr bwMode="auto">
              <a:xfrm>
                <a:off x="3772" y="2960"/>
                <a:ext cx="35" cy="50"/>
              </a:xfrm>
              <a:custGeom>
                <a:avLst/>
                <a:gdLst>
                  <a:gd name="T0" fmla="*/ 15 w 35"/>
                  <a:gd name="T1" fmla="*/ 50 h 50"/>
                  <a:gd name="T2" fmla="*/ 35 w 35"/>
                  <a:gd name="T3" fmla="*/ 6 h 50"/>
                  <a:gd name="T4" fmla="*/ 20 w 35"/>
                  <a:gd name="T5" fmla="*/ 0 h 50"/>
                  <a:gd name="T6" fmla="*/ 0 w 35"/>
                  <a:gd name="T7" fmla="*/ 45 h 50"/>
                  <a:gd name="T8" fmla="*/ 15 w 35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50">
                    <a:moveTo>
                      <a:pt x="15" y="50"/>
                    </a:moveTo>
                    <a:lnTo>
                      <a:pt x="35" y="6"/>
                    </a:lnTo>
                    <a:lnTo>
                      <a:pt x="20" y="0"/>
                    </a:lnTo>
                    <a:lnTo>
                      <a:pt x="0" y="45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3" name="Freeform 93"/>
              <p:cNvSpPr>
                <a:spLocks/>
              </p:cNvSpPr>
              <p:nvPr/>
            </p:nvSpPr>
            <p:spPr bwMode="auto">
              <a:xfrm>
                <a:off x="3750" y="3005"/>
                <a:ext cx="37" cy="92"/>
              </a:xfrm>
              <a:custGeom>
                <a:avLst/>
                <a:gdLst>
                  <a:gd name="T0" fmla="*/ 13 w 37"/>
                  <a:gd name="T1" fmla="*/ 92 h 92"/>
                  <a:gd name="T2" fmla="*/ 15 w 37"/>
                  <a:gd name="T3" fmla="*/ 88 h 92"/>
                  <a:gd name="T4" fmla="*/ 37 w 37"/>
                  <a:gd name="T5" fmla="*/ 5 h 92"/>
                  <a:gd name="T6" fmla="*/ 22 w 37"/>
                  <a:gd name="T7" fmla="*/ 0 h 92"/>
                  <a:gd name="T8" fmla="*/ 0 w 37"/>
                  <a:gd name="T9" fmla="*/ 85 h 92"/>
                  <a:gd name="T10" fmla="*/ 2 w 37"/>
                  <a:gd name="T11" fmla="*/ 81 h 92"/>
                  <a:gd name="T12" fmla="*/ 13 w 37"/>
                  <a:gd name="T13" fmla="*/ 92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2">
                    <a:moveTo>
                      <a:pt x="13" y="92"/>
                    </a:moveTo>
                    <a:lnTo>
                      <a:pt x="15" y="88"/>
                    </a:lnTo>
                    <a:lnTo>
                      <a:pt x="37" y="5"/>
                    </a:lnTo>
                    <a:lnTo>
                      <a:pt x="22" y="0"/>
                    </a:lnTo>
                    <a:lnTo>
                      <a:pt x="0" y="85"/>
                    </a:lnTo>
                    <a:lnTo>
                      <a:pt x="2" y="81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4" name="Freeform 94"/>
              <p:cNvSpPr>
                <a:spLocks/>
              </p:cNvSpPr>
              <p:nvPr/>
            </p:nvSpPr>
            <p:spPr bwMode="auto">
              <a:xfrm>
                <a:off x="3689" y="3086"/>
                <a:ext cx="74" cy="75"/>
              </a:xfrm>
              <a:custGeom>
                <a:avLst/>
                <a:gdLst>
                  <a:gd name="T0" fmla="*/ 5 w 74"/>
                  <a:gd name="T1" fmla="*/ 75 h 75"/>
                  <a:gd name="T2" fmla="*/ 11 w 74"/>
                  <a:gd name="T3" fmla="*/ 74 h 75"/>
                  <a:gd name="T4" fmla="*/ 74 w 74"/>
                  <a:gd name="T5" fmla="*/ 11 h 75"/>
                  <a:gd name="T6" fmla="*/ 63 w 74"/>
                  <a:gd name="T7" fmla="*/ 0 h 75"/>
                  <a:gd name="T8" fmla="*/ 0 w 74"/>
                  <a:gd name="T9" fmla="*/ 63 h 75"/>
                  <a:gd name="T10" fmla="*/ 4 w 74"/>
                  <a:gd name="T11" fmla="*/ 61 h 75"/>
                  <a:gd name="T12" fmla="*/ 5 w 74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5">
                    <a:moveTo>
                      <a:pt x="5" y="75"/>
                    </a:moveTo>
                    <a:lnTo>
                      <a:pt x="11" y="74"/>
                    </a:lnTo>
                    <a:lnTo>
                      <a:pt x="74" y="11"/>
                    </a:lnTo>
                    <a:lnTo>
                      <a:pt x="63" y="0"/>
                    </a:lnTo>
                    <a:lnTo>
                      <a:pt x="0" y="63"/>
                    </a:lnTo>
                    <a:lnTo>
                      <a:pt x="4" y="61"/>
                    </a:lnTo>
                    <a:lnTo>
                      <a:pt x="5" y="7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5" name="Freeform 95"/>
              <p:cNvSpPr>
                <a:spLocks/>
              </p:cNvSpPr>
              <p:nvPr/>
            </p:nvSpPr>
            <p:spPr bwMode="auto">
              <a:xfrm>
                <a:off x="3593" y="3147"/>
                <a:ext cx="101" cy="22"/>
              </a:xfrm>
              <a:custGeom>
                <a:avLst/>
                <a:gdLst>
                  <a:gd name="T0" fmla="*/ 11 w 101"/>
                  <a:gd name="T1" fmla="*/ 20 h 22"/>
                  <a:gd name="T2" fmla="*/ 5 w 101"/>
                  <a:gd name="T3" fmla="*/ 22 h 22"/>
                  <a:gd name="T4" fmla="*/ 101 w 101"/>
                  <a:gd name="T5" fmla="*/ 14 h 22"/>
                  <a:gd name="T6" fmla="*/ 100 w 101"/>
                  <a:gd name="T7" fmla="*/ 0 h 22"/>
                  <a:gd name="T8" fmla="*/ 5 w 101"/>
                  <a:gd name="T9" fmla="*/ 7 h 22"/>
                  <a:gd name="T10" fmla="*/ 0 w 101"/>
                  <a:gd name="T11" fmla="*/ 9 h 22"/>
                  <a:gd name="T12" fmla="*/ 11 w 101"/>
                  <a:gd name="T13" fmla="*/ 2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22">
                    <a:moveTo>
                      <a:pt x="11" y="20"/>
                    </a:moveTo>
                    <a:lnTo>
                      <a:pt x="5" y="22"/>
                    </a:lnTo>
                    <a:lnTo>
                      <a:pt x="101" y="14"/>
                    </a:lnTo>
                    <a:lnTo>
                      <a:pt x="100" y="0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6" name="Freeform 96"/>
              <p:cNvSpPr>
                <a:spLocks/>
              </p:cNvSpPr>
              <p:nvPr/>
            </p:nvSpPr>
            <p:spPr bwMode="auto">
              <a:xfrm>
                <a:off x="3523" y="3156"/>
                <a:ext cx="81" cy="77"/>
              </a:xfrm>
              <a:custGeom>
                <a:avLst/>
                <a:gdLst>
                  <a:gd name="T0" fmla="*/ 7 w 81"/>
                  <a:gd name="T1" fmla="*/ 77 h 77"/>
                  <a:gd name="T2" fmla="*/ 11 w 81"/>
                  <a:gd name="T3" fmla="*/ 76 h 77"/>
                  <a:gd name="T4" fmla="*/ 81 w 81"/>
                  <a:gd name="T5" fmla="*/ 11 h 77"/>
                  <a:gd name="T6" fmla="*/ 70 w 81"/>
                  <a:gd name="T7" fmla="*/ 0 h 77"/>
                  <a:gd name="T8" fmla="*/ 0 w 81"/>
                  <a:gd name="T9" fmla="*/ 65 h 77"/>
                  <a:gd name="T10" fmla="*/ 1 w 81"/>
                  <a:gd name="T11" fmla="*/ 63 h 77"/>
                  <a:gd name="T12" fmla="*/ 7 w 81"/>
                  <a:gd name="T13" fmla="*/ 77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77">
                    <a:moveTo>
                      <a:pt x="7" y="77"/>
                    </a:moveTo>
                    <a:lnTo>
                      <a:pt x="11" y="76"/>
                    </a:lnTo>
                    <a:lnTo>
                      <a:pt x="81" y="11"/>
                    </a:lnTo>
                    <a:lnTo>
                      <a:pt x="70" y="0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7" name="Freeform 97"/>
              <p:cNvSpPr>
                <a:spLocks/>
              </p:cNvSpPr>
              <p:nvPr/>
            </p:nvSpPr>
            <p:spPr bwMode="auto">
              <a:xfrm>
                <a:off x="3430" y="3219"/>
                <a:ext cx="100" cy="49"/>
              </a:xfrm>
              <a:custGeom>
                <a:avLst/>
                <a:gdLst>
                  <a:gd name="T0" fmla="*/ 17 w 100"/>
                  <a:gd name="T1" fmla="*/ 42 h 49"/>
                  <a:gd name="T2" fmla="*/ 11 w 100"/>
                  <a:gd name="T3" fmla="*/ 49 h 49"/>
                  <a:gd name="T4" fmla="*/ 100 w 100"/>
                  <a:gd name="T5" fmla="*/ 14 h 49"/>
                  <a:gd name="T6" fmla="*/ 94 w 100"/>
                  <a:gd name="T7" fmla="*/ 0 h 49"/>
                  <a:gd name="T8" fmla="*/ 6 w 100"/>
                  <a:gd name="T9" fmla="*/ 35 h 49"/>
                  <a:gd name="T10" fmla="*/ 0 w 100"/>
                  <a:gd name="T11" fmla="*/ 40 h 49"/>
                  <a:gd name="T12" fmla="*/ 6 w 100"/>
                  <a:gd name="T13" fmla="*/ 35 h 49"/>
                  <a:gd name="T14" fmla="*/ 2 w 100"/>
                  <a:gd name="T15" fmla="*/ 37 h 49"/>
                  <a:gd name="T16" fmla="*/ 0 w 100"/>
                  <a:gd name="T17" fmla="*/ 40 h 49"/>
                  <a:gd name="T18" fmla="*/ 17 w 100"/>
                  <a:gd name="T19" fmla="*/ 4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49">
                    <a:moveTo>
                      <a:pt x="17" y="42"/>
                    </a:moveTo>
                    <a:lnTo>
                      <a:pt x="11" y="49"/>
                    </a:lnTo>
                    <a:lnTo>
                      <a:pt x="100" y="14"/>
                    </a:lnTo>
                    <a:lnTo>
                      <a:pt x="94" y="0"/>
                    </a:lnTo>
                    <a:lnTo>
                      <a:pt x="6" y="35"/>
                    </a:lnTo>
                    <a:lnTo>
                      <a:pt x="0" y="40"/>
                    </a:lnTo>
                    <a:lnTo>
                      <a:pt x="6" y="35"/>
                    </a:lnTo>
                    <a:lnTo>
                      <a:pt x="2" y="37"/>
                    </a:lnTo>
                    <a:lnTo>
                      <a:pt x="0" y="40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8" name="Freeform 98"/>
              <p:cNvSpPr>
                <a:spLocks/>
              </p:cNvSpPr>
              <p:nvPr/>
            </p:nvSpPr>
            <p:spPr bwMode="auto">
              <a:xfrm>
                <a:off x="3417" y="3259"/>
                <a:ext cx="30" cy="92"/>
              </a:xfrm>
              <a:custGeom>
                <a:avLst/>
                <a:gdLst>
                  <a:gd name="T0" fmla="*/ 13 w 30"/>
                  <a:gd name="T1" fmla="*/ 92 h 92"/>
                  <a:gd name="T2" fmla="*/ 15 w 30"/>
                  <a:gd name="T3" fmla="*/ 87 h 92"/>
                  <a:gd name="T4" fmla="*/ 30 w 30"/>
                  <a:gd name="T5" fmla="*/ 2 h 92"/>
                  <a:gd name="T6" fmla="*/ 13 w 30"/>
                  <a:gd name="T7" fmla="*/ 0 h 92"/>
                  <a:gd name="T8" fmla="*/ 0 w 30"/>
                  <a:gd name="T9" fmla="*/ 85 h 92"/>
                  <a:gd name="T10" fmla="*/ 4 w 30"/>
                  <a:gd name="T11" fmla="*/ 81 h 92"/>
                  <a:gd name="T12" fmla="*/ 13 w 30"/>
                  <a:gd name="T13" fmla="*/ 92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92">
                    <a:moveTo>
                      <a:pt x="13" y="92"/>
                    </a:moveTo>
                    <a:lnTo>
                      <a:pt x="15" y="87"/>
                    </a:lnTo>
                    <a:lnTo>
                      <a:pt x="30" y="2"/>
                    </a:lnTo>
                    <a:lnTo>
                      <a:pt x="13" y="0"/>
                    </a:lnTo>
                    <a:lnTo>
                      <a:pt x="0" y="85"/>
                    </a:lnTo>
                    <a:lnTo>
                      <a:pt x="4" y="81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39" name="Freeform 99"/>
              <p:cNvSpPr>
                <a:spLocks/>
              </p:cNvSpPr>
              <p:nvPr/>
            </p:nvSpPr>
            <p:spPr bwMode="auto">
              <a:xfrm>
                <a:off x="3332" y="3340"/>
                <a:ext cx="98" cy="91"/>
              </a:xfrm>
              <a:custGeom>
                <a:avLst/>
                <a:gdLst>
                  <a:gd name="T0" fmla="*/ 2 w 98"/>
                  <a:gd name="T1" fmla="*/ 89 h 91"/>
                  <a:gd name="T2" fmla="*/ 10 w 98"/>
                  <a:gd name="T3" fmla="*/ 87 h 91"/>
                  <a:gd name="T4" fmla="*/ 98 w 98"/>
                  <a:gd name="T5" fmla="*/ 11 h 91"/>
                  <a:gd name="T6" fmla="*/ 89 w 98"/>
                  <a:gd name="T7" fmla="*/ 0 h 91"/>
                  <a:gd name="T8" fmla="*/ 0 w 98"/>
                  <a:gd name="T9" fmla="*/ 76 h 91"/>
                  <a:gd name="T10" fmla="*/ 6 w 98"/>
                  <a:gd name="T11" fmla="*/ 74 h 91"/>
                  <a:gd name="T12" fmla="*/ 2 w 98"/>
                  <a:gd name="T13" fmla="*/ 89 h 91"/>
                  <a:gd name="T14" fmla="*/ 6 w 98"/>
                  <a:gd name="T15" fmla="*/ 91 h 91"/>
                  <a:gd name="T16" fmla="*/ 10 w 98"/>
                  <a:gd name="T17" fmla="*/ 87 h 91"/>
                  <a:gd name="T18" fmla="*/ 2 w 98"/>
                  <a:gd name="T19" fmla="*/ 89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91">
                    <a:moveTo>
                      <a:pt x="2" y="89"/>
                    </a:moveTo>
                    <a:lnTo>
                      <a:pt x="10" y="87"/>
                    </a:lnTo>
                    <a:lnTo>
                      <a:pt x="98" y="11"/>
                    </a:lnTo>
                    <a:lnTo>
                      <a:pt x="89" y="0"/>
                    </a:lnTo>
                    <a:lnTo>
                      <a:pt x="0" y="76"/>
                    </a:lnTo>
                    <a:lnTo>
                      <a:pt x="6" y="74"/>
                    </a:lnTo>
                    <a:lnTo>
                      <a:pt x="2" y="89"/>
                    </a:lnTo>
                    <a:lnTo>
                      <a:pt x="6" y="91"/>
                    </a:lnTo>
                    <a:lnTo>
                      <a:pt x="10" y="87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0" name="Freeform 100"/>
              <p:cNvSpPr>
                <a:spLocks/>
              </p:cNvSpPr>
              <p:nvPr/>
            </p:nvSpPr>
            <p:spPr bwMode="auto">
              <a:xfrm>
                <a:off x="3294" y="3403"/>
                <a:ext cx="44" cy="26"/>
              </a:xfrm>
              <a:custGeom>
                <a:avLst/>
                <a:gdLst>
                  <a:gd name="T0" fmla="*/ 9 w 44"/>
                  <a:gd name="T1" fmla="*/ 15 h 26"/>
                  <a:gd name="T2" fmla="*/ 1 w 44"/>
                  <a:gd name="T3" fmla="*/ 15 h 26"/>
                  <a:gd name="T4" fmla="*/ 40 w 44"/>
                  <a:gd name="T5" fmla="*/ 26 h 26"/>
                  <a:gd name="T6" fmla="*/ 44 w 44"/>
                  <a:gd name="T7" fmla="*/ 11 h 26"/>
                  <a:gd name="T8" fmla="*/ 7 w 44"/>
                  <a:gd name="T9" fmla="*/ 0 h 26"/>
                  <a:gd name="T10" fmla="*/ 0 w 44"/>
                  <a:gd name="T11" fmla="*/ 2 h 26"/>
                  <a:gd name="T12" fmla="*/ 7 w 44"/>
                  <a:gd name="T13" fmla="*/ 0 h 26"/>
                  <a:gd name="T14" fmla="*/ 3 w 44"/>
                  <a:gd name="T15" fmla="*/ 0 h 26"/>
                  <a:gd name="T16" fmla="*/ 0 w 44"/>
                  <a:gd name="T17" fmla="*/ 2 h 26"/>
                  <a:gd name="T18" fmla="*/ 9 w 44"/>
                  <a:gd name="T19" fmla="*/ 15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26">
                    <a:moveTo>
                      <a:pt x="9" y="15"/>
                    </a:moveTo>
                    <a:lnTo>
                      <a:pt x="1" y="15"/>
                    </a:lnTo>
                    <a:lnTo>
                      <a:pt x="40" y="26"/>
                    </a:lnTo>
                    <a:lnTo>
                      <a:pt x="44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1" name="Freeform 101"/>
              <p:cNvSpPr>
                <a:spLocks/>
              </p:cNvSpPr>
              <p:nvPr/>
            </p:nvSpPr>
            <p:spPr bwMode="auto">
              <a:xfrm>
                <a:off x="3118" y="3405"/>
                <a:ext cx="185" cy="125"/>
              </a:xfrm>
              <a:custGeom>
                <a:avLst/>
                <a:gdLst>
                  <a:gd name="T0" fmla="*/ 17 w 185"/>
                  <a:gd name="T1" fmla="*/ 122 h 125"/>
                  <a:gd name="T2" fmla="*/ 13 w 185"/>
                  <a:gd name="T3" fmla="*/ 125 h 125"/>
                  <a:gd name="T4" fmla="*/ 185 w 185"/>
                  <a:gd name="T5" fmla="*/ 13 h 125"/>
                  <a:gd name="T6" fmla="*/ 176 w 185"/>
                  <a:gd name="T7" fmla="*/ 0 h 125"/>
                  <a:gd name="T8" fmla="*/ 4 w 185"/>
                  <a:gd name="T9" fmla="*/ 113 h 125"/>
                  <a:gd name="T10" fmla="*/ 0 w 185"/>
                  <a:gd name="T11" fmla="*/ 118 h 125"/>
                  <a:gd name="T12" fmla="*/ 17 w 185"/>
                  <a:gd name="T13" fmla="*/ 122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5" h="125">
                    <a:moveTo>
                      <a:pt x="17" y="122"/>
                    </a:moveTo>
                    <a:lnTo>
                      <a:pt x="13" y="125"/>
                    </a:lnTo>
                    <a:lnTo>
                      <a:pt x="185" y="13"/>
                    </a:lnTo>
                    <a:lnTo>
                      <a:pt x="176" y="0"/>
                    </a:lnTo>
                    <a:lnTo>
                      <a:pt x="4" y="113"/>
                    </a:lnTo>
                    <a:lnTo>
                      <a:pt x="0" y="118"/>
                    </a:lnTo>
                    <a:lnTo>
                      <a:pt x="17" y="12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2" name="Freeform 102"/>
              <p:cNvSpPr>
                <a:spLocks/>
              </p:cNvSpPr>
              <p:nvPr/>
            </p:nvSpPr>
            <p:spPr bwMode="auto">
              <a:xfrm>
                <a:off x="3111" y="3523"/>
                <a:ext cx="24" cy="46"/>
              </a:xfrm>
              <a:custGeom>
                <a:avLst/>
                <a:gdLst>
                  <a:gd name="T0" fmla="*/ 7 w 24"/>
                  <a:gd name="T1" fmla="*/ 44 h 46"/>
                  <a:gd name="T2" fmla="*/ 16 w 24"/>
                  <a:gd name="T3" fmla="*/ 39 h 46"/>
                  <a:gd name="T4" fmla="*/ 24 w 24"/>
                  <a:gd name="T5" fmla="*/ 4 h 46"/>
                  <a:gd name="T6" fmla="*/ 7 w 24"/>
                  <a:gd name="T7" fmla="*/ 0 h 46"/>
                  <a:gd name="T8" fmla="*/ 0 w 24"/>
                  <a:gd name="T9" fmla="*/ 35 h 46"/>
                  <a:gd name="T10" fmla="*/ 9 w 24"/>
                  <a:gd name="T11" fmla="*/ 30 h 46"/>
                  <a:gd name="T12" fmla="*/ 7 w 24"/>
                  <a:gd name="T13" fmla="*/ 44 h 46"/>
                  <a:gd name="T14" fmla="*/ 14 w 24"/>
                  <a:gd name="T15" fmla="*/ 46 h 46"/>
                  <a:gd name="T16" fmla="*/ 16 w 24"/>
                  <a:gd name="T17" fmla="*/ 39 h 46"/>
                  <a:gd name="T18" fmla="*/ 7 w 24"/>
                  <a:gd name="T19" fmla="*/ 44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46">
                    <a:moveTo>
                      <a:pt x="7" y="44"/>
                    </a:moveTo>
                    <a:lnTo>
                      <a:pt x="16" y="39"/>
                    </a:lnTo>
                    <a:lnTo>
                      <a:pt x="24" y="4"/>
                    </a:lnTo>
                    <a:lnTo>
                      <a:pt x="7" y="0"/>
                    </a:lnTo>
                    <a:lnTo>
                      <a:pt x="0" y="35"/>
                    </a:lnTo>
                    <a:lnTo>
                      <a:pt x="9" y="30"/>
                    </a:lnTo>
                    <a:lnTo>
                      <a:pt x="7" y="44"/>
                    </a:lnTo>
                    <a:lnTo>
                      <a:pt x="14" y="46"/>
                    </a:lnTo>
                    <a:lnTo>
                      <a:pt x="16" y="39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3" name="Freeform 103"/>
              <p:cNvSpPr>
                <a:spLocks/>
              </p:cNvSpPr>
              <p:nvPr/>
            </p:nvSpPr>
            <p:spPr bwMode="auto">
              <a:xfrm>
                <a:off x="3074" y="3547"/>
                <a:ext cx="46" cy="20"/>
              </a:xfrm>
              <a:custGeom>
                <a:avLst/>
                <a:gdLst>
                  <a:gd name="T0" fmla="*/ 13 w 46"/>
                  <a:gd name="T1" fmla="*/ 11 h 20"/>
                  <a:gd name="T2" fmla="*/ 5 w 46"/>
                  <a:gd name="T3" fmla="*/ 15 h 20"/>
                  <a:gd name="T4" fmla="*/ 44 w 46"/>
                  <a:gd name="T5" fmla="*/ 20 h 20"/>
                  <a:gd name="T6" fmla="*/ 46 w 46"/>
                  <a:gd name="T7" fmla="*/ 6 h 20"/>
                  <a:gd name="T8" fmla="*/ 7 w 46"/>
                  <a:gd name="T9" fmla="*/ 0 h 20"/>
                  <a:gd name="T10" fmla="*/ 0 w 46"/>
                  <a:gd name="T11" fmla="*/ 4 h 20"/>
                  <a:gd name="T12" fmla="*/ 7 w 46"/>
                  <a:gd name="T13" fmla="*/ 0 h 20"/>
                  <a:gd name="T14" fmla="*/ 2 w 46"/>
                  <a:gd name="T15" fmla="*/ 0 h 20"/>
                  <a:gd name="T16" fmla="*/ 0 w 46"/>
                  <a:gd name="T17" fmla="*/ 4 h 20"/>
                  <a:gd name="T18" fmla="*/ 13 w 46"/>
                  <a:gd name="T19" fmla="*/ 11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20">
                    <a:moveTo>
                      <a:pt x="13" y="11"/>
                    </a:moveTo>
                    <a:lnTo>
                      <a:pt x="5" y="15"/>
                    </a:lnTo>
                    <a:lnTo>
                      <a:pt x="44" y="20"/>
                    </a:lnTo>
                    <a:lnTo>
                      <a:pt x="46" y="6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4" name="Freeform 104"/>
              <p:cNvSpPr>
                <a:spLocks/>
              </p:cNvSpPr>
              <p:nvPr/>
            </p:nvSpPr>
            <p:spPr bwMode="auto">
              <a:xfrm>
                <a:off x="3007" y="3551"/>
                <a:ext cx="80" cy="123"/>
              </a:xfrm>
              <a:custGeom>
                <a:avLst/>
                <a:gdLst>
                  <a:gd name="T0" fmla="*/ 8 w 80"/>
                  <a:gd name="T1" fmla="*/ 123 h 123"/>
                  <a:gd name="T2" fmla="*/ 13 w 80"/>
                  <a:gd name="T3" fmla="*/ 120 h 123"/>
                  <a:gd name="T4" fmla="*/ 80 w 80"/>
                  <a:gd name="T5" fmla="*/ 7 h 123"/>
                  <a:gd name="T6" fmla="*/ 67 w 80"/>
                  <a:gd name="T7" fmla="*/ 0 h 123"/>
                  <a:gd name="T8" fmla="*/ 0 w 80"/>
                  <a:gd name="T9" fmla="*/ 112 h 123"/>
                  <a:gd name="T10" fmla="*/ 6 w 80"/>
                  <a:gd name="T11" fmla="*/ 109 h 123"/>
                  <a:gd name="T12" fmla="*/ 8 w 80"/>
                  <a:gd name="T13" fmla="*/ 123 h 123"/>
                  <a:gd name="T14" fmla="*/ 11 w 80"/>
                  <a:gd name="T15" fmla="*/ 123 h 123"/>
                  <a:gd name="T16" fmla="*/ 13 w 80"/>
                  <a:gd name="T17" fmla="*/ 120 h 123"/>
                  <a:gd name="T18" fmla="*/ 8 w 80"/>
                  <a:gd name="T19" fmla="*/ 123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123">
                    <a:moveTo>
                      <a:pt x="8" y="123"/>
                    </a:moveTo>
                    <a:lnTo>
                      <a:pt x="13" y="120"/>
                    </a:lnTo>
                    <a:lnTo>
                      <a:pt x="80" y="7"/>
                    </a:lnTo>
                    <a:lnTo>
                      <a:pt x="67" y="0"/>
                    </a:lnTo>
                    <a:lnTo>
                      <a:pt x="0" y="112"/>
                    </a:lnTo>
                    <a:lnTo>
                      <a:pt x="6" y="109"/>
                    </a:lnTo>
                    <a:lnTo>
                      <a:pt x="8" y="123"/>
                    </a:lnTo>
                    <a:lnTo>
                      <a:pt x="11" y="123"/>
                    </a:lnTo>
                    <a:lnTo>
                      <a:pt x="13" y="120"/>
                    </a:lnTo>
                    <a:lnTo>
                      <a:pt x="8" y="12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5" name="Freeform 105"/>
              <p:cNvSpPr>
                <a:spLocks/>
              </p:cNvSpPr>
              <p:nvPr/>
            </p:nvSpPr>
            <p:spPr bwMode="auto">
              <a:xfrm>
                <a:off x="2957" y="3660"/>
                <a:ext cx="58" cy="18"/>
              </a:xfrm>
              <a:custGeom>
                <a:avLst/>
                <a:gdLst>
                  <a:gd name="T0" fmla="*/ 15 w 58"/>
                  <a:gd name="T1" fmla="*/ 13 h 18"/>
                  <a:gd name="T2" fmla="*/ 8 w 58"/>
                  <a:gd name="T3" fmla="*/ 18 h 18"/>
                  <a:gd name="T4" fmla="*/ 58 w 58"/>
                  <a:gd name="T5" fmla="*/ 14 h 18"/>
                  <a:gd name="T6" fmla="*/ 56 w 58"/>
                  <a:gd name="T7" fmla="*/ 0 h 18"/>
                  <a:gd name="T8" fmla="*/ 6 w 58"/>
                  <a:gd name="T9" fmla="*/ 3 h 18"/>
                  <a:gd name="T10" fmla="*/ 0 w 58"/>
                  <a:gd name="T11" fmla="*/ 9 h 18"/>
                  <a:gd name="T12" fmla="*/ 6 w 58"/>
                  <a:gd name="T13" fmla="*/ 3 h 18"/>
                  <a:gd name="T14" fmla="*/ 0 w 58"/>
                  <a:gd name="T15" fmla="*/ 3 h 18"/>
                  <a:gd name="T16" fmla="*/ 0 w 58"/>
                  <a:gd name="T17" fmla="*/ 9 h 18"/>
                  <a:gd name="T18" fmla="*/ 15 w 58"/>
                  <a:gd name="T19" fmla="*/ 1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18">
                    <a:moveTo>
                      <a:pt x="15" y="13"/>
                    </a:moveTo>
                    <a:lnTo>
                      <a:pt x="8" y="18"/>
                    </a:lnTo>
                    <a:lnTo>
                      <a:pt x="58" y="14"/>
                    </a:lnTo>
                    <a:lnTo>
                      <a:pt x="56" y="0"/>
                    </a:lnTo>
                    <a:lnTo>
                      <a:pt x="6" y="3"/>
                    </a:lnTo>
                    <a:lnTo>
                      <a:pt x="0" y="9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6" name="Freeform 106"/>
              <p:cNvSpPr>
                <a:spLocks/>
              </p:cNvSpPr>
              <p:nvPr/>
            </p:nvSpPr>
            <p:spPr bwMode="auto">
              <a:xfrm>
                <a:off x="2941" y="3669"/>
                <a:ext cx="31" cy="92"/>
              </a:xfrm>
              <a:custGeom>
                <a:avLst/>
                <a:gdLst>
                  <a:gd name="T0" fmla="*/ 2 w 31"/>
                  <a:gd name="T1" fmla="*/ 77 h 92"/>
                  <a:gd name="T2" fmla="*/ 15 w 31"/>
                  <a:gd name="T3" fmla="*/ 75 h 92"/>
                  <a:gd name="T4" fmla="*/ 31 w 31"/>
                  <a:gd name="T5" fmla="*/ 4 h 92"/>
                  <a:gd name="T6" fmla="*/ 16 w 31"/>
                  <a:gd name="T7" fmla="*/ 0 h 92"/>
                  <a:gd name="T8" fmla="*/ 0 w 31"/>
                  <a:gd name="T9" fmla="*/ 72 h 92"/>
                  <a:gd name="T10" fmla="*/ 15 w 31"/>
                  <a:gd name="T11" fmla="*/ 70 h 92"/>
                  <a:gd name="T12" fmla="*/ 2 w 31"/>
                  <a:gd name="T13" fmla="*/ 77 h 92"/>
                  <a:gd name="T14" fmla="*/ 11 w 31"/>
                  <a:gd name="T15" fmla="*/ 92 h 92"/>
                  <a:gd name="T16" fmla="*/ 15 w 31"/>
                  <a:gd name="T17" fmla="*/ 75 h 92"/>
                  <a:gd name="T18" fmla="*/ 2 w 31"/>
                  <a:gd name="T19" fmla="*/ 77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92">
                    <a:moveTo>
                      <a:pt x="2" y="77"/>
                    </a:moveTo>
                    <a:lnTo>
                      <a:pt x="15" y="75"/>
                    </a:lnTo>
                    <a:lnTo>
                      <a:pt x="31" y="4"/>
                    </a:lnTo>
                    <a:lnTo>
                      <a:pt x="16" y="0"/>
                    </a:lnTo>
                    <a:lnTo>
                      <a:pt x="0" y="72"/>
                    </a:lnTo>
                    <a:lnTo>
                      <a:pt x="15" y="70"/>
                    </a:lnTo>
                    <a:lnTo>
                      <a:pt x="2" y="77"/>
                    </a:lnTo>
                    <a:lnTo>
                      <a:pt x="11" y="92"/>
                    </a:lnTo>
                    <a:lnTo>
                      <a:pt x="15" y="75"/>
                    </a:lnTo>
                    <a:lnTo>
                      <a:pt x="2" y="7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7" name="Freeform 107"/>
              <p:cNvSpPr>
                <a:spLocks/>
              </p:cNvSpPr>
              <p:nvPr/>
            </p:nvSpPr>
            <p:spPr bwMode="auto">
              <a:xfrm>
                <a:off x="2919" y="3706"/>
                <a:ext cx="37" cy="40"/>
              </a:xfrm>
              <a:custGeom>
                <a:avLst/>
                <a:gdLst>
                  <a:gd name="T0" fmla="*/ 0 w 37"/>
                  <a:gd name="T1" fmla="*/ 5 h 40"/>
                  <a:gd name="T2" fmla="*/ 0 w 37"/>
                  <a:gd name="T3" fmla="*/ 7 h 40"/>
                  <a:gd name="T4" fmla="*/ 24 w 37"/>
                  <a:gd name="T5" fmla="*/ 40 h 40"/>
                  <a:gd name="T6" fmla="*/ 37 w 37"/>
                  <a:gd name="T7" fmla="*/ 33 h 40"/>
                  <a:gd name="T8" fmla="*/ 13 w 37"/>
                  <a:gd name="T9" fmla="*/ 0 h 40"/>
                  <a:gd name="T10" fmla="*/ 14 w 37"/>
                  <a:gd name="T11" fmla="*/ 2 h 40"/>
                  <a:gd name="T12" fmla="*/ 0 w 37"/>
                  <a:gd name="T13" fmla="*/ 5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0" y="5"/>
                    </a:moveTo>
                    <a:lnTo>
                      <a:pt x="0" y="7"/>
                    </a:lnTo>
                    <a:lnTo>
                      <a:pt x="24" y="40"/>
                    </a:lnTo>
                    <a:lnTo>
                      <a:pt x="37" y="33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8" name="Freeform 108"/>
              <p:cNvSpPr>
                <a:spLocks/>
              </p:cNvSpPr>
              <p:nvPr/>
            </p:nvSpPr>
            <p:spPr bwMode="auto">
              <a:xfrm>
                <a:off x="2913" y="3680"/>
                <a:ext cx="20" cy="31"/>
              </a:xfrm>
              <a:custGeom>
                <a:avLst/>
                <a:gdLst>
                  <a:gd name="T0" fmla="*/ 4 w 20"/>
                  <a:gd name="T1" fmla="*/ 11 h 31"/>
                  <a:gd name="T2" fmla="*/ 0 w 20"/>
                  <a:gd name="T3" fmla="*/ 7 h 31"/>
                  <a:gd name="T4" fmla="*/ 6 w 20"/>
                  <a:gd name="T5" fmla="*/ 31 h 31"/>
                  <a:gd name="T6" fmla="*/ 20 w 20"/>
                  <a:gd name="T7" fmla="*/ 28 h 31"/>
                  <a:gd name="T8" fmla="*/ 15 w 20"/>
                  <a:gd name="T9" fmla="*/ 4 h 31"/>
                  <a:gd name="T10" fmla="*/ 13 w 20"/>
                  <a:gd name="T11" fmla="*/ 0 h 31"/>
                  <a:gd name="T12" fmla="*/ 4 w 20"/>
                  <a:gd name="T13" fmla="*/ 1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4" y="11"/>
                    </a:moveTo>
                    <a:lnTo>
                      <a:pt x="0" y="7"/>
                    </a:lnTo>
                    <a:lnTo>
                      <a:pt x="6" y="31"/>
                    </a:lnTo>
                    <a:lnTo>
                      <a:pt x="20" y="28"/>
                    </a:lnTo>
                    <a:lnTo>
                      <a:pt x="15" y="4"/>
                    </a:lnTo>
                    <a:lnTo>
                      <a:pt x="13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49" name="Freeform 109"/>
              <p:cNvSpPr>
                <a:spLocks/>
              </p:cNvSpPr>
              <p:nvPr/>
            </p:nvSpPr>
            <p:spPr bwMode="auto">
              <a:xfrm>
                <a:off x="2872" y="3641"/>
                <a:ext cx="54" cy="50"/>
              </a:xfrm>
              <a:custGeom>
                <a:avLst/>
                <a:gdLst>
                  <a:gd name="T0" fmla="*/ 12 w 54"/>
                  <a:gd name="T1" fmla="*/ 15 h 50"/>
                  <a:gd name="T2" fmla="*/ 0 w 54"/>
                  <a:gd name="T3" fmla="*/ 17 h 50"/>
                  <a:gd name="T4" fmla="*/ 45 w 54"/>
                  <a:gd name="T5" fmla="*/ 50 h 50"/>
                  <a:gd name="T6" fmla="*/ 54 w 54"/>
                  <a:gd name="T7" fmla="*/ 39 h 50"/>
                  <a:gd name="T8" fmla="*/ 12 w 54"/>
                  <a:gd name="T9" fmla="*/ 4 h 50"/>
                  <a:gd name="T10" fmla="*/ 0 w 54"/>
                  <a:gd name="T11" fmla="*/ 4 h 50"/>
                  <a:gd name="T12" fmla="*/ 12 w 54"/>
                  <a:gd name="T13" fmla="*/ 4 h 50"/>
                  <a:gd name="T14" fmla="*/ 6 w 54"/>
                  <a:gd name="T15" fmla="*/ 0 h 50"/>
                  <a:gd name="T16" fmla="*/ 0 w 54"/>
                  <a:gd name="T17" fmla="*/ 4 h 50"/>
                  <a:gd name="T18" fmla="*/ 12 w 54"/>
                  <a:gd name="T19" fmla="*/ 15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" h="50">
                    <a:moveTo>
                      <a:pt x="12" y="15"/>
                    </a:moveTo>
                    <a:lnTo>
                      <a:pt x="0" y="17"/>
                    </a:lnTo>
                    <a:lnTo>
                      <a:pt x="45" y="50"/>
                    </a:lnTo>
                    <a:lnTo>
                      <a:pt x="54" y="39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0" name="Freeform 110"/>
              <p:cNvSpPr>
                <a:spLocks/>
              </p:cNvSpPr>
              <p:nvPr/>
            </p:nvSpPr>
            <p:spPr bwMode="auto">
              <a:xfrm>
                <a:off x="2848" y="3645"/>
                <a:ext cx="36" cy="33"/>
              </a:xfrm>
              <a:custGeom>
                <a:avLst/>
                <a:gdLst>
                  <a:gd name="T0" fmla="*/ 15 w 36"/>
                  <a:gd name="T1" fmla="*/ 28 h 33"/>
                  <a:gd name="T2" fmla="*/ 12 w 36"/>
                  <a:gd name="T3" fmla="*/ 33 h 33"/>
                  <a:gd name="T4" fmla="*/ 36 w 36"/>
                  <a:gd name="T5" fmla="*/ 11 h 33"/>
                  <a:gd name="T6" fmla="*/ 24 w 36"/>
                  <a:gd name="T7" fmla="*/ 0 h 33"/>
                  <a:gd name="T8" fmla="*/ 2 w 36"/>
                  <a:gd name="T9" fmla="*/ 22 h 33"/>
                  <a:gd name="T10" fmla="*/ 0 w 36"/>
                  <a:gd name="T11" fmla="*/ 26 h 33"/>
                  <a:gd name="T12" fmla="*/ 15 w 36"/>
                  <a:gd name="T13" fmla="*/ 2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5" y="28"/>
                    </a:moveTo>
                    <a:lnTo>
                      <a:pt x="12" y="33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1" name="Freeform 111"/>
              <p:cNvSpPr>
                <a:spLocks/>
              </p:cNvSpPr>
              <p:nvPr/>
            </p:nvSpPr>
            <p:spPr bwMode="auto">
              <a:xfrm>
                <a:off x="2845" y="3671"/>
                <a:ext cx="18" cy="44"/>
              </a:xfrm>
              <a:custGeom>
                <a:avLst/>
                <a:gdLst>
                  <a:gd name="T0" fmla="*/ 9 w 18"/>
                  <a:gd name="T1" fmla="*/ 44 h 44"/>
                  <a:gd name="T2" fmla="*/ 16 w 18"/>
                  <a:gd name="T3" fmla="*/ 37 h 44"/>
                  <a:gd name="T4" fmla="*/ 18 w 18"/>
                  <a:gd name="T5" fmla="*/ 2 h 44"/>
                  <a:gd name="T6" fmla="*/ 3 w 18"/>
                  <a:gd name="T7" fmla="*/ 0 h 44"/>
                  <a:gd name="T8" fmla="*/ 0 w 18"/>
                  <a:gd name="T9" fmla="*/ 35 h 44"/>
                  <a:gd name="T10" fmla="*/ 7 w 18"/>
                  <a:gd name="T11" fmla="*/ 29 h 44"/>
                  <a:gd name="T12" fmla="*/ 9 w 18"/>
                  <a:gd name="T13" fmla="*/ 44 h 44"/>
                  <a:gd name="T14" fmla="*/ 15 w 18"/>
                  <a:gd name="T15" fmla="*/ 42 h 44"/>
                  <a:gd name="T16" fmla="*/ 16 w 18"/>
                  <a:gd name="T17" fmla="*/ 37 h 44"/>
                  <a:gd name="T18" fmla="*/ 9 w 18"/>
                  <a:gd name="T19" fmla="*/ 44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44">
                    <a:moveTo>
                      <a:pt x="9" y="44"/>
                    </a:moveTo>
                    <a:lnTo>
                      <a:pt x="16" y="37"/>
                    </a:lnTo>
                    <a:lnTo>
                      <a:pt x="18" y="2"/>
                    </a:lnTo>
                    <a:lnTo>
                      <a:pt x="3" y="0"/>
                    </a:lnTo>
                    <a:lnTo>
                      <a:pt x="0" y="35"/>
                    </a:lnTo>
                    <a:lnTo>
                      <a:pt x="7" y="29"/>
                    </a:lnTo>
                    <a:lnTo>
                      <a:pt x="9" y="44"/>
                    </a:lnTo>
                    <a:lnTo>
                      <a:pt x="15" y="42"/>
                    </a:lnTo>
                    <a:lnTo>
                      <a:pt x="16" y="37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2" name="Freeform 112"/>
              <p:cNvSpPr>
                <a:spLocks/>
              </p:cNvSpPr>
              <p:nvPr/>
            </p:nvSpPr>
            <p:spPr bwMode="auto">
              <a:xfrm>
                <a:off x="2782" y="3700"/>
                <a:ext cx="72" cy="22"/>
              </a:xfrm>
              <a:custGeom>
                <a:avLst/>
                <a:gdLst>
                  <a:gd name="T0" fmla="*/ 13 w 72"/>
                  <a:gd name="T1" fmla="*/ 19 h 22"/>
                  <a:gd name="T2" fmla="*/ 7 w 72"/>
                  <a:gd name="T3" fmla="*/ 22 h 22"/>
                  <a:gd name="T4" fmla="*/ 72 w 72"/>
                  <a:gd name="T5" fmla="*/ 15 h 22"/>
                  <a:gd name="T6" fmla="*/ 70 w 72"/>
                  <a:gd name="T7" fmla="*/ 0 h 22"/>
                  <a:gd name="T8" fmla="*/ 5 w 72"/>
                  <a:gd name="T9" fmla="*/ 8 h 22"/>
                  <a:gd name="T10" fmla="*/ 0 w 72"/>
                  <a:gd name="T11" fmla="*/ 11 h 22"/>
                  <a:gd name="T12" fmla="*/ 5 w 72"/>
                  <a:gd name="T13" fmla="*/ 8 h 22"/>
                  <a:gd name="T14" fmla="*/ 2 w 72"/>
                  <a:gd name="T15" fmla="*/ 8 h 22"/>
                  <a:gd name="T16" fmla="*/ 0 w 72"/>
                  <a:gd name="T17" fmla="*/ 11 h 22"/>
                  <a:gd name="T18" fmla="*/ 13 w 72"/>
                  <a:gd name="T19" fmla="*/ 1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22">
                    <a:moveTo>
                      <a:pt x="13" y="19"/>
                    </a:moveTo>
                    <a:lnTo>
                      <a:pt x="7" y="22"/>
                    </a:lnTo>
                    <a:lnTo>
                      <a:pt x="72" y="15"/>
                    </a:lnTo>
                    <a:lnTo>
                      <a:pt x="70" y="0"/>
                    </a:lnTo>
                    <a:lnTo>
                      <a:pt x="5" y="8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3" name="Freeform 113"/>
              <p:cNvSpPr>
                <a:spLocks/>
              </p:cNvSpPr>
              <p:nvPr/>
            </p:nvSpPr>
            <p:spPr bwMode="auto">
              <a:xfrm>
                <a:off x="2756" y="3711"/>
                <a:ext cx="39" cy="56"/>
              </a:xfrm>
              <a:custGeom>
                <a:avLst/>
                <a:gdLst>
                  <a:gd name="T0" fmla="*/ 11 w 39"/>
                  <a:gd name="T1" fmla="*/ 56 h 56"/>
                  <a:gd name="T2" fmla="*/ 15 w 39"/>
                  <a:gd name="T3" fmla="*/ 52 h 56"/>
                  <a:gd name="T4" fmla="*/ 39 w 39"/>
                  <a:gd name="T5" fmla="*/ 8 h 56"/>
                  <a:gd name="T6" fmla="*/ 26 w 39"/>
                  <a:gd name="T7" fmla="*/ 0 h 56"/>
                  <a:gd name="T8" fmla="*/ 0 w 39"/>
                  <a:gd name="T9" fmla="*/ 45 h 56"/>
                  <a:gd name="T10" fmla="*/ 4 w 39"/>
                  <a:gd name="T11" fmla="*/ 43 h 56"/>
                  <a:gd name="T12" fmla="*/ 11 w 39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6">
                    <a:moveTo>
                      <a:pt x="11" y="56"/>
                    </a:moveTo>
                    <a:lnTo>
                      <a:pt x="15" y="52"/>
                    </a:lnTo>
                    <a:lnTo>
                      <a:pt x="39" y="8"/>
                    </a:lnTo>
                    <a:lnTo>
                      <a:pt x="26" y="0"/>
                    </a:lnTo>
                    <a:lnTo>
                      <a:pt x="0" y="45"/>
                    </a:lnTo>
                    <a:lnTo>
                      <a:pt x="4" y="43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4" name="Freeform 114"/>
              <p:cNvSpPr>
                <a:spLocks/>
              </p:cNvSpPr>
              <p:nvPr/>
            </p:nvSpPr>
            <p:spPr bwMode="auto">
              <a:xfrm>
                <a:off x="2710" y="3754"/>
                <a:ext cx="57" cy="44"/>
              </a:xfrm>
              <a:custGeom>
                <a:avLst/>
                <a:gdLst>
                  <a:gd name="T0" fmla="*/ 4 w 57"/>
                  <a:gd name="T1" fmla="*/ 44 h 44"/>
                  <a:gd name="T2" fmla="*/ 9 w 57"/>
                  <a:gd name="T3" fmla="*/ 42 h 44"/>
                  <a:gd name="T4" fmla="*/ 57 w 57"/>
                  <a:gd name="T5" fmla="*/ 13 h 44"/>
                  <a:gd name="T6" fmla="*/ 50 w 57"/>
                  <a:gd name="T7" fmla="*/ 0 h 44"/>
                  <a:gd name="T8" fmla="*/ 0 w 57"/>
                  <a:gd name="T9" fmla="*/ 29 h 44"/>
                  <a:gd name="T10" fmla="*/ 5 w 57"/>
                  <a:gd name="T11" fmla="*/ 27 h 44"/>
                  <a:gd name="T12" fmla="*/ 4 w 57"/>
                  <a:gd name="T13" fmla="*/ 4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4">
                    <a:moveTo>
                      <a:pt x="4" y="44"/>
                    </a:moveTo>
                    <a:lnTo>
                      <a:pt x="9" y="42"/>
                    </a:lnTo>
                    <a:lnTo>
                      <a:pt x="57" y="13"/>
                    </a:lnTo>
                    <a:lnTo>
                      <a:pt x="50" y="0"/>
                    </a:lnTo>
                    <a:lnTo>
                      <a:pt x="0" y="29"/>
                    </a:lnTo>
                    <a:lnTo>
                      <a:pt x="5" y="27"/>
                    </a:lnTo>
                    <a:lnTo>
                      <a:pt x="4" y="4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5" name="Freeform 115"/>
              <p:cNvSpPr>
                <a:spLocks/>
              </p:cNvSpPr>
              <p:nvPr/>
            </p:nvSpPr>
            <p:spPr bwMode="auto">
              <a:xfrm>
                <a:off x="2651" y="3774"/>
                <a:ext cx="64" cy="24"/>
              </a:xfrm>
              <a:custGeom>
                <a:avLst/>
                <a:gdLst>
                  <a:gd name="T0" fmla="*/ 2 w 64"/>
                  <a:gd name="T1" fmla="*/ 15 h 24"/>
                  <a:gd name="T2" fmla="*/ 0 w 64"/>
                  <a:gd name="T3" fmla="*/ 15 h 24"/>
                  <a:gd name="T4" fmla="*/ 63 w 64"/>
                  <a:gd name="T5" fmla="*/ 24 h 24"/>
                  <a:gd name="T6" fmla="*/ 64 w 64"/>
                  <a:gd name="T7" fmla="*/ 7 h 24"/>
                  <a:gd name="T8" fmla="*/ 2 w 64"/>
                  <a:gd name="T9" fmla="*/ 0 h 24"/>
                  <a:gd name="T10" fmla="*/ 0 w 64"/>
                  <a:gd name="T11" fmla="*/ 0 h 24"/>
                  <a:gd name="T12" fmla="*/ 2 w 64"/>
                  <a:gd name="T13" fmla="*/ 15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24">
                    <a:moveTo>
                      <a:pt x="2" y="15"/>
                    </a:moveTo>
                    <a:lnTo>
                      <a:pt x="0" y="15"/>
                    </a:lnTo>
                    <a:lnTo>
                      <a:pt x="63" y="24"/>
                    </a:lnTo>
                    <a:lnTo>
                      <a:pt x="64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6" name="Freeform 116"/>
              <p:cNvSpPr>
                <a:spLocks/>
              </p:cNvSpPr>
              <p:nvPr/>
            </p:nvSpPr>
            <p:spPr bwMode="auto">
              <a:xfrm>
                <a:off x="2599" y="3774"/>
                <a:ext cx="54" cy="26"/>
              </a:xfrm>
              <a:custGeom>
                <a:avLst/>
                <a:gdLst>
                  <a:gd name="T0" fmla="*/ 0 w 54"/>
                  <a:gd name="T1" fmla="*/ 26 h 26"/>
                  <a:gd name="T2" fmla="*/ 4 w 54"/>
                  <a:gd name="T3" fmla="*/ 26 h 26"/>
                  <a:gd name="T4" fmla="*/ 54 w 54"/>
                  <a:gd name="T5" fmla="*/ 15 h 26"/>
                  <a:gd name="T6" fmla="*/ 52 w 54"/>
                  <a:gd name="T7" fmla="*/ 0 h 26"/>
                  <a:gd name="T8" fmla="*/ 0 w 54"/>
                  <a:gd name="T9" fmla="*/ 11 h 26"/>
                  <a:gd name="T10" fmla="*/ 4 w 54"/>
                  <a:gd name="T11" fmla="*/ 11 h 26"/>
                  <a:gd name="T12" fmla="*/ 0 w 54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26">
                    <a:moveTo>
                      <a:pt x="0" y="26"/>
                    </a:moveTo>
                    <a:lnTo>
                      <a:pt x="4" y="26"/>
                    </a:lnTo>
                    <a:lnTo>
                      <a:pt x="54" y="15"/>
                    </a:lnTo>
                    <a:lnTo>
                      <a:pt x="52" y="0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7" name="Freeform 117"/>
              <p:cNvSpPr>
                <a:spLocks/>
              </p:cNvSpPr>
              <p:nvPr/>
            </p:nvSpPr>
            <p:spPr bwMode="auto">
              <a:xfrm>
                <a:off x="2555" y="3770"/>
                <a:ext cx="48" cy="30"/>
              </a:xfrm>
              <a:custGeom>
                <a:avLst/>
                <a:gdLst>
                  <a:gd name="T0" fmla="*/ 13 w 48"/>
                  <a:gd name="T1" fmla="*/ 13 h 30"/>
                  <a:gd name="T2" fmla="*/ 3 w 48"/>
                  <a:gd name="T3" fmla="*/ 17 h 30"/>
                  <a:gd name="T4" fmla="*/ 44 w 48"/>
                  <a:gd name="T5" fmla="*/ 30 h 30"/>
                  <a:gd name="T6" fmla="*/ 48 w 48"/>
                  <a:gd name="T7" fmla="*/ 15 h 30"/>
                  <a:gd name="T8" fmla="*/ 9 w 48"/>
                  <a:gd name="T9" fmla="*/ 2 h 30"/>
                  <a:gd name="T10" fmla="*/ 0 w 48"/>
                  <a:gd name="T11" fmla="*/ 8 h 30"/>
                  <a:gd name="T12" fmla="*/ 9 w 48"/>
                  <a:gd name="T13" fmla="*/ 2 h 30"/>
                  <a:gd name="T14" fmla="*/ 2 w 48"/>
                  <a:gd name="T15" fmla="*/ 0 h 30"/>
                  <a:gd name="T16" fmla="*/ 0 w 48"/>
                  <a:gd name="T17" fmla="*/ 8 h 30"/>
                  <a:gd name="T18" fmla="*/ 13 w 48"/>
                  <a:gd name="T19" fmla="*/ 13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13" y="13"/>
                    </a:moveTo>
                    <a:lnTo>
                      <a:pt x="3" y="17"/>
                    </a:lnTo>
                    <a:lnTo>
                      <a:pt x="44" y="30"/>
                    </a:lnTo>
                    <a:lnTo>
                      <a:pt x="48" y="15"/>
                    </a:lnTo>
                    <a:lnTo>
                      <a:pt x="9" y="2"/>
                    </a:lnTo>
                    <a:lnTo>
                      <a:pt x="0" y="8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8" name="Freeform 118"/>
              <p:cNvSpPr>
                <a:spLocks/>
              </p:cNvSpPr>
              <p:nvPr/>
            </p:nvSpPr>
            <p:spPr bwMode="auto">
              <a:xfrm>
                <a:off x="2542" y="3778"/>
                <a:ext cx="26" cy="35"/>
              </a:xfrm>
              <a:custGeom>
                <a:avLst/>
                <a:gdLst>
                  <a:gd name="T0" fmla="*/ 7 w 26"/>
                  <a:gd name="T1" fmla="*/ 35 h 35"/>
                  <a:gd name="T2" fmla="*/ 15 w 26"/>
                  <a:gd name="T3" fmla="*/ 31 h 35"/>
                  <a:gd name="T4" fmla="*/ 26 w 26"/>
                  <a:gd name="T5" fmla="*/ 5 h 35"/>
                  <a:gd name="T6" fmla="*/ 13 w 26"/>
                  <a:gd name="T7" fmla="*/ 0 h 35"/>
                  <a:gd name="T8" fmla="*/ 0 w 26"/>
                  <a:gd name="T9" fmla="*/ 24 h 35"/>
                  <a:gd name="T10" fmla="*/ 7 w 26"/>
                  <a:gd name="T11" fmla="*/ 20 h 35"/>
                  <a:gd name="T12" fmla="*/ 7 w 26"/>
                  <a:gd name="T13" fmla="*/ 35 h 35"/>
                  <a:gd name="T14" fmla="*/ 13 w 26"/>
                  <a:gd name="T15" fmla="*/ 35 h 35"/>
                  <a:gd name="T16" fmla="*/ 15 w 26"/>
                  <a:gd name="T17" fmla="*/ 31 h 35"/>
                  <a:gd name="T18" fmla="*/ 7 w 26"/>
                  <a:gd name="T19" fmla="*/ 35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5">
                    <a:moveTo>
                      <a:pt x="7" y="35"/>
                    </a:moveTo>
                    <a:lnTo>
                      <a:pt x="15" y="31"/>
                    </a:lnTo>
                    <a:lnTo>
                      <a:pt x="26" y="5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7" y="20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15" y="31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59" name="Freeform 119"/>
              <p:cNvSpPr>
                <a:spLocks/>
              </p:cNvSpPr>
              <p:nvPr/>
            </p:nvSpPr>
            <p:spPr bwMode="auto">
              <a:xfrm>
                <a:off x="2518" y="3798"/>
                <a:ext cx="31" cy="15"/>
              </a:xfrm>
              <a:custGeom>
                <a:avLst/>
                <a:gdLst>
                  <a:gd name="T0" fmla="*/ 0 w 31"/>
                  <a:gd name="T1" fmla="*/ 15 h 15"/>
                  <a:gd name="T2" fmla="*/ 4 w 31"/>
                  <a:gd name="T3" fmla="*/ 15 h 15"/>
                  <a:gd name="T4" fmla="*/ 31 w 31"/>
                  <a:gd name="T5" fmla="*/ 15 h 15"/>
                  <a:gd name="T6" fmla="*/ 31 w 31"/>
                  <a:gd name="T7" fmla="*/ 0 h 15"/>
                  <a:gd name="T8" fmla="*/ 4 w 31"/>
                  <a:gd name="T9" fmla="*/ 0 h 15"/>
                  <a:gd name="T10" fmla="*/ 7 w 31"/>
                  <a:gd name="T11" fmla="*/ 0 h 15"/>
                  <a:gd name="T12" fmla="*/ 0 w 31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5">
                    <a:moveTo>
                      <a:pt x="0" y="15"/>
                    </a:moveTo>
                    <a:lnTo>
                      <a:pt x="4" y="15"/>
                    </a:lnTo>
                    <a:lnTo>
                      <a:pt x="31" y="15"/>
                    </a:lnTo>
                    <a:lnTo>
                      <a:pt x="3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0" name="Freeform 120"/>
              <p:cNvSpPr>
                <a:spLocks/>
              </p:cNvSpPr>
              <p:nvPr/>
            </p:nvSpPr>
            <p:spPr bwMode="auto">
              <a:xfrm>
                <a:off x="2475" y="3780"/>
                <a:ext cx="50" cy="33"/>
              </a:xfrm>
              <a:custGeom>
                <a:avLst/>
                <a:gdLst>
                  <a:gd name="T0" fmla="*/ 4 w 50"/>
                  <a:gd name="T1" fmla="*/ 14 h 33"/>
                  <a:gd name="T2" fmla="*/ 0 w 50"/>
                  <a:gd name="T3" fmla="*/ 12 h 33"/>
                  <a:gd name="T4" fmla="*/ 43 w 50"/>
                  <a:gd name="T5" fmla="*/ 33 h 33"/>
                  <a:gd name="T6" fmla="*/ 50 w 50"/>
                  <a:gd name="T7" fmla="*/ 18 h 33"/>
                  <a:gd name="T8" fmla="*/ 6 w 50"/>
                  <a:gd name="T9" fmla="*/ 0 h 33"/>
                  <a:gd name="T10" fmla="*/ 0 w 50"/>
                  <a:gd name="T11" fmla="*/ 0 h 33"/>
                  <a:gd name="T12" fmla="*/ 4 w 50"/>
                  <a:gd name="T13" fmla="*/ 14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33">
                    <a:moveTo>
                      <a:pt x="4" y="14"/>
                    </a:moveTo>
                    <a:lnTo>
                      <a:pt x="0" y="12"/>
                    </a:lnTo>
                    <a:lnTo>
                      <a:pt x="43" y="33"/>
                    </a:lnTo>
                    <a:lnTo>
                      <a:pt x="50" y="1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1" name="Freeform 121"/>
              <p:cNvSpPr>
                <a:spLocks/>
              </p:cNvSpPr>
              <p:nvPr/>
            </p:nvSpPr>
            <p:spPr bwMode="auto">
              <a:xfrm>
                <a:off x="2440" y="3780"/>
                <a:ext cx="39" cy="22"/>
              </a:xfrm>
              <a:custGeom>
                <a:avLst/>
                <a:gdLst>
                  <a:gd name="T0" fmla="*/ 13 w 39"/>
                  <a:gd name="T1" fmla="*/ 18 h 22"/>
                  <a:gd name="T2" fmla="*/ 8 w 39"/>
                  <a:gd name="T3" fmla="*/ 22 h 22"/>
                  <a:gd name="T4" fmla="*/ 39 w 39"/>
                  <a:gd name="T5" fmla="*/ 14 h 22"/>
                  <a:gd name="T6" fmla="*/ 35 w 39"/>
                  <a:gd name="T7" fmla="*/ 0 h 22"/>
                  <a:gd name="T8" fmla="*/ 4 w 39"/>
                  <a:gd name="T9" fmla="*/ 7 h 22"/>
                  <a:gd name="T10" fmla="*/ 0 w 39"/>
                  <a:gd name="T11" fmla="*/ 9 h 22"/>
                  <a:gd name="T12" fmla="*/ 13 w 39"/>
                  <a:gd name="T13" fmla="*/ 1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2">
                    <a:moveTo>
                      <a:pt x="13" y="18"/>
                    </a:moveTo>
                    <a:lnTo>
                      <a:pt x="8" y="22"/>
                    </a:lnTo>
                    <a:lnTo>
                      <a:pt x="39" y="14"/>
                    </a:lnTo>
                    <a:lnTo>
                      <a:pt x="35" y="0"/>
                    </a:lnTo>
                    <a:lnTo>
                      <a:pt x="4" y="7"/>
                    </a:lnTo>
                    <a:lnTo>
                      <a:pt x="0" y="9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2" name="Freeform 122"/>
              <p:cNvSpPr>
                <a:spLocks/>
              </p:cNvSpPr>
              <p:nvPr/>
            </p:nvSpPr>
            <p:spPr bwMode="auto">
              <a:xfrm>
                <a:off x="2403" y="3789"/>
                <a:ext cx="50" cy="55"/>
              </a:xfrm>
              <a:custGeom>
                <a:avLst/>
                <a:gdLst>
                  <a:gd name="T0" fmla="*/ 15 w 50"/>
                  <a:gd name="T1" fmla="*/ 53 h 55"/>
                  <a:gd name="T2" fmla="*/ 15 w 50"/>
                  <a:gd name="T3" fmla="*/ 55 h 55"/>
                  <a:gd name="T4" fmla="*/ 50 w 50"/>
                  <a:gd name="T5" fmla="*/ 9 h 55"/>
                  <a:gd name="T6" fmla="*/ 37 w 50"/>
                  <a:gd name="T7" fmla="*/ 0 h 55"/>
                  <a:gd name="T8" fmla="*/ 2 w 50"/>
                  <a:gd name="T9" fmla="*/ 44 h 55"/>
                  <a:gd name="T10" fmla="*/ 0 w 50"/>
                  <a:gd name="T11" fmla="*/ 46 h 55"/>
                  <a:gd name="T12" fmla="*/ 15 w 50"/>
                  <a:gd name="T13" fmla="*/ 53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55">
                    <a:moveTo>
                      <a:pt x="15" y="53"/>
                    </a:moveTo>
                    <a:lnTo>
                      <a:pt x="15" y="55"/>
                    </a:lnTo>
                    <a:lnTo>
                      <a:pt x="50" y="9"/>
                    </a:lnTo>
                    <a:lnTo>
                      <a:pt x="37" y="0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3" name="Freeform 123"/>
              <p:cNvSpPr>
                <a:spLocks/>
              </p:cNvSpPr>
              <p:nvPr/>
            </p:nvSpPr>
            <p:spPr bwMode="auto">
              <a:xfrm>
                <a:off x="2383" y="3835"/>
                <a:ext cx="35" cy="59"/>
              </a:xfrm>
              <a:custGeom>
                <a:avLst/>
                <a:gdLst>
                  <a:gd name="T0" fmla="*/ 11 w 35"/>
                  <a:gd name="T1" fmla="*/ 59 h 59"/>
                  <a:gd name="T2" fmla="*/ 15 w 35"/>
                  <a:gd name="T3" fmla="*/ 55 h 59"/>
                  <a:gd name="T4" fmla="*/ 35 w 35"/>
                  <a:gd name="T5" fmla="*/ 7 h 59"/>
                  <a:gd name="T6" fmla="*/ 20 w 35"/>
                  <a:gd name="T7" fmla="*/ 0 h 59"/>
                  <a:gd name="T8" fmla="*/ 0 w 35"/>
                  <a:gd name="T9" fmla="*/ 50 h 59"/>
                  <a:gd name="T10" fmla="*/ 6 w 35"/>
                  <a:gd name="T11" fmla="*/ 46 h 59"/>
                  <a:gd name="T12" fmla="*/ 11 w 35"/>
                  <a:gd name="T13" fmla="*/ 59 h 59"/>
                  <a:gd name="T14" fmla="*/ 13 w 35"/>
                  <a:gd name="T15" fmla="*/ 59 h 59"/>
                  <a:gd name="T16" fmla="*/ 15 w 35"/>
                  <a:gd name="T17" fmla="*/ 55 h 59"/>
                  <a:gd name="T18" fmla="*/ 11 w 35"/>
                  <a:gd name="T19" fmla="*/ 59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59">
                    <a:moveTo>
                      <a:pt x="11" y="59"/>
                    </a:moveTo>
                    <a:lnTo>
                      <a:pt x="15" y="55"/>
                    </a:lnTo>
                    <a:lnTo>
                      <a:pt x="35" y="7"/>
                    </a:lnTo>
                    <a:lnTo>
                      <a:pt x="20" y="0"/>
                    </a:lnTo>
                    <a:lnTo>
                      <a:pt x="0" y="50"/>
                    </a:lnTo>
                    <a:lnTo>
                      <a:pt x="6" y="46"/>
                    </a:lnTo>
                    <a:lnTo>
                      <a:pt x="11" y="59"/>
                    </a:lnTo>
                    <a:lnTo>
                      <a:pt x="13" y="59"/>
                    </a:lnTo>
                    <a:lnTo>
                      <a:pt x="15" y="55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4" name="Freeform 124"/>
              <p:cNvSpPr>
                <a:spLocks/>
              </p:cNvSpPr>
              <p:nvPr/>
            </p:nvSpPr>
            <p:spPr bwMode="auto">
              <a:xfrm>
                <a:off x="2333" y="3881"/>
                <a:ext cx="61" cy="35"/>
              </a:xfrm>
              <a:custGeom>
                <a:avLst/>
                <a:gdLst>
                  <a:gd name="T0" fmla="*/ 0 w 61"/>
                  <a:gd name="T1" fmla="*/ 26 h 35"/>
                  <a:gd name="T2" fmla="*/ 11 w 61"/>
                  <a:gd name="T3" fmla="*/ 31 h 35"/>
                  <a:gd name="T4" fmla="*/ 61 w 61"/>
                  <a:gd name="T5" fmla="*/ 13 h 35"/>
                  <a:gd name="T6" fmla="*/ 56 w 61"/>
                  <a:gd name="T7" fmla="*/ 0 h 35"/>
                  <a:gd name="T8" fmla="*/ 6 w 61"/>
                  <a:gd name="T9" fmla="*/ 17 h 35"/>
                  <a:gd name="T10" fmla="*/ 15 w 61"/>
                  <a:gd name="T11" fmla="*/ 22 h 35"/>
                  <a:gd name="T12" fmla="*/ 0 w 61"/>
                  <a:gd name="T13" fmla="*/ 26 h 35"/>
                  <a:gd name="T14" fmla="*/ 4 w 61"/>
                  <a:gd name="T15" fmla="*/ 35 h 35"/>
                  <a:gd name="T16" fmla="*/ 11 w 61"/>
                  <a:gd name="T17" fmla="*/ 31 h 35"/>
                  <a:gd name="T18" fmla="*/ 0 w 61"/>
                  <a:gd name="T19" fmla="*/ 26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" h="35">
                    <a:moveTo>
                      <a:pt x="0" y="26"/>
                    </a:moveTo>
                    <a:lnTo>
                      <a:pt x="11" y="31"/>
                    </a:lnTo>
                    <a:lnTo>
                      <a:pt x="61" y="13"/>
                    </a:lnTo>
                    <a:lnTo>
                      <a:pt x="56" y="0"/>
                    </a:lnTo>
                    <a:lnTo>
                      <a:pt x="6" y="17"/>
                    </a:lnTo>
                    <a:lnTo>
                      <a:pt x="15" y="22"/>
                    </a:lnTo>
                    <a:lnTo>
                      <a:pt x="0" y="26"/>
                    </a:lnTo>
                    <a:lnTo>
                      <a:pt x="4" y="35"/>
                    </a:lnTo>
                    <a:lnTo>
                      <a:pt x="11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5" name="Freeform 125"/>
              <p:cNvSpPr>
                <a:spLocks/>
              </p:cNvSpPr>
              <p:nvPr/>
            </p:nvSpPr>
            <p:spPr bwMode="auto">
              <a:xfrm>
                <a:off x="2322" y="3861"/>
                <a:ext cx="26" cy="46"/>
              </a:xfrm>
              <a:custGeom>
                <a:avLst/>
                <a:gdLst>
                  <a:gd name="T0" fmla="*/ 4 w 26"/>
                  <a:gd name="T1" fmla="*/ 11 h 46"/>
                  <a:gd name="T2" fmla="*/ 0 w 26"/>
                  <a:gd name="T3" fmla="*/ 7 h 46"/>
                  <a:gd name="T4" fmla="*/ 11 w 26"/>
                  <a:gd name="T5" fmla="*/ 46 h 46"/>
                  <a:gd name="T6" fmla="*/ 26 w 26"/>
                  <a:gd name="T7" fmla="*/ 42 h 46"/>
                  <a:gd name="T8" fmla="*/ 15 w 26"/>
                  <a:gd name="T9" fmla="*/ 3 h 46"/>
                  <a:gd name="T10" fmla="*/ 13 w 26"/>
                  <a:gd name="T11" fmla="*/ 0 h 46"/>
                  <a:gd name="T12" fmla="*/ 4 w 26"/>
                  <a:gd name="T13" fmla="*/ 1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46">
                    <a:moveTo>
                      <a:pt x="4" y="11"/>
                    </a:moveTo>
                    <a:lnTo>
                      <a:pt x="0" y="7"/>
                    </a:lnTo>
                    <a:lnTo>
                      <a:pt x="11" y="46"/>
                    </a:lnTo>
                    <a:lnTo>
                      <a:pt x="26" y="42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6" name="Freeform 126"/>
              <p:cNvSpPr>
                <a:spLocks/>
              </p:cNvSpPr>
              <p:nvPr/>
            </p:nvSpPr>
            <p:spPr bwMode="auto">
              <a:xfrm>
                <a:off x="2307" y="3844"/>
                <a:ext cx="28" cy="28"/>
              </a:xfrm>
              <a:custGeom>
                <a:avLst/>
                <a:gdLst>
                  <a:gd name="T0" fmla="*/ 8 w 28"/>
                  <a:gd name="T1" fmla="*/ 15 h 28"/>
                  <a:gd name="T2" fmla="*/ 0 w 28"/>
                  <a:gd name="T3" fmla="*/ 15 h 28"/>
                  <a:gd name="T4" fmla="*/ 19 w 28"/>
                  <a:gd name="T5" fmla="*/ 28 h 28"/>
                  <a:gd name="T6" fmla="*/ 28 w 28"/>
                  <a:gd name="T7" fmla="*/ 17 h 28"/>
                  <a:gd name="T8" fmla="*/ 9 w 28"/>
                  <a:gd name="T9" fmla="*/ 2 h 28"/>
                  <a:gd name="T10" fmla="*/ 2 w 28"/>
                  <a:gd name="T11" fmla="*/ 2 h 28"/>
                  <a:gd name="T12" fmla="*/ 9 w 28"/>
                  <a:gd name="T13" fmla="*/ 2 h 28"/>
                  <a:gd name="T14" fmla="*/ 6 w 28"/>
                  <a:gd name="T15" fmla="*/ 0 h 28"/>
                  <a:gd name="T16" fmla="*/ 2 w 28"/>
                  <a:gd name="T17" fmla="*/ 2 h 28"/>
                  <a:gd name="T18" fmla="*/ 8 w 28"/>
                  <a:gd name="T19" fmla="*/ 15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8" y="15"/>
                    </a:moveTo>
                    <a:lnTo>
                      <a:pt x="0" y="15"/>
                    </a:lnTo>
                    <a:lnTo>
                      <a:pt x="19" y="28"/>
                    </a:lnTo>
                    <a:lnTo>
                      <a:pt x="28" y="17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7" name="Freeform 127"/>
              <p:cNvSpPr>
                <a:spLocks/>
              </p:cNvSpPr>
              <p:nvPr/>
            </p:nvSpPr>
            <p:spPr bwMode="auto">
              <a:xfrm>
                <a:off x="2263" y="3846"/>
                <a:ext cx="52" cy="33"/>
              </a:xfrm>
              <a:custGeom>
                <a:avLst/>
                <a:gdLst>
                  <a:gd name="T0" fmla="*/ 15 w 52"/>
                  <a:gd name="T1" fmla="*/ 29 h 33"/>
                  <a:gd name="T2" fmla="*/ 11 w 52"/>
                  <a:gd name="T3" fmla="*/ 33 h 33"/>
                  <a:gd name="T4" fmla="*/ 52 w 52"/>
                  <a:gd name="T5" fmla="*/ 13 h 33"/>
                  <a:gd name="T6" fmla="*/ 46 w 52"/>
                  <a:gd name="T7" fmla="*/ 0 h 33"/>
                  <a:gd name="T8" fmla="*/ 5 w 52"/>
                  <a:gd name="T9" fmla="*/ 18 h 33"/>
                  <a:gd name="T10" fmla="*/ 0 w 52"/>
                  <a:gd name="T11" fmla="*/ 22 h 33"/>
                  <a:gd name="T12" fmla="*/ 15 w 52"/>
                  <a:gd name="T13" fmla="*/ 2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3">
                    <a:moveTo>
                      <a:pt x="15" y="29"/>
                    </a:moveTo>
                    <a:lnTo>
                      <a:pt x="11" y="33"/>
                    </a:lnTo>
                    <a:lnTo>
                      <a:pt x="52" y="13"/>
                    </a:lnTo>
                    <a:lnTo>
                      <a:pt x="46" y="0"/>
                    </a:lnTo>
                    <a:lnTo>
                      <a:pt x="5" y="18"/>
                    </a:lnTo>
                    <a:lnTo>
                      <a:pt x="0" y="22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8" name="Freeform 128"/>
              <p:cNvSpPr>
                <a:spLocks/>
              </p:cNvSpPr>
              <p:nvPr/>
            </p:nvSpPr>
            <p:spPr bwMode="auto">
              <a:xfrm>
                <a:off x="2243" y="3868"/>
                <a:ext cx="35" cy="54"/>
              </a:xfrm>
              <a:custGeom>
                <a:avLst/>
                <a:gdLst>
                  <a:gd name="T0" fmla="*/ 13 w 35"/>
                  <a:gd name="T1" fmla="*/ 54 h 54"/>
                  <a:gd name="T2" fmla="*/ 14 w 35"/>
                  <a:gd name="T3" fmla="*/ 52 h 54"/>
                  <a:gd name="T4" fmla="*/ 35 w 35"/>
                  <a:gd name="T5" fmla="*/ 7 h 54"/>
                  <a:gd name="T6" fmla="*/ 20 w 35"/>
                  <a:gd name="T7" fmla="*/ 0 h 54"/>
                  <a:gd name="T8" fmla="*/ 0 w 35"/>
                  <a:gd name="T9" fmla="*/ 44 h 54"/>
                  <a:gd name="T10" fmla="*/ 1 w 35"/>
                  <a:gd name="T11" fmla="*/ 42 h 54"/>
                  <a:gd name="T12" fmla="*/ 13 w 35"/>
                  <a:gd name="T13" fmla="*/ 54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54">
                    <a:moveTo>
                      <a:pt x="13" y="54"/>
                    </a:moveTo>
                    <a:lnTo>
                      <a:pt x="14" y="52"/>
                    </a:lnTo>
                    <a:lnTo>
                      <a:pt x="35" y="7"/>
                    </a:lnTo>
                    <a:lnTo>
                      <a:pt x="20" y="0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69" name="Freeform 129"/>
              <p:cNvSpPr>
                <a:spLocks/>
              </p:cNvSpPr>
              <p:nvPr/>
            </p:nvSpPr>
            <p:spPr bwMode="auto">
              <a:xfrm>
                <a:off x="2185" y="3910"/>
                <a:ext cx="71" cy="63"/>
              </a:xfrm>
              <a:custGeom>
                <a:avLst/>
                <a:gdLst>
                  <a:gd name="T0" fmla="*/ 15 w 71"/>
                  <a:gd name="T1" fmla="*/ 60 h 63"/>
                  <a:gd name="T2" fmla="*/ 11 w 71"/>
                  <a:gd name="T3" fmla="*/ 63 h 63"/>
                  <a:gd name="T4" fmla="*/ 71 w 71"/>
                  <a:gd name="T5" fmla="*/ 12 h 63"/>
                  <a:gd name="T6" fmla="*/ 59 w 71"/>
                  <a:gd name="T7" fmla="*/ 0 h 63"/>
                  <a:gd name="T8" fmla="*/ 2 w 71"/>
                  <a:gd name="T9" fmla="*/ 52 h 63"/>
                  <a:gd name="T10" fmla="*/ 0 w 71"/>
                  <a:gd name="T11" fmla="*/ 56 h 63"/>
                  <a:gd name="T12" fmla="*/ 15 w 71"/>
                  <a:gd name="T13" fmla="*/ 6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63">
                    <a:moveTo>
                      <a:pt x="15" y="60"/>
                    </a:moveTo>
                    <a:lnTo>
                      <a:pt x="11" y="63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0" name="Freeform 130"/>
              <p:cNvSpPr>
                <a:spLocks/>
              </p:cNvSpPr>
              <p:nvPr/>
            </p:nvSpPr>
            <p:spPr bwMode="auto">
              <a:xfrm>
                <a:off x="2163" y="3966"/>
                <a:ext cx="37" cy="75"/>
              </a:xfrm>
              <a:custGeom>
                <a:avLst/>
                <a:gdLst>
                  <a:gd name="T0" fmla="*/ 11 w 37"/>
                  <a:gd name="T1" fmla="*/ 75 h 75"/>
                  <a:gd name="T2" fmla="*/ 15 w 37"/>
                  <a:gd name="T3" fmla="*/ 70 h 75"/>
                  <a:gd name="T4" fmla="*/ 37 w 37"/>
                  <a:gd name="T5" fmla="*/ 4 h 75"/>
                  <a:gd name="T6" fmla="*/ 22 w 37"/>
                  <a:gd name="T7" fmla="*/ 0 h 75"/>
                  <a:gd name="T8" fmla="*/ 0 w 37"/>
                  <a:gd name="T9" fmla="*/ 66 h 75"/>
                  <a:gd name="T10" fmla="*/ 4 w 37"/>
                  <a:gd name="T11" fmla="*/ 63 h 75"/>
                  <a:gd name="T12" fmla="*/ 11 w 3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75">
                    <a:moveTo>
                      <a:pt x="11" y="75"/>
                    </a:moveTo>
                    <a:lnTo>
                      <a:pt x="15" y="70"/>
                    </a:lnTo>
                    <a:lnTo>
                      <a:pt x="37" y="4"/>
                    </a:lnTo>
                    <a:lnTo>
                      <a:pt x="22" y="0"/>
                    </a:lnTo>
                    <a:lnTo>
                      <a:pt x="0" y="66"/>
                    </a:lnTo>
                    <a:lnTo>
                      <a:pt x="4" y="63"/>
                    </a:lnTo>
                    <a:lnTo>
                      <a:pt x="11" y="7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1" name="Freeform 131"/>
              <p:cNvSpPr>
                <a:spLocks/>
              </p:cNvSpPr>
              <p:nvPr/>
            </p:nvSpPr>
            <p:spPr bwMode="auto">
              <a:xfrm>
                <a:off x="2089" y="4029"/>
                <a:ext cx="85" cy="62"/>
              </a:xfrm>
              <a:custGeom>
                <a:avLst/>
                <a:gdLst>
                  <a:gd name="T0" fmla="*/ 0 w 85"/>
                  <a:gd name="T1" fmla="*/ 60 h 62"/>
                  <a:gd name="T2" fmla="*/ 8 w 85"/>
                  <a:gd name="T3" fmla="*/ 59 h 62"/>
                  <a:gd name="T4" fmla="*/ 85 w 85"/>
                  <a:gd name="T5" fmla="*/ 12 h 62"/>
                  <a:gd name="T6" fmla="*/ 78 w 85"/>
                  <a:gd name="T7" fmla="*/ 0 h 62"/>
                  <a:gd name="T8" fmla="*/ 0 w 85"/>
                  <a:gd name="T9" fmla="*/ 46 h 62"/>
                  <a:gd name="T10" fmla="*/ 8 w 85"/>
                  <a:gd name="T11" fmla="*/ 46 h 62"/>
                  <a:gd name="T12" fmla="*/ 0 w 85"/>
                  <a:gd name="T13" fmla="*/ 60 h 62"/>
                  <a:gd name="T14" fmla="*/ 4 w 85"/>
                  <a:gd name="T15" fmla="*/ 62 h 62"/>
                  <a:gd name="T16" fmla="*/ 8 w 85"/>
                  <a:gd name="T17" fmla="*/ 59 h 62"/>
                  <a:gd name="T18" fmla="*/ 0 w 85"/>
                  <a:gd name="T19" fmla="*/ 60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5" h="62">
                    <a:moveTo>
                      <a:pt x="0" y="60"/>
                    </a:moveTo>
                    <a:lnTo>
                      <a:pt x="8" y="59"/>
                    </a:lnTo>
                    <a:lnTo>
                      <a:pt x="85" y="12"/>
                    </a:lnTo>
                    <a:lnTo>
                      <a:pt x="78" y="0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59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2" name="Freeform 132"/>
              <p:cNvSpPr>
                <a:spLocks/>
              </p:cNvSpPr>
              <p:nvPr/>
            </p:nvSpPr>
            <p:spPr bwMode="auto">
              <a:xfrm>
                <a:off x="2043" y="4054"/>
                <a:ext cx="54" cy="35"/>
              </a:xfrm>
              <a:custGeom>
                <a:avLst/>
                <a:gdLst>
                  <a:gd name="T0" fmla="*/ 11 w 54"/>
                  <a:gd name="T1" fmla="*/ 15 h 35"/>
                  <a:gd name="T2" fmla="*/ 2 w 54"/>
                  <a:gd name="T3" fmla="*/ 17 h 35"/>
                  <a:gd name="T4" fmla="*/ 46 w 54"/>
                  <a:gd name="T5" fmla="*/ 35 h 35"/>
                  <a:gd name="T6" fmla="*/ 54 w 54"/>
                  <a:gd name="T7" fmla="*/ 21 h 35"/>
                  <a:gd name="T8" fmla="*/ 8 w 54"/>
                  <a:gd name="T9" fmla="*/ 2 h 35"/>
                  <a:gd name="T10" fmla="*/ 0 w 54"/>
                  <a:gd name="T11" fmla="*/ 4 h 35"/>
                  <a:gd name="T12" fmla="*/ 8 w 54"/>
                  <a:gd name="T13" fmla="*/ 2 h 35"/>
                  <a:gd name="T14" fmla="*/ 4 w 54"/>
                  <a:gd name="T15" fmla="*/ 0 h 35"/>
                  <a:gd name="T16" fmla="*/ 0 w 54"/>
                  <a:gd name="T17" fmla="*/ 4 h 35"/>
                  <a:gd name="T18" fmla="*/ 11 w 54"/>
                  <a:gd name="T19" fmla="*/ 15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" h="35">
                    <a:moveTo>
                      <a:pt x="11" y="15"/>
                    </a:moveTo>
                    <a:lnTo>
                      <a:pt x="2" y="17"/>
                    </a:lnTo>
                    <a:lnTo>
                      <a:pt x="46" y="35"/>
                    </a:lnTo>
                    <a:lnTo>
                      <a:pt x="54" y="21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3" name="Freeform 133"/>
              <p:cNvSpPr>
                <a:spLocks/>
              </p:cNvSpPr>
              <p:nvPr/>
            </p:nvSpPr>
            <p:spPr bwMode="auto">
              <a:xfrm>
                <a:off x="2004" y="4058"/>
                <a:ext cx="50" cy="50"/>
              </a:xfrm>
              <a:custGeom>
                <a:avLst/>
                <a:gdLst>
                  <a:gd name="T0" fmla="*/ 6 w 50"/>
                  <a:gd name="T1" fmla="*/ 50 h 50"/>
                  <a:gd name="T2" fmla="*/ 11 w 50"/>
                  <a:gd name="T3" fmla="*/ 48 h 50"/>
                  <a:gd name="T4" fmla="*/ 50 w 50"/>
                  <a:gd name="T5" fmla="*/ 11 h 50"/>
                  <a:gd name="T6" fmla="*/ 39 w 50"/>
                  <a:gd name="T7" fmla="*/ 0 h 50"/>
                  <a:gd name="T8" fmla="*/ 0 w 50"/>
                  <a:gd name="T9" fmla="*/ 37 h 50"/>
                  <a:gd name="T10" fmla="*/ 8 w 50"/>
                  <a:gd name="T11" fmla="*/ 35 h 50"/>
                  <a:gd name="T12" fmla="*/ 6 w 50"/>
                  <a:gd name="T13" fmla="*/ 50 h 50"/>
                  <a:gd name="T14" fmla="*/ 10 w 50"/>
                  <a:gd name="T15" fmla="*/ 50 h 50"/>
                  <a:gd name="T16" fmla="*/ 11 w 50"/>
                  <a:gd name="T17" fmla="*/ 48 h 50"/>
                  <a:gd name="T18" fmla="*/ 6 w 50"/>
                  <a:gd name="T19" fmla="*/ 5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6" y="50"/>
                    </a:moveTo>
                    <a:lnTo>
                      <a:pt x="11" y="48"/>
                    </a:lnTo>
                    <a:lnTo>
                      <a:pt x="50" y="11"/>
                    </a:lnTo>
                    <a:lnTo>
                      <a:pt x="39" y="0"/>
                    </a:lnTo>
                    <a:lnTo>
                      <a:pt x="0" y="37"/>
                    </a:lnTo>
                    <a:lnTo>
                      <a:pt x="8" y="35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11" y="48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4" name="Freeform 134"/>
              <p:cNvSpPr>
                <a:spLocks/>
              </p:cNvSpPr>
              <p:nvPr/>
            </p:nvSpPr>
            <p:spPr bwMode="auto">
              <a:xfrm>
                <a:off x="1979" y="4088"/>
                <a:ext cx="33" cy="20"/>
              </a:xfrm>
              <a:custGeom>
                <a:avLst/>
                <a:gdLst>
                  <a:gd name="T0" fmla="*/ 11 w 33"/>
                  <a:gd name="T1" fmla="*/ 13 h 20"/>
                  <a:gd name="T2" fmla="*/ 3 w 33"/>
                  <a:gd name="T3" fmla="*/ 14 h 20"/>
                  <a:gd name="T4" fmla="*/ 31 w 33"/>
                  <a:gd name="T5" fmla="*/ 20 h 20"/>
                  <a:gd name="T6" fmla="*/ 33 w 33"/>
                  <a:gd name="T7" fmla="*/ 5 h 20"/>
                  <a:gd name="T8" fmla="*/ 7 w 33"/>
                  <a:gd name="T9" fmla="*/ 0 h 20"/>
                  <a:gd name="T10" fmla="*/ 0 w 33"/>
                  <a:gd name="T11" fmla="*/ 1 h 20"/>
                  <a:gd name="T12" fmla="*/ 7 w 33"/>
                  <a:gd name="T13" fmla="*/ 0 h 20"/>
                  <a:gd name="T14" fmla="*/ 3 w 33"/>
                  <a:gd name="T15" fmla="*/ 0 h 20"/>
                  <a:gd name="T16" fmla="*/ 0 w 33"/>
                  <a:gd name="T17" fmla="*/ 1 h 20"/>
                  <a:gd name="T18" fmla="*/ 11 w 33"/>
                  <a:gd name="T19" fmla="*/ 13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11" y="13"/>
                    </a:moveTo>
                    <a:lnTo>
                      <a:pt x="3" y="14"/>
                    </a:lnTo>
                    <a:lnTo>
                      <a:pt x="31" y="20"/>
                    </a:lnTo>
                    <a:lnTo>
                      <a:pt x="33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5" name="Freeform 135"/>
              <p:cNvSpPr>
                <a:spLocks/>
              </p:cNvSpPr>
              <p:nvPr/>
            </p:nvSpPr>
            <p:spPr bwMode="auto">
              <a:xfrm>
                <a:off x="1927" y="4089"/>
                <a:ext cx="63" cy="69"/>
              </a:xfrm>
              <a:custGeom>
                <a:avLst/>
                <a:gdLst>
                  <a:gd name="T0" fmla="*/ 3 w 63"/>
                  <a:gd name="T1" fmla="*/ 67 h 69"/>
                  <a:gd name="T2" fmla="*/ 11 w 63"/>
                  <a:gd name="T3" fmla="*/ 65 h 69"/>
                  <a:gd name="T4" fmla="*/ 63 w 63"/>
                  <a:gd name="T5" fmla="*/ 12 h 69"/>
                  <a:gd name="T6" fmla="*/ 52 w 63"/>
                  <a:gd name="T7" fmla="*/ 0 h 69"/>
                  <a:gd name="T8" fmla="*/ 0 w 63"/>
                  <a:gd name="T9" fmla="*/ 54 h 69"/>
                  <a:gd name="T10" fmla="*/ 9 w 63"/>
                  <a:gd name="T11" fmla="*/ 54 h 69"/>
                  <a:gd name="T12" fmla="*/ 3 w 63"/>
                  <a:gd name="T13" fmla="*/ 67 h 69"/>
                  <a:gd name="T14" fmla="*/ 7 w 63"/>
                  <a:gd name="T15" fmla="*/ 69 h 69"/>
                  <a:gd name="T16" fmla="*/ 11 w 63"/>
                  <a:gd name="T17" fmla="*/ 65 h 69"/>
                  <a:gd name="T18" fmla="*/ 3 w 63"/>
                  <a:gd name="T19" fmla="*/ 67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69">
                    <a:moveTo>
                      <a:pt x="3" y="67"/>
                    </a:moveTo>
                    <a:lnTo>
                      <a:pt x="11" y="65"/>
                    </a:lnTo>
                    <a:lnTo>
                      <a:pt x="63" y="12"/>
                    </a:lnTo>
                    <a:lnTo>
                      <a:pt x="52" y="0"/>
                    </a:lnTo>
                    <a:lnTo>
                      <a:pt x="0" y="54"/>
                    </a:lnTo>
                    <a:lnTo>
                      <a:pt x="9" y="54"/>
                    </a:lnTo>
                    <a:lnTo>
                      <a:pt x="3" y="67"/>
                    </a:lnTo>
                    <a:lnTo>
                      <a:pt x="7" y="69"/>
                    </a:lnTo>
                    <a:lnTo>
                      <a:pt x="11" y="65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6" name="Freeform 136"/>
              <p:cNvSpPr>
                <a:spLocks/>
              </p:cNvSpPr>
              <p:nvPr/>
            </p:nvSpPr>
            <p:spPr bwMode="auto">
              <a:xfrm>
                <a:off x="1901" y="4128"/>
                <a:ext cx="35" cy="28"/>
              </a:xfrm>
              <a:custGeom>
                <a:avLst/>
                <a:gdLst>
                  <a:gd name="T0" fmla="*/ 0 w 35"/>
                  <a:gd name="T1" fmla="*/ 11 h 28"/>
                  <a:gd name="T2" fmla="*/ 2 w 35"/>
                  <a:gd name="T3" fmla="*/ 15 h 28"/>
                  <a:gd name="T4" fmla="*/ 29 w 35"/>
                  <a:gd name="T5" fmla="*/ 28 h 28"/>
                  <a:gd name="T6" fmla="*/ 35 w 35"/>
                  <a:gd name="T7" fmla="*/ 15 h 28"/>
                  <a:gd name="T8" fmla="*/ 9 w 35"/>
                  <a:gd name="T9" fmla="*/ 0 h 28"/>
                  <a:gd name="T10" fmla="*/ 11 w 35"/>
                  <a:gd name="T11" fmla="*/ 4 h 28"/>
                  <a:gd name="T12" fmla="*/ 0 w 35"/>
                  <a:gd name="T13" fmla="*/ 1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28">
                    <a:moveTo>
                      <a:pt x="0" y="11"/>
                    </a:moveTo>
                    <a:lnTo>
                      <a:pt x="2" y="15"/>
                    </a:lnTo>
                    <a:lnTo>
                      <a:pt x="29" y="28"/>
                    </a:lnTo>
                    <a:lnTo>
                      <a:pt x="35" y="15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7" name="Freeform 137"/>
              <p:cNvSpPr>
                <a:spLocks/>
              </p:cNvSpPr>
              <p:nvPr/>
            </p:nvSpPr>
            <p:spPr bwMode="auto">
              <a:xfrm>
                <a:off x="1886" y="4108"/>
                <a:ext cx="26" cy="31"/>
              </a:xfrm>
              <a:custGeom>
                <a:avLst/>
                <a:gdLst>
                  <a:gd name="T0" fmla="*/ 6 w 26"/>
                  <a:gd name="T1" fmla="*/ 15 h 31"/>
                  <a:gd name="T2" fmla="*/ 0 w 26"/>
                  <a:gd name="T3" fmla="*/ 11 h 31"/>
                  <a:gd name="T4" fmla="*/ 15 w 26"/>
                  <a:gd name="T5" fmla="*/ 31 h 31"/>
                  <a:gd name="T6" fmla="*/ 26 w 26"/>
                  <a:gd name="T7" fmla="*/ 24 h 31"/>
                  <a:gd name="T8" fmla="*/ 13 w 26"/>
                  <a:gd name="T9" fmla="*/ 2 h 31"/>
                  <a:gd name="T10" fmla="*/ 6 w 26"/>
                  <a:gd name="T11" fmla="*/ 0 h 31"/>
                  <a:gd name="T12" fmla="*/ 13 w 26"/>
                  <a:gd name="T13" fmla="*/ 2 h 31"/>
                  <a:gd name="T14" fmla="*/ 9 w 26"/>
                  <a:gd name="T15" fmla="*/ 0 h 31"/>
                  <a:gd name="T16" fmla="*/ 6 w 26"/>
                  <a:gd name="T17" fmla="*/ 0 h 31"/>
                  <a:gd name="T18" fmla="*/ 6 w 26"/>
                  <a:gd name="T19" fmla="*/ 15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1">
                    <a:moveTo>
                      <a:pt x="6" y="15"/>
                    </a:moveTo>
                    <a:lnTo>
                      <a:pt x="0" y="11"/>
                    </a:lnTo>
                    <a:lnTo>
                      <a:pt x="15" y="31"/>
                    </a:lnTo>
                    <a:lnTo>
                      <a:pt x="26" y="24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8" name="Freeform 138"/>
              <p:cNvSpPr>
                <a:spLocks/>
              </p:cNvSpPr>
              <p:nvPr/>
            </p:nvSpPr>
            <p:spPr bwMode="auto">
              <a:xfrm>
                <a:off x="1860" y="4108"/>
                <a:ext cx="32" cy="15"/>
              </a:xfrm>
              <a:custGeom>
                <a:avLst/>
                <a:gdLst>
                  <a:gd name="T0" fmla="*/ 4 w 32"/>
                  <a:gd name="T1" fmla="*/ 15 h 15"/>
                  <a:gd name="T2" fmla="*/ 2 w 32"/>
                  <a:gd name="T3" fmla="*/ 15 h 15"/>
                  <a:gd name="T4" fmla="*/ 32 w 32"/>
                  <a:gd name="T5" fmla="*/ 15 h 15"/>
                  <a:gd name="T6" fmla="*/ 32 w 32"/>
                  <a:gd name="T7" fmla="*/ 0 h 15"/>
                  <a:gd name="T8" fmla="*/ 2 w 32"/>
                  <a:gd name="T9" fmla="*/ 0 h 15"/>
                  <a:gd name="T10" fmla="*/ 0 w 32"/>
                  <a:gd name="T11" fmla="*/ 0 h 15"/>
                  <a:gd name="T12" fmla="*/ 4 w 32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5">
                    <a:moveTo>
                      <a:pt x="4" y="15"/>
                    </a:moveTo>
                    <a:lnTo>
                      <a:pt x="2" y="15"/>
                    </a:lnTo>
                    <a:lnTo>
                      <a:pt x="32" y="15"/>
                    </a:lnTo>
                    <a:lnTo>
                      <a:pt x="3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79" name="Freeform 139"/>
              <p:cNvSpPr>
                <a:spLocks/>
              </p:cNvSpPr>
              <p:nvPr/>
            </p:nvSpPr>
            <p:spPr bwMode="auto">
              <a:xfrm>
                <a:off x="1759" y="4108"/>
                <a:ext cx="105" cy="46"/>
              </a:xfrm>
              <a:custGeom>
                <a:avLst/>
                <a:gdLst>
                  <a:gd name="T0" fmla="*/ 3 w 105"/>
                  <a:gd name="T1" fmla="*/ 46 h 46"/>
                  <a:gd name="T2" fmla="*/ 5 w 105"/>
                  <a:gd name="T3" fmla="*/ 46 h 46"/>
                  <a:gd name="T4" fmla="*/ 105 w 105"/>
                  <a:gd name="T5" fmla="*/ 15 h 46"/>
                  <a:gd name="T6" fmla="*/ 101 w 105"/>
                  <a:gd name="T7" fmla="*/ 0 h 46"/>
                  <a:gd name="T8" fmla="*/ 0 w 105"/>
                  <a:gd name="T9" fmla="*/ 31 h 46"/>
                  <a:gd name="T10" fmla="*/ 2 w 105"/>
                  <a:gd name="T11" fmla="*/ 31 h 46"/>
                  <a:gd name="T12" fmla="*/ 3 w 105"/>
                  <a:gd name="T13" fmla="*/ 4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6">
                    <a:moveTo>
                      <a:pt x="3" y="46"/>
                    </a:moveTo>
                    <a:lnTo>
                      <a:pt x="5" y="46"/>
                    </a:lnTo>
                    <a:lnTo>
                      <a:pt x="105" y="15"/>
                    </a:lnTo>
                    <a:lnTo>
                      <a:pt x="101" y="0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3" y="4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0" name="Freeform 140"/>
              <p:cNvSpPr>
                <a:spLocks/>
              </p:cNvSpPr>
              <p:nvPr/>
            </p:nvSpPr>
            <p:spPr bwMode="auto">
              <a:xfrm>
                <a:off x="1653" y="4139"/>
                <a:ext cx="109" cy="17"/>
              </a:xfrm>
              <a:custGeom>
                <a:avLst/>
                <a:gdLst>
                  <a:gd name="T0" fmla="*/ 0 w 109"/>
                  <a:gd name="T1" fmla="*/ 15 h 17"/>
                  <a:gd name="T2" fmla="*/ 8 w 109"/>
                  <a:gd name="T3" fmla="*/ 17 h 17"/>
                  <a:gd name="T4" fmla="*/ 109 w 109"/>
                  <a:gd name="T5" fmla="*/ 15 h 17"/>
                  <a:gd name="T6" fmla="*/ 108 w 109"/>
                  <a:gd name="T7" fmla="*/ 0 h 17"/>
                  <a:gd name="T8" fmla="*/ 6 w 109"/>
                  <a:gd name="T9" fmla="*/ 2 h 17"/>
                  <a:gd name="T10" fmla="*/ 13 w 109"/>
                  <a:gd name="T11" fmla="*/ 6 h 17"/>
                  <a:gd name="T12" fmla="*/ 0 w 109"/>
                  <a:gd name="T13" fmla="*/ 15 h 17"/>
                  <a:gd name="T14" fmla="*/ 2 w 109"/>
                  <a:gd name="T15" fmla="*/ 17 h 17"/>
                  <a:gd name="T16" fmla="*/ 8 w 109"/>
                  <a:gd name="T17" fmla="*/ 17 h 17"/>
                  <a:gd name="T18" fmla="*/ 0 w 109"/>
                  <a:gd name="T19" fmla="*/ 1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17">
                    <a:moveTo>
                      <a:pt x="0" y="15"/>
                    </a:moveTo>
                    <a:lnTo>
                      <a:pt x="8" y="17"/>
                    </a:lnTo>
                    <a:lnTo>
                      <a:pt x="109" y="15"/>
                    </a:lnTo>
                    <a:lnTo>
                      <a:pt x="108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8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1" name="Freeform 141"/>
              <p:cNvSpPr>
                <a:spLocks/>
              </p:cNvSpPr>
              <p:nvPr/>
            </p:nvSpPr>
            <p:spPr bwMode="auto">
              <a:xfrm>
                <a:off x="1615" y="4093"/>
                <a:ext cx="51" cy="61"/>
              </a:xfrm>
              <a:custGeom>
                <a:avLst/>
                <a:gdLst>
                  <a:gd name="T0" fmla="*/ 1 w 51"/>
                  <a:gd name="T1" fmla="*/ 13 h 61"/>
                  <a:gd name="T2" fmla="*/ 0 w 51"/>
                  <a:gd name="T3" fmla="*/ 11 h 61"/>
                  <a:gd name="T4" fmla="*/ 38 w 51"/>
                  <a:gd name="T5" fmla="*/ 61 h 61"/>
                  <a:gd name="T6" fmla="*/ 51 w 51"/>
                  <a:gd name="T7" fmla="*/ 52 h 61"/>
                  <a:gd name="T8" fmla="*/ 13 w 51"/>
                  <a:gd name="T9" fmla="*/ 2 h 61"/>
                  <a:gd name="T10" fmla="*/ 11 w 51"/>
                  <a:gd name="T11" fmla="*/ 0 h 61"/>
                  <a:gd name="T12" fmla="*/ 1 w 51"/>
                  <a:gd name="T13" fmla="*/ 13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61">
                    <a:moveTo>
                      <a:pt x="1" y="13"/>
                    </a:moveTo>
                    <a:lnTo>
                      <a:pt x="0" y="11"/>
                    </a:lnTo>
                    <a:lnTo>
                      <a:pt x="38" y="61"/>
                    </a:lnTo>
                    <a:lnTo>
                      <a:pt x="51" y="5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2" name="Freeform 142"/>
              <p:cNvSpPr>
                <a:spLocks/>
              </p:cNvSpPr>
              <p:nvPr/>
            </p:nvSpPr>
            <p:spPr bwMode="auto">
              <a:xfrm>
                <a:off x="1557" y="4060"/>
                <a:ext cx="69" cy="46"/>
              </a:xfrm>
              <a:custGeom>
                <a:avLst/>
                <a:gdLst>
                  <a:gd name="T0" fmla="*/ 6 w 69"/>
                  <a:gd name="T1" fmla="*/ 2 h 46"/>
                  <a:gd name="T2" fmla="*/ 8 w 69"/>
                  <a:gd name="T3" fmla="*/ 13 h 46"/>
                  <a:gd name="T4" fmla="*/ 59 w 69"/>
                  <a:gd name="T5" fmla="*/ 46 h 46"/>
                  <a:gd name="T6" fmla="*/ 69 w 69"/>
                  <a:gd name="T7" fmla="*/ 33 h 46"/>
                  <a:gd name="T8" fmla="*/ 15 w 69"/>
                  <a:gd name="T9" fmla="*/ 0 h 46"/>
                  <a:gd name="T10" fmla="*/ 17 w 69"/>
                  <a:gd name="T11" fmla="*/ 11 h 46"/>
                  <a:gd name="T12" fmla="*/ 6 w 69"/>
                  <a:gd name="T13" fmla="*/ 2 h 46"/>
                  <a:gd name="T14" fmla="*/ 0 w 69"/>
                  <a:gd name="T15" fmla="*/ 7 h 46"/>
                  <a:gd name="T16" fmla="*/ 8 w 69"/>
                  <a:gd name="T17" fmla="*/ 13 h 46"/>
                  <a:gd name="T18" fmla="*/ 6 w 69"/>
                  <a:gd name="T19" fmla="*/ 2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46">
                    <a:moveTo>
                      <a:pt x="6" y="2"/>
                    </a:moveTo>
                    <a:lnTo>
                      <a:pt x="8" y="13"/>
                    </a:lnTo>
                    <a:lnTo>
                      <a:pt x="59" y="46"/>
                    </a:lnTo>
                    <a:lnTo>
                      <a:pt x="69" y="33"/>
                    </a:lnTo>
                    <a:lnTo>
                      <a:pt x="15" y="0"/>
                    </a:lnTo>
                    <a:lnTo>
                      <a:pt x="17" y="11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8" y="1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3" name="Freeform 143"/>
              <p:cNvSpPr>
                <a:spLocks/>
              </p:cNvSpPr>
              <p:nvPr/>
            </p:nvSpPr>
            <p:spPr bwMode="auto">
              <a:xfrm>
                <a:off x="1563" y="4010"/>
                <a:ext cx="65" cy="61"/>
              </a:xfrm>
              <a:custGeom>
                <a:avLst/>
                <a:gdLst>
                  <a:gd name="T0" fmla="*/ 48 w 65"/>
                  <a:gd name="T1" fmla="*/ 15 h 61"/>
                  <a:gd name="T2" fmla="*/ 46 w 65"/>
                  <a:gd name="T3" fmla="*/ 2 h 61"/>
                  <a:gd name="T4" fmla="*/ 0 w 65"/>
                  <a:gd name="T5" fmla="*/ 52 h 61"/>
                  <a:gd name="T6" fmla="*/ 11 w 65"/>
                  <a:gd name="T7" fmla="*/ 61 h 61"/>
                  <a:gd name="T8" fmla="*/ 57 w 65"/>
                  <a:gd name="T9" fmla="*/ 13 h 61"/>
                  <a:gd name="T10" fmla="*/ 53 w 65"/>
                  <a:gd name="T11" fmla="*/ 0 h 61"/>
                  <a:gd name="T12" fmla="*/ 57 w 65"/>
                  <a:gd name="T13" fmla="*/ 13 h 61"/>
                  <a:gd name="T14" fmla="*/ 65 w 65"/>
                  <a:gd name="T15" fmla="*/ 4 h 61"/>
                  <a:gd name="T16" fmla="*/ 53 w 65"/>
                  <a:gd name="T17" fmla="*/ 0 h 61"/>
                  <a:gd name="T18" fmla="*/ 48 w 65"/>
                  <a:gd name="T19" fmla="*/ 15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61">
                    <a:moveTo>
                      <a:pt x="48" y="15"/>
                    </a:moveTo>
                    <a:lnTo>
                      <a:pt x="46" y="2"/>
                    </a:lnTo>
                    <a:lnTo>
                      <a:pt x="0" y="52"/>
                    </a:lnTo>
                    <a:lnTo>
                      <a:pt x="11" y="61"/>
                    </a:lnTo>
                    <a:lnTo>
                      <a:pt x="57" y="13"/>
                    </a:lnTo>
                    <a:lnTo>
                      <a:pt x="53" y="0"/>
                    </a:lnTo>
                    <a:lnTo>
                      <a:pt x="57" y="13"/>
                    </a:lnTo>
                    <a:lnTo>
                      <a:pt x="65" y="4"/>
                    </a:lnTo>
                    <a:lnTo>
                      <a:pt x="53" y="0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4" name="Freeform 144"/>
              <p:cNvSpPr>
                <a:spLocks/>
              </p:cNvSpPr>
              <p:nvPr/>
            </p:nvSpPr>
            <p:spPr bwMode="auto">
              <a:xfrm>
                <a:off x="1550" y="3990"/>
                <a:ext cx="66" cy="35"/>
              </a:xfrm>
              <a:custGeom>
                <a:avLst/>
                <a:gdLst>
                  <a:gd name="T0" fmla="*/ 0 w 66"/>
                  <a:gd name="T1" fmla="*/ 11 h 35"/>
                  <a:gd name="T2" fmla="*/ 4 w 66"/>
                  <a:gd name="T3" fmla="*/ 15 h 35"/>
                  <a:gd name="T4" fmla="*/ 61 w 66"/>
                  <a:gd name="T5" fmla="*/ 35 h 35"/>
                  <a:gd name="T6" fmla="*/ 66 w 66"/>
                  <a:gd name="T7" fmla="*/ 20 h 35"/>
                  <a:gd name="T8" fmla="*/ 9 w 66"/>
                  <a:gd name="T9" fmla="*/ 0 h 35"/>
                  <a:gd name="T10" fmla="*/ 13 w 66"/>
                  <a:gd name="T11" fmla="*/ 4 h 35"/>
                  <a:gd name="T12" fmla="*/ 0 w 66"/>
                  <a:gd name="T13" fmla="*/ 11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35">
                    <a:moveTo>
                      <a:pt x="0" y="11"/>
                    </a:moveTo>
                    <a:lnTo>
                      <a:pt x="4" y="15"/>
                    </a:lnTo>
                    <a:lnTo>
                      <a:pt x="61" y="35"/>
                    </a:lnTo>
                    <a:lnTo>
                      <a:pt x="66" y="2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5" name="Freeform 145"/>
              <p:cNvSpPr>
                <a:spLocks/>
              </p:cNvSpPr>
              <p:nvPr/>
            </p:nvSpPr>
            <p:spPr bwMode="auto">
              <a:xfrm>
                <a:off x="1526" y="3946"/>
                <a:ext cx="37" cy="55"/>
              </a:xfrm>
              <a:custGeom>
                <a:avLst/>
                <a:gdLst>
                  <a:gd name="T0" fmla="*/ 2 w 37"/>
                  <a:gd name="T1" fmla="*/ 11 h 55"/>
                  <a:gd name="T2" fmla="*/ 0 w 37"/>
                  <a:gd name="T3" fmla="*/ 9 h 55"/>
                  <a:gd name="T4" fmla="*/ 24 w 37"/>
                  <a:gd name="T5" fmla="*/ 55 h 55"/>
                  <a:gd name="T6" fmla="*/ 37 w 37"/>
                  <a:gd name="T7" fmla="*/ 48 h 55"/>
                  <a:gd name="T8" fmla="*/ 13 w 37"/>
                  <a:gd name="T9" fmla="*/ 1 h 55"/>
                  <a:gd name="T10" fmla="*/ 11 w 37"/>
                  <a:gd name="T11" fmla="*/ 0 h 55"/>
                  <a:gd name="T12" fmla="*/ 2 w 37"/>
                  <a:gd name="T13" fmla="*/ 11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5">
                    <a:moveTo>
                      <a:pt x="2" y="11"/>
                    </a:moveTo>
                    <a:lnTo>
                      <a:pt x="0" y="9"/>
                    </a:lnTo>
                    <a:lnTo>
                      <a:pt x="24" y="55"/>
                    </a:lnTo>
                    <a:lnTo>
                      <a:pt x="37" y="48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6" name="Freeform 146"/>
              <p:cNvSpPr>
                <a:spLocks/>
              </p:cNvSpPr>
              <p:nvPr/>
            </p:nvSpPr>
            <p:spPr bwMode="auto">
              <a:xfrm>
                <a:off x="1487" y="3914"/>
                <a:ext cx="50" cy="43"/>
              </a:xfrm>
              <a:custGeom>
                <a:avLst/>
                <a:gdLst>
                  <a:gd name="T0" fmla="*/ 8 w 50"/>
                  <a:gd name="T1" fmla="*/ 0 h 43"/>
                  <a:gd name="T2" fmla="*/ 8 w 50"/>
                  <a:gd name="T3" fmla="*/ 13 h 43"/>
                  <a:gd name="T4" fmla="*/ 41 w 50"/>
                  <a:gd name="T5" fmla="*/ 43 h 43"/>
                  <a:gd name="T6" fmla="*/ 50 w 50"/>
                  <a:gd name="T7" fmla="*/ 32 h 43"/>
                  <a:gd name="T8" fmla="*/ 19 w 50"/>
                  <a:gd name="T9" fmla="*/ 2 h 43"/>
                  <a:gd name="T10" fmla="*/ 17 w 50"/>
                  <a:gd name="T11" fmla="*/ 13 h 43"/>
                  <a:gd name="T12" fmla="*/ 8 w 50"/>
                  <a:gd name="T13" fmla="*/ 0 h 43"/>
                  <a:gd name="T14" fmla="*/ 0 w 50"/>
                  <a:gd name="T15" fmla="*/ 6 h 43"/>
                  <a:gd name="T16" fmla="*/ 8 w 50"/>
                  <a:gd name="T17" fmla="*/ 13 h 43"/>
                  <a:gd name="T18" fmla="*/ 8 w 50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43">
                    <a:moveTo>
                      <a:pt x="8" y="0"/>
                    </a:moveTo>
                    <a:lnTo>
                      <a:pt x="8" y="13"/>
                    </a:lnTo>
                    <a:lnTo>
                      <a:pt x="41" y="43"/>
                    </a:lnTo>
                    <a:lnTo>
                      <a:pt x="50" y="32"/>
                    </a:lnTo>
                    <a:lnTo>
                      <a:pt x="19" y="2"/>
                    </a:lnTo>
                    <a:lnTo>
                      <a:pt x="17" y="13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8" y="1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7" name="Freeform 147"/>
              <p:cNvSpPr>
                <a:spLocks/>
              </p:cNvSpPr>
              <p:nvPr/>
            </p:nvSpPr>
            <p:spPr bwMode="auto">
              <a:xfrm>
                <a:off x="1495" y="3887"/>
                <a:ext cx="55" cy="40"/>
              </a:xfrm>
              <a:custGeom>
                <a:avLst/>
                <a:gdLst>
                  <a:gd name="T0" fmla="*/ 38 w 55"/>
                  <a:gd name="T1" fmla="*/ 7 h 40"/>
                  <a:gd name="T2" fmla="*/ 42 w 55"/>
                  <a:gd name="T3" fmla="*/ 0 h 40"/>
                  <a:gd name="T4" fmla="*/ 0 w 55"/>
                  <a:gd name="T5" fmla="*/ 27 h 40"/>
                  <a:gd name="T6" fmla="*/ 9 w 55"/>
                  <a:gd name="T7" fmla="*/ 40 h 40"/>
                  <a:gd name="T8" fmla="*/ 51 w 55"/>
                  <a:gd name="T9" fmla="*/ 12 h 40"/>
                  <a:gd name="T10" fmla="*/ 55 w 55"/>
                  <a:gd name="T11" fmla="*/ 7 h 40"/>
                  <a:gd name="T12" fmla="*/ 51 w 55"/>
                  <a:gd name="T13" fmla="*/ 12 h 40"/>
                  <a:gd name="T14" fmla="*/ 55 w 55"/>
                  <a:gd name="T15" fmla="*/ 11 h 40"/>
                  <a:gd name="T16" fmla="*/ 55 w 55"/>
                  <a:gd name="T17" fmla="*/ 7 h 40"/>
                  <a:gd name="T18" fmla="*/ 38 w 55"/>
                  <a:gd name="T19" fmla="*/ 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" h="40">
                    <a:moveTo>
                      <a:pt x="38" y="7"/>
                    </a:moveTo>
                    <a:lnTo>
                      <a:pt x="42" y="0"/>
                    </a:lnTo>
                    <a:lnTo>
                      <a:pt x="0" y="27"/>
                    </a:lnTo>
                    <a:lnTo>
                      <a:pt x="9" y="40"/>
                    </a:lnTo>
                    <a:lnTo>
                      <a:pt x="51" y="12"/>
                    </a:lnTo>
                    <a:lnTo>
                      <a:pt x="55" y="7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55" y="7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8" name="Freeform 148"/>
              <p:cNvSpPr>
                <a:spLocks/>
              </p:cNvSpPr>
              <p:nvPr/>
            </p:nvSpPr>
            <p:spPr bwMode="auto">
              <a:xfrm>
                <a:off x="1532" y="3835"/>
                <a:ext cx="18" cy="59"/>
              </a:xfrm>
              <a:custGeom>
                <a:avLst/>
                <a:gdLst>
                  <a:gd name="T0" fmla="*/ 1 w 18"/>
                  <a:gd name="T1" fmla="*/ 11 h 59"/>
                  <a:gd name="T2" fmla="*/ 0 w 18"/>
                  <a:gd name="T3" fmla="*/ 5 h 59"/>
                  <a:gd name="T4" fmla="*/ 1 w 18"/>
                  <a:gd name="T5" fmla="*/ 59 h 59"/>
                  <a:gd name="T6" fmla="*/ 18 w 18"/>
                  <a:gd name="T7" fmla="*/ 59 h 59"/>
                  <a:gd name="T8" fmla="*/ 16 w 18"/>
                  <a:gd name="T9" fmla="*/ 5 h 59"/>
                  <a:gd name="T10" fmla="*/ 12 w 18"/>
                  <a:gd name="T11" fmla="*/ 0 h 59"/>
                  <a:gd name="T12" fmla="*/ 1 w 18"/>
                  <a:gd name="T13" fmla="*/ 11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" y="11"/>
                    </a:moveTo>
                    <a:lnTo>
                      <a:pt x="0" y="5"/>
                    </a:lnTo>
                    <a:lnTo>
                      <a:pt x="1" y="59"/>
                    </a:lnTo>
                    <a:lnTo>
                      <a:pt x="18" y="59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89" name="Freeform 149"/>
              <p:cNvSpPr>
                <a:spLocks/>
              </p:cNvSpPr>
              <p:nvPr/>
            </p:nvSpPr>
            <p:spPr bwMode="auto">
              <a:xfrm>
                <a:off x="1484" y="3783"/>
                <a:ext cx="60" cy="63"/>
              </a:xfrm>
              <a:custGeom>
                <a:avLst/>
                <a:gdLst>
                  <a:gd name="T0" fmla="*/ 3 w 60"/>
                  <a:gd name="T1" fmla="*/ 15 h 63"/>
                  <a:gd name="T2" fmla="*/ 0 w 60"/>
                  <a:gd name="T3" fmla="*/ 13 h 63"/>
                  <a:gd name="T4" fmla="*/ 49 w 60"/>
                  <a:gd name="T5" fmla="*/ 63 h 63"/>
                  <a:gd name="T6" fmla="*/ 60 w 60"/>
                  <a:gd name="T7" fmla="*/ 52 h 63"/>
                  <a:gd name="T8" fmla="*/ 11 w 60"/>
                  <a:gd name="T9" fmla="*/ 2 h 63"/>
                  <a:gd name="T10" fmla="*/ 7 w 60"/>
                  <a:gd name="T11" fmla="*/ 0 h 63"/>
                  <a:gd name="T12" fmla="*/ 3 w 60"/>
                  <a:gd name="T13" fmla="*/ 15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63">
                    <a:moveTo>
                      <a:pt x="3" y="15"/>
                    </a:moveTo>
                    <a:lnTo>
                      <a:pt x="0" y="13"/>
                    </a:lnTo>
                    <a:lnTo>
                      <a:pt x="49" y="63"/>
                    </a:lnTo>
                    <a:lnTo>
                      <a:pt x="60" y="5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0" name="Freeform 150"/>
              <p:cNvSpPr>
                <a:spLocks/>
              </p:cNvSpPr>
              <p:nvPr/>
            </p:nvSpPr>
            <p:spPr bwMode="auto">
              <a:xfrm>
                <a:off x="1441" y="3768"/>
                <a:ext cx="50" cy="30"/>
              </a:xfrm>
              <a:custGeom>
                <a:avLst/>
                <a:gdLst>
                  <a:gd name="T0" fmla="*/ 0 w 50"/>
                  <a:gd name="T1" fmla="*/ 13 h 30"/>
                  <a:gd name="T2" fmla="*/ 4 w 50"/>
                  <a:gd name="T3" fmla="*/ 15 h 30"/>
                  <a:gd name="T4" fmla="*/ 46 w 50"/>
                  <a:gd name="T5" fmla="*/ 30 h 30"/>
                  <a:gd name="T6" fmla="*/ 50 w 50"/>
                  <a:gd name="T7" fmla="*/ 15 h 30"/>
                  <a:gd name="T8" fmla="*/ 7 w 50"/>
                  <a:gd name="T9" fmla="*/ 0 h 30"/>
                  <a:gd name="T10" fmla="*/ 11 w 50"/>
                  <a:gd name="T11" fmla="*/ 2 h 30"/>
                  <a:gd name="T12" fmla="*/ 0 w 50"/>
                  <a:gd name="T13" fmla="*/ 13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30">
                    <a:moveTo>
                      <a:pt x="0" y="13"/>
                    </a:moveTo>
                    <a:lnTo>
                      <a:pt x="4" y="15"/>
                    </a:lnTo>
                    <a:lnTo>
                      <a:pt x="46" y="30"/>
                    </a:lnTo>
                    <a:lnTo>
                      <a:pt x="50" y="15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1" name="Freeform 151"/>
              <p:cNvSpPr>
                <a:spLocks/>
              </p:cNvSpPr>
              <p:nvPr/>
            </p:nvSpPr>
            <p:spPr bwMode="auto">
              <a:xfrm>
                <a:off x="1417" y="3746"/>
                <a:ext cx="35" cy="35"/>
              </a:xfrm>
              <a:custGeom>
                <a:avLst/>
                <a:gdLst>
                  <a:gd name="T0" fmla="*/ 0 w 35"/>
                  <a:gd name="T1" fmla="*/ 8 h 35"/>
                  <a:gd name="T2" fmla="*/ 2 w 35"/>
                  <a:gd name="T3" fmla="*/ 11 h 35"/>
                  <a:gd name="T4" fmla="*/ 24 w 35"/>
                  <a:gd name="T5" fmla="*/ 35 h 35"/>
                  <a:gd name="T6" fmla="*/ 35 w 35"/>
                  <a:gd name="T7" fmla="*/ 24 h 35"/>
                  <a:gd name="T8" fmla="*/ 13 w 35"/>
                  <a:gd name="T9" fmla="*/ 0 h 35"/>
                  <a:gd name="T10" fmla="*/ 15 w 35"/>
                  <a:gd name="T11" fmla="*/ 6 h 35"/>
                  <a:gd name="T12" fmla="*/ 0 w 35"/>
                  <a:gd name="T13" fmla="*/ 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35">
                    <a:moveTo>
                      <a:pt x="0" y="8"/>
                    </a:moveTo>
                    <a:lnTo>
                      <a:pt x="2" y="11"/>
                    </a:lnTo>
                    <a:lnTo>
                      <a:pt x="24" y="35"/>
                    </a:lnTo>
                    <a:lnTo>
                      <a:pt x="35" y="24"/>
                    </a:lnTo>
                    <a:lnTo>
                      <a:pt x="13" y="0"/>
                    </a:lnTo>
                    <a:lnTo>
                      <a:pt x="15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2" name="Freeform 152"/>
              <p:cNvSpPr>
                <a:spLocks/>
              </p:cNvSpPr>
              <p:nvPr/>
            </p:nvSpPr>
            <p:spPr bwMode="auto">
              <a:xfrm>
                <a:off x="1413" y="3713"/>
                <a:ext cx="19" cy="41"/>
              </a:xfrm>
              <a:custGeom>
                <a:avLst/>
                <a:gdLst>
                  <a:gd name="T0" fmla="*/ 4 w 19"/>
                  <a:gd name="T1" fmla="*/ 0 h 41"/>
                  <a:gd name="T2" fmla="*/ 0 w 19"/>
                  <a:gd name="T3" fmla="*/ 7 h 41"/>
                  <a:gd name="T4" fmla="*/ 4 w 19"/>
                  <a:gd name="T5" fmla="*/ 41 h 41"/>
                  <a:gd name="T6" fmla="*/ 19 w 19"/>
                  <a:gd name="T7" fmla="*/ 39 h 41"/>
                  <a:gd name="T8" fmla="*/ 15 w 19"/>
                  <a:gd name="T9" fmla="*/ 6 h 41"/>
                  <a:gd name="T10" fmla="*/ 11 w 19"/>
                  <a:gd name="T11" fmla="*/ 13 h 41"/>
                  <a:gd name="T12" fmla="*/ 4 w 19"/>
                  <a:gd name="T13" fmla="*/ 0 h 41"/>
                  <a:gd name="T14" fmla="*/ 0 w 19"/>
                  <a:gd name="T15" fmla="*/ 2 h 41"/>
                  <a:gd name="T16" fmla="*/ 0 w 19"/>
                  <a:gd name="T17" fmla="*/ 7 h 41"/>
                  <a:gd name="T18" fmla="*/ 4 w 1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41">
                    <a:moveTo>
                      <a:pt x="4" y="0"/>
                    </a:moveTo>
                    <a:lnTo>
                      <a:pt x="0" y="7"/>
                    </a:lnTo>
                    <a:lnTo>
                      <a:pt x="4" y="41"/>
                    </a:lnTo>
                    <a:lnTo>
                      <a:pt x="19" y="39"/>
                    </a:lnTo>
                    <a:lnTo>
                      <a:pt x="15" y="6"/>
                    </a:lnTo>
                    <a:lnTo>
                      <a:pt x="11" y="1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3" name="Freeform 153"/>
              <p:cNvSpPr>
                <a:spLocks/>
              </p:cNvSpPr>
              <p:nvPr/>
            </p:nvSpPr>
            <p:spPr bwMode="auto">
              <a:xfrm>
                <a:off x="1417" y="3674"/>
                <a:ext cx="81" cy="52"/>
              </a:xfrm>
              <a:custGeom>
                <a:avLst/>
                <a:gdLst>
                  <a:gd name="T0" fmla="*/ 65 w 81"/>
                  <a:gd name="T1" fmla="*/ 10 h 52"/>
                  <a:gd name="T2" fmla="*/ 68 w 81"/>
                  <a:gd name="T3" fmla="*/ 0 h 52"/>
                  <a:gd name="T4" fmla="*/ 0 w 81"/>
                  <a:gd name="T5" fmla="*/ 39 h 52"/>
                  <a:gd name="T6" fmla="*/ 7 w 81"/>
                  <a:gd name="T7" fmla="*/ 52 h 52"/>
                  <a:gd name="T8" fmla="*/ 76 w 81"/>
                  <a:gd name="T9" fmla="*/ 15 h 52"/>
                  <a:gd name="T10" fmla="*/ 79 w 81"/>
                  <a:gd name="T11" fmla="*/ 6 h 52"/>
                  <a:gd name="T12" fmla="*/ 76 w 81"/>
                  <a:gd name="T13" fmla="*/ 15 h 52"/>
                  <a:gd name="T14" fmla="*/ 81 w 81"/>
                  <a:gd name="T15" fmla="*/ 11 h 52"/>
                  <a:gd name="T16" fmla="*/ 79 w 81"/>
                  <a:gd name="T17" fmla="*/ 6 h 52"/>
                  <a:gd name="T18" fmla="*/ 65 w 81"/>
                  <a:gd name="T19" fmla="*/ 1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52">
                    <a:moveTo>
                      <a:pt x="65" y="10"/>
                    </a:moveTo>
                    <a:lnTo>
                      <a:pt x="68" y="0"/>
                    </a:lnTo>
                    <a:lnTo>
                      <a:pt x="0" y="39"/>
                    </a:lnTo>
                    <a:lnTo>
                      <a:pt x="7" y="52"/>
                    </a:lnTo>
                    <a:lnTo>
                      <a:pt x="76" y="15"/>
                    </a:lnTo>
                    <a:lnTo>
                      <a:pt x="79" y="6"/>
                    </a:lnTo>
                    <a:lnTo>
                      <a:pt x="76" y="15"/>
                    </a:lnTo>
                    <a:lnTo>
                      <a:pt x="81" y="11"/>
                    </a:lnTo>
                    <a:lnTo>
                      <a:pt x="79" y="6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4" name="Freeform 154"/>
              <p:cNvSpPr>
                <a:spLocks/>
              </p:cNvSpPr>
              <p:nvPr/>
            </p:nvSpPr>
            <p:spPr bwMode="auto">
              <a:xfrm>
                <a:off x="1443" y="3564"/>
                <a:ext cx="53" cy="120"/>
              </a:xfrm>
              <a:custGeom>
                <a:avLst/>
                <a:gdLst>
                  <a:gd name="T0" fmla="*/ 2 w 53"/>
                  <a:gd name="T1" fmla="*/ 9 h 120"/>
                  <a:gd name="T2" fmla="*/ 0 w 53"/>
                  <a:gd name="T3" fmla="*/ 7 h 120"/>
                  <a:gd name="T4" fmla="*/ 39 w 53"/>
                  <a:gd name="T5" fmla="*/ 120 h 120"/>
                  <a:gd name="T6" fmla="*/ 53 w 53"/>
                  <a:gd name="T7" fmla="*/ 116 h 120"/>
                  <a:gd name="T8" fmla="*/ 15 w 53"/>
                  <a:gd name="T9" fmla="*/ 1 h 120"/>
                  <a:gd name="T10" fmla="*/ 15 w 53"/>
                  <a:gd name="T11" fmla="*/ 0 h 120"/>
                  <a:gd name="T12" fmla="*/ 2 w 53"/>
                  <a:gd name="T13" fmla="*/ 9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120">
                    <a:moveTo>
                      <a:pt x="2" y="9"/>
                    </a:moveTo>
                    <a:lnTo>
                      <a:pt x="0" y="7"/>
                    </a:lnTo>
                    <a:lnTo>
                      <a:pt x="39" y="120"/>
                    </a:lnTo>
                    <a:lnTo>
                      <a:pt x="53" y="116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5" name="Freeform 155"/>
              <p:cNvSpPr>
                <a:spLocks/>
              </p:cNvSpPr>
              <p:nvPr/>
            </p:nvSpPr>
            <p:spPr bwMode="auto">
              <a:xfrm>
                <a:off x="1404" y="3510"/>
                <a:ext cx="54" cy="63"/>
              </a:xfrm>
              <a:custGeom>
                <a:avLst/>
                <a:gdLst>
                  <a:gd name="T0" fmla="*/ 2 w 54"/>
                  <a:gd name="T1" fmla="*/ 13 h 63"/>
                  <a:gd name="T2" fmla="*/ 0 w 54"/>
                  <a:gd name="T3" fmla="*/ 11 h 63"/>
                  <a:gd name="T4" fmla="*/ 41 w 54"/>
                  <a:gd name="T5" fmla="*/ 63 h 63"/>
                  <a:gd name="T6" fmla="*/ 54 w 54"/>
                  <a:gd name="T7" fmla="*/ 54 h 63"/>
                  <a:gd name="T8" fmla="*/ 11 w 54"/>
                  <a:gd name="T9" fmla="*/ 2 h 63"/>
                  <a:gd name="T10" fmla="*/ 9 w 54"/>
                  <a:gd name="T11" fmla="*/ 0 h 63"/>
                  <a:gd name="T12" fmla="*/ 2 w 54"/>
                  <a:gd name="T13" fmla="*/ 1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3">
                    <a:moveTo>
                      <a:pt x="2" y="13"/>
                    </a:moveTo>
                    <a:lnTo>
                      <a:pt x="0" y="11"/>
                    </a:lnTo>
                    <a:lnTo>
                      <a:pt x="41" y="63"/>
                    </a:lnTo>
                    <a:lnTo>
                      <a:pt x="54" y="5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6" name="Freeform 156"/>
              <p:cNvSpPr>
                <a:spLocks/>
              </p:cNvSpPr>
              <p:nvPr/>
            </p:nvSpPr>
            <p:spPr bwMode="auto">
              <a:xfrm>
                <a:off x="1351" y="3481"/>
                <a:ext cx="62" cy="42"/>
              </a:xfrm>
              <a:custGeom>
                <a:avLst/>
                <a:gdLst>
                  <a:gd name="T0" fmla="*/ 0 w 62"/>
                  <a:gd name="T1" fmla="*/ 5 h 42"/>
                  <a:gd name="T2" fmla="*/ 3 w 62"/>
                  <a:gd name="T3" fmla="*/ 13 h 42"/>
                  <a:gd name="T4" fmla="*/ 55 w 62"/>
                  <a:gd name="T5" fmla="*/ 42 h 42"/>
                  <a:gd name="T6" fmla="*/ 62 w 62"/>
                  <a:gd name="T7" fmla="*/ 29 h 42"/>
                  <a:gd name="T8" fmla="*/ 11 w 62"/>
                  <a:gd name="T9" fmla="*/ 0 h 42"/>
                  <a:gd name="T10" fmla="*/ 14 w 62"/>
                  <a:gd name="T11" fmla="*/ 5 h 42"/>
                  <a:gd name="T12" fmla="*/ 0 w 62"/>
                  <a:gd name="T13" fmla="*/ 5 h 42"/>
                  <a:gd name="T14" fmla="*/ 0 w 62"/>
                  <a:gd name="T15" fmla="*/ 11 h 42"/>
                  <a:gd name="T16" fmla="*/ 3 w 62"/>
                  <a:gd name="T17" fmla="*/ 13 h 42"/>
                  <a:gd name="T18" fmla="*/ 0 w 62"/>
                  <a:gd name="T19" fmla="*/ 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2" h="42">
                    <a:moveTo>
                      <a:pt x="0" y="5"/>
                    </a:moveTo>
                    <a:lnTo>
                      <a:pt x="3" y="13"/>
                    </a:lnTo>
                    <a:lnTo>
                      <a:pt x="55" y="42"/>
                    </a:lnTo>
                    <a:lnTo>
                      <a:pt x="62" y="29"/>
                    </a:lnTo>
                    <a:lnTo>
                      <a:pt x="11" y="0"/>
                    </a:lnTo>
                    <a:lnTo>
                      <a:pt x="14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7" name="Freeform 157"/>
              <p:cNvSpPr>
                <a:spLocks/>
              </p:cNvSpPr>
              <p:nvPr/>
            </p:nvSpPr>
            <p:spPr bwMode="auto">
              <a:xfrm>
                <a:off x="1351" y="3381"/>
                <a:ext cx="18" cy="105"/>
              </a:xfrm>
              <a:custGeom>
                <a:avLst/>
                <a:gdLst>
                  <a:gd name="T0" fmla="*/ 7 w 18"/>
                  <a:gd name="T1" fmla="*/ 15 h 105"/>
                  <a:gd name="T2" fmla="*/ 1 w 18"/>
                  <a:gd name="T3" fmla="*/ 7 h 105"/>
                  <a:gd name="T4" fmla="*/ 0 w 18"/>
                  <a:gd name="T5" fmla="*/ 105 h 105"/>
                  <a:gd name="T6" fmla="*/ 14 w 18"/>
                  <a:gd name="T7" fmla="*/ 105 h 105"/>
                  <a:gd name="T8" fmla="*/ 18 w 18"/>
                  <a:gd name="T9" fmla="*/ 7 h 105"/>
                  <a:gd name="T10" fmla="*/ 12 w 18"/>
                  <a:gd name="T11" fmla="*/ 0 h 105"/>
                  <a:gd name="T12" fmla="*/ 18 w 18"/>
                  <a:gd name="T13" fmla="*/ 7 h 105"/>
                  <a:gd name="T14" fmla="*/ 18 w 18"/>
                  <a:gd name="T15" fmla="*/ 2 h 105"/>
                  <a:gd name="T16" fmla="*/ 12 w 18"/>
                  <a:gd name="T17" fmla="*/ 0 h 105"/>
                  <a:gd name="T18" fmla="*/ 7 w 18"/>
                  <a:gd name="T19" fmla="*/ 15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05">
                    <a:moveTo>
                      <a:pt x="7" y="15"/>
                    </a:moveTo>
                    <a:lnTo>
                      <a:pt x="1" y="7"/>
                    </a:lnTo>
                    <a:lnTo>
                      <a:pt x="0" y="105"/>
                    </a:lnTo>
                    <a:lnTo>
                      <a:pt x="14" y="105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18" y="7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8" name="Freeform 158"/>
              <p:cNvSpPr>
                <a:spLocks/>
              </p:cNvSpPr>
              <p:nvPr/>
            </p:nvSpPr>
            <p:spPr bwMode="auto">
              <a:xfrm>
                <a:off x="1288" y="3355"/>
                <a:ext cx="75" cy="41"/>
              </a:xfrm>
              <a:custGeom>
                <a:avLst/>
                <a:gdLst>
                  <a:gd name="T0" fmla="*/ 0 w 75"/>
                  <a:gd name="T1" fmla="*/ 13 h 41"/>
                  <a:gd name="T2" fmla="*/ 3 w 75"/>
                  <a:gd name="T3" fmla="*/ 15 h 41"/>
                  <a:gd name="T4" fmla="*/ 70 w 75"/>
                  <a:gd name="T5" fmla="*/ 41 h 41"/>
                  <a:gd name="T6" fmla="*/ 75 w 75"/>
                  <a:gd name="T7" fmla="*/ 26 h 41"/>
                  <a:gd name="T8" fmla="*/ 9 w 75"/>
                  <a:gd name="T9" fmla="*/ 0 h 41"/>
                  <a:gd name="T10" fmla="*/ 13 w 75"/>
                  <a:gd name="T11" fmla="*/ 2 h 41"/>
                  <a:gd name="T12" fmla="*/ 0 w 75"/>
                  <a:gd name="T13" fmla="*/ 13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1">
                    <a:moveTo>
                      <a:pt x="0" y="13"/>
                    </a:moveTo>
                    <a:lnTo>
                      <a:pt x="3" y="15"/>
                    </a:lnTo>
                    <a:lnTo>
                      <a:pt x="70" y="41"/>
                    </a:lnTo>
                    <a:lnTo>
                      <a:pt x="75" y="26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899" name="Freeform 159"/>
              <p:cNvSpPr>
                <a:spLocks/>
              </p:cNvSpPr>
              <p:nvPr/>
            </p:nvSpPr>
            <p:spPr bwMode="auto">
              <a:xfrm>
                <a:off x="1266" y="3328"/>
                <a:ext cx="35" cy="40"/>
              </a:xfrm>
              <a:custGeom>
                <a:avLst/>
                <a:gdLst>
                  <a:gd name="T0" fmla="*/ 0 w 35"/>
                  <a:gd name="T1" fmla="*/ 11 h 40"/>
                  <a:gd name="T2" fmla="*/ 22 w 35"/>
                  <a:gd name="T3" fmla="*/ 40 h 40"/>
                  <a:gd name="T4" fmla="*/ 35 w 35"/>
                  <a:gd name="T5" fmla="*/ 29 h 40"/>
                  <a:gd name="T6" fmla="*/ 11 w 35"/>
                  <a:gd name="T7" fmla="*/ 1 h 40"/>
                  <a:gd name="T8" fmla="*/ 11 w 35"/>
                  <a:gd name="T9" fmla="*/ 0 h 40"/>
                  <a:gd name="T10" fmla="*/ 0 w 35"/>
                  <a:gd name="T11" fmla="*/ 1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40">
                    <a:moveTo>
                      <a:pt x="0" y="11"/>
                    </a:moveTo>
                    <a:lnTo>
                      <a:pt x="22" y="40"/>
                    </a:lnTo>
                    <a:lnTo>
                      <a:pt x="35" y="29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0" name="Freeform 160"/>
              <p:cNvSpPr>
                <a:spLocks/>
              </p:cNvSpPr>
              <p:nvPr/>
            </p:nvSpPr>
            <p:spPr bwMode="auto">
              <a:xfrm>
                <a:off x="1247" y="3309"/>
                <a:ext cx="30" cy="30"/>
              </a:xfrm>
              <a:custGeom>
                <a:avLst/>
                <a:gdLst>
                  <a:gd name="T0" fmla="*/ 6 w 30"/>
                  <a:gd name="T1" fmla="*/ 15 h 30"/>
                  <a:gd name="T2" fmla="*/ 0 w 30"/>
                  <a:gd name="T3" fmla="*/ 13 h 30"/>
                  <a:gd name="T4" fmla="*/ 19 w 30"/>
                  <a:gd name="T5" fmla="*/ 30 h 30"/>
                  <a:gd name="T6" fmla="*/ 30 w 30"/>
                  <a:gd name="T7" fmla="*/ 19 h 30"/>
                  <a:gd name="T8" fmla="*/ 9 w 30"/>
                  <a:gd name="T9" fmla="*/ 2 h 30"/>
                  <a:gd name="T10" fmla="*/ 4 w 30"/>
                  <a:gd name="T11" fmla="*/ 0 h 30"/>
                  <a:gd name="T12" fmla="*/ 9 w 30"/>
                  <a:gd name="T13" fmla="*/ 2 h 30"/>
                  <a:gd name="T14" fmla="*/ 7 w 30"/>
                  <a:gd name="T15" fmla="*/ 0 h 30"/>
                  <a:gd name="T16" fmla="*/ 4 w 30"/>
                  <a:gd name="T17" fmla="*/ 0 h 30"/>
                  <a:gd name="T18" fmla="*/ 6 w 30"/>
                  <a:gd name="T19" fmla="*/ 15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30">
                    <a:moveTo>
                      <a:pt x="6" y="15"/>
                    </a:moveTo>
                    <a:lnTo>
                      <a:pt x="0" y="13"/>
                    </a:lnTo>
                    <a:lnTo>
                      <a:pt x="19" y="30"/>
                    </a:lnTo>
                    <a:lnTo>
                      <a:pt x="30" y="19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1" name="Freeform 161"/>
              <p:cNvSpPr>
                <a:spLocks/>
              </p:cNvSpPr>
              <p:nvPr/>
            </p:nvSpPr>
            <p:spPr bwMode="auto">
              <a:xfrm>
                <a:off x="1184" y="3309"/>
                <a:ext cx="69" cy="24"/>
              </a:xfrm>
              <a:custGeom>
                <a:avLst/>
                <a:gdLst>
                  <a:gd name="T0" fmla="*/ 15 w 69"/>
                  <a:gd name="T1" fmla="*/ 20 h 24"/>
                  <a:gd name="T2" fmla="*/ 10 w 69"/>
                  <a:gd name="T3" fmla="*/ 24 h 24"/>
                  <a:gd name="T4" fmla="*/ 69 w 69"/>
                  <a:gd name="T5" fmla="*/ 15 h 24"/>
                  <a:gd name="T6" fmla="*/ 67 w 69"/>
                  <a:gd name="T7" fmla="*/ 0 h 24"/>
                  <a:gd name="T8" fmla="*/ 6 w 69"/>
                  <a:gd name="T9" fmla="*/ 9 h 24"/>
                  <a:gd name="T10" fmla="*/ 0 w 69"/>
                  <a:gd name="T11" fmla="*/ 15 h 24"/>
                  <a:gd name="T12" fmla="*/ 6 w 69"/>
                  <a:gd name="T13" fmla="*/ 9 h 24"/>
                  <a:gd name="T14" fmla="*/ 2 w 69"/>
                  <a:gd name="T15" fmla="*/ 11 h 24"/>
                  <a:gd name="T16" fmla="*/ 0 w 69"/>
                  <a:gd name="T17" fmla="*/ 15 h 24"/>
                  <a:gd name="T18" fmla="*/ 15 w 69"/>
                  <a:gd name="T19" fmla="*/ 2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4">
                    <a:moveTo>
                      <a:pt x="15" y="20"/>
                    </a:moveTo>
                    <a:lnTo>
                      <a:pt x="10" y="24"/>
                    </a:lnTo>
                    <a:lnTo>
                      <a:pt x="69" y="15"/>
                    </a:lnTo>
                    <a:lnTo>
                      <a:pt x="67" y="0"/>
                    </a:lnTo>
                    <a:lnTo>
                      <a:pt x="6" y="9"/>
                    </a:lnTo>
                    <a:lnTo>
                      <a:pt x="0" y="15"/>
                    </a:lnTo>
                    <a:lnTo>
                      <a:pt x="6" y="9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2" name="Freeform 162"/>
              <p:cNvSpPr>
                <a:spLocks/>
              </p:cNvSpPr>
              <p:nvPr/>
            </p:nvSpPr>
            <p:spPr bwMode="auto">
              <a:xfrm>
                <a:off x="1175" y="3324"/>
                <a:ext cx="24" cy="31"/>
              </a:xfrm>
              <a:custGeom>
                <a:avLst/>
                <a:gdLst>
                  <a:gd name="T0" fmla="*/ 6 w 24"/>
                  <a:gd name="T1" fmla="*/ 31 h 31"/>
                  <a:gd name="T2" fmla="*/ 13 w 24"/>
                  <a:gd name="T3" fmla="*/ 27 h 31"/>
                  <a:gd name="T4" fmla="*/ 24 w 24"/>
                  <a:gd name="T5" fmla="*/ 5 h 31"/>
                  <a:gd name="T6" fmla="*/ 9 w 24"/>
                  <a:gd name="T7" fmla="*/ 0 h 31"/>
                  <a:gd name="T8" fmla="*/ 0 w 24"/>
                  <a:gd name="T9" fmla="*/ 20 h 31"/>
                  <a:gd name="T10" fmla="*/ 7 w 24"/>
                  <a:gd name="T11" fmla="*/ 16 h 31"/>
                  <a:gd name="T12" fmla="*/ 6 w 24"/>
                  <a:gd name="T13" fmla="*/ 31 h 31"/>
                  <a:gd name="T14" fmla="*/ 11 w 24"/>
                  <a:gd name="T15" fmla="*/ 31 h 31"/>
                  <a:gd name="T16" fmla="*/ 13 w 24"/>
                  <a:gd name="T17" fmla="*/ 27 h 31"/>
                  <a:gd name="T18" fmla="*/ 6 w 24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31">
                    <a:moveTo>
                      <a:pt x="6" y="31"/>
                    </a:moveTo>
                    <a:lnTo>
                      <a:pt x="13" y="27"/>
                    </a:lnTo>
                    <a:lnTo>
                      <a:pt x="24" y="5"/>
                    </a:lnTo>
                    <a:lnTo>
                      <a:pt x="9" y="0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6" y="31"/>
                    </a:lnTo>
                    <a:lnTo>
                      <a:pt x="11" y="31"/>
                    </a:lnTo>
                    <a:lnTo>
                      <a:pt x="13" y="27"/>
                    </a:lnTo>
                    <a:lnTo>
                      <a:pt x="6" y="3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3" name="Freeform 163"/>
              <p:cNvSpPr>
                <a:spLocks/>
              </p:cNvSpPr>
              <p:nvPr/>
            </p:nvSpPr>
            <p:spPr bwMode="auto">
              <a:xfrm>
                <a:off x="1114" y="3339"/>
                <a:ext cx="68" cy="16"/>
              </a:xfrm>
              <a:custGeom>
                <a:avLst/>
                <a:gdLst>
                  <a:gd name="T0" fmla="*/ 2 w 68"/>
                  <a:gd name="T1" fmla="*/ 14 h 16"/>
                  <a:gd name="T2" fmla="*/ 0 w 68"/>
                  <a:gd name="T3" fmla="*/ 14 h 16"/>
                  <a:gd name="T4" fmla="*/ 67 w 68"/>
                  <a:gd name="T5" fmla="*/ 16 h 16"/>
                  <a:gd name="T6" fmla="*/ 68 w 68"/>
                  <a:gd name="T7" fmla="*/ 1 h 16"/>
                  <a:gd name="T8" fmla="*/ 2 w 68"/>
                  <a:gd name="T9" fmla="*/ 0 h 16"/>
                  <a:gd name="T10" fmla="*/ 0 w 68"/>
                  <a:gd name="T11" fmla="*/ 0 h 16"/>
                  <a:gd name="T12" fmla="*/ 2 w 68"/>
                  <a:gd name="T13" fmla="*/ 1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16">
                    <a:moveTo>
                      <a:pt x="2" y="14"/>
                    </a:moveTo>
                    <a:lnTo>
                      <a:pt x="0" y="14"/>
                    </a:lnTo>
                    <a:lnTo>
                      <a:pt x="67" y="16"/>
                    </a:lnTo>
                    <a:lnTo>
                      <a:pt x="68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4" name="Freeform 164"/>
              <p:cNvSpPr>
                <a:spLocks/>
              </p:cNvSpPr>
              <p:nvPr/>
            </p:nvSpPr>
            <p:spPr bwMode="auto">
              <a:xfrm>
                <a:off x="1044" y="3339"/>
                <a:ext cx="72" cy="20"/>
              </a:xfrm>
              <a:custGeom>
                <a:avLst/>
                <a:gdLst>
                  <a:gd name="T0" fmla="*/ 0 w 72"/>
                  <a:gd name="T1" fmla="*/ 14 h 20"/>
                  <a:gd name="T2" fmla="*/ 7 w 72"/>
                  <a:gd name="T3" fmla="*/ 20 h 20"/>
                  <a:gd name="T4" fmla="*/ 72 w 72"/>
                  <a:gd name="T5" fmla="*/ 14 h 20"/>
                  <a:gd name="T6" fmla="*/ 70 w 72"/>
                  <a:gd name="T7" fmla="*/ 0 h 20"/>
                  <a:gd name="T8" fmla="*/ 5 w 72"/>
                  <a:gd name="T9" fmla="*/ 3 h 20"/>
                  <a:gd name="T10" fmla="*/ 13 w 72"/>
                  <a:gd name="T11" fmla="*/ 7 h 20"/>
                  <a:gd name="T12" fmla="*/ 0 w 72"/>
                  <a:gd name="T13" fmla="*/ 14 h 20"/>
                  <a:gd name="T14" fmla="*/ 2 w 72"/>
                  <a:gd name="T15" fmla="*/ 20 h 20"/>
                  <a:gd name="T16" fmla="*/ 7 w 72"/>
                  <a:gd name="T17" fmla="*/ 20 h 20"/>
                  <a:gd name="T18" fmla="*/ 0 w 72"/>
                  <a:gd name="T19" fmla="*/ 1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20">
                    <a:moveTo>
                      <a:pt x="0" y="14"/>
                    </a:moveTo>
                    <a:lnTo>
                      <a:pt x="7" y="20"/>
                    </a:lnTo>
                    <a:lnTo>
                      <a:pt x="72" y="14"/>
                    </a:lnTo>
                    <a:lnTo>
                      <a:pt x="70" y="0"/>
                    </a:lnTo>
                    <a:lnTo>
                      <a:pt x="5" y="3"/>
                    </a:lnTo>
                    <a:lnTo>
                      <a:pt x="13" y="7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7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5" name="Freeform 165"/>
              <p:cNvSpPr>
                <a:spLocks/>
              </p:cNvSpPr>
              <p:nvPr/>
            </p:nvSpPr>
            <p:spPr bwMode="auto">
              <a:xfrm>
                <a:off x="1003" y="3270"/>
                <a:ext cx="54" cy="83"/>
              </a:xfrm>
              <a:custGeom>
                <a:avLst/>
                <a:gdLst>
                  <a:gd name="T0" fmla="*/ 8 w 54"/>
                  <a:gd name="T1" fmla="*/ 15 h 83"/>
                  <a:gd name="T2" fmla="*/ 0 w 54"/>
                  <a:gd name="T3" fmla="*/ 11 h 83"/>
                  <a:gd name="T4" fmla="*/ 41 w 54"/>
                  <a:gd name="T5" fmla="*/ 83 h 83"/>
                  <a:gd name="T6" fmla="*/ 54 w 54"/>
                  <a:gd name="T7" fmla="*/ 76 h 83"/>
                  <a:gd name="T8" fmla="*/ 13 w 54"/>
                  <a:gd name="T9" fmla="*/ 4 h 83"/>
                  <a:gd name="T10" fmla="*/ 6 w 54"/>
                  <a:gd name="T11" fmla="*/ 0 h 83"/>
                  <a:gd name="T12" fmla="*/ 13 w 54"/>
                  <a:gd name="T13" fmla="*/ 4 h 83"/>
                  <a:gd name="T14" fmla="*/ 11 w 54"/>
                  <a:gd name="T15" fmla="*/ 0 h 83"/>
                  <a:gd name="T16" fmla="*/ 6 w 54"/>
                  <a:gd name="T17" fmla="*/ 0 h 83"/>
                  <a:gd name="T18" fmla="*/ 8 w 54"/>
                  <a:gd name="T19" fmla="*/ 15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" h="83">
                    <a:moveTo>
                      <a:pt x="8" y="15"/>
                    </a:moveTo>
                    <a:lnTo>
                      <a:pt x="0" y="11"/>
                    </a:lnTo>
                    <a:lnTo>
                      <a:pt x="41" y="83"/>
                    </a:lnTo>
                    <a:lnTo>
                      <a:pt x="54" y="76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6" name="Freeform 166"/>
              <p:cNvSpPr>
                <a:spLocks/>
              </p:cNvSpPr>
              <p:nvPr/>
            </p:nvSpPr>
            <p:spPr bwMode="auto">
              <a:xfrm>
                <a:off x="976" y="3270"/>
                <a:ext cx="35" cy="17"/>
              </a:xfrm>
              <a:custGeom>
                <a:avLst/>
                <a:gdLst>
                  <a:gd name="T0" fmla="*/ 3 w 35"/>
                  <a:gd name="T1" fmla="*/ 17 h 17"/>
                  <a:gd name="T2" fmla="*/ 1 w 35"/>
                  <a:gd name="T3" fmla="*/ 17 h 17"/>
                  <a:gd name="T4" fmla="*/ 35 w 35"/>
                  <a:gd name="T5" fmla="*/ 15 h 17"/>
                  <a:gd name="T6" fmla="*/ 33 w 35"/>
                  <a:gd name="T7" fmla="*/ 0 h 17"/>
                  <a:gd name="T8" fmla="*/ 1 w 35"/>
                  <a:gd name="T9" fmla="*/ 0 h 17"/>
                  <a:gd name="T10" fmla="*/ 0 w 35"/>
                  <a:gd name="T11" fmla="*/ 2 h 17"/>
                  <a:gd name="T12" fmla="*/ 3 w 3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3" y="17"/>
                    </a:moveTo>
                    <a:lnTo>
                      <a:pt x="1" y="17"/>
                    </a:lnTo>
                    <a:lnTo>
                      <a:pt x="35" y="15"/>
                    </a:lnTo>
                    <a:lnTo>
                      <a:pt x="3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7" name="Freeform 167"/>
              <p:cNvSpPr>
                <a:spLocks/>
              </p:cNvSpPr>
              <p:nvPr/>
            </p:nvSpPr>
            <p:spPr bwMode="auto">
              <a:xfrm>
                <a:off x="928" y="3272"/>
                <a:ext cx="51" cy="30"/>
              </a:xfrm>
              <a:custGeom>
                <a:avLst/>
                <a:gdLst>
                  <a:gd name="T0" fmla="*/ 0 w 51"/>
                  <a:gd name="T1" fmla="*/ 26 h 30"/>
                  <a:gd name="T2" fmla="*/ 9 w 51"/>
                  <a:gd name="T3" fmla="*/ 28 h 30"/>
                  <a:gd name="T4" fmla="*/ 51 w 51"/>
                  <a:gd name="T5" fmla="*/ 15 h 30"/>
                  <a:gd name="T6" fmla="*/ 48 w 51"/>
                  <a:gd name="T7" fmla="*/ 0 h 30"/>
                  <a:gd name="T8" fmla="*/ 3 w 51"/>
                  <a:gd name="T9" fmla="*/ 13 h 30"/>
                  <a:gd name="T10" fmla="*/ 11 w 51"/>
                  <a:gd name="T11" fmla="*/ 15 h 30"/>
                  <a:gd name="T12" fmla="*/ 0 w 51"/>
                  <a:gd name="T13" fmla="*/ 26 h 30"/>
                  <a:gd name="T14" fmla="*/ 3 w 51"/>
                  <a:gd name="T15" fmla="*/ 30 h 30"/>
                  <a:gd name="T16" fmla="*/ 9 w 51"/>
                  <a:gd name="T17" fmla="*/ 28 h 30"/>
                  <a:gd name="T18" fmla="*/ 0 w 51"/>
                  <a:gd name="T19" fmla="*/ 2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30">
                    <a:moveTo>
                      <a:pt x="0" y="26"/>
                    </a:moveTo>
                    <a:lnTo>
                      <a:pt x="9" y="28"/>
                    </a:lnTo>
                    <a:lnTo>
                      <a:pt x="51" y="15"/>
                    </a:lnTo>
                    <a:lnTo>
                      <a:pt x="48" y="0"/>
                    </a:lnTo>
                    <a:lnTo>
                      <a:pt x="3" y="13"/>
                    </a:lnTo>
                    <a:lnTo>
                      <a:pt x="11" y="15"/>
                    </a:lnTo>
                    <a:lnTo>
                      <a:pt x="0" y="26"/>
                    </a:lnTo>
                    <a:lnTo>
                      <a:pt x="3" y="30"/>
                    </a:lnTo>
                    <a:lnTo>
                      <a:pt x="9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8" name="Freeform 168"/>
              <p:cNvSpPr>
                <a:spLocks/>
              </p:cNvSpPr>
              <p:nvPr/>
            </p:nvSpPr>
            <p:spPr bwMode="auto">
              <a:xfrm>
                <a:off x="894" y="3246"/>
                <a:ext cx="45" cy="52"/>
              </a:xfrm>
              <a:custGeom>
                <a:avLst/>
                <a:gdLst>
                  <a:gd name="T0" fmla="*/ 6 w 45"/>
                  <a:gd name="T1" fmla="*/ 15 h 52"/>
                  <a:gd name="T2" fmla="*/ 0 w 45"/>
                  <a:gd name="T3" fmla="*/ 13 h 52"/>
                  <a:gd name="T4" fmla="*/ 34 w 45"/>
                  <a:gd name="T5" fmla="*/ 52 h 52"/>
                  <a:gd name="T6" fmla="*/ 45 w 45"/>
                  <a:gd name="T7" fmla="*/ 41 h 52"/>
                  <a:gd name="T8" fmla="*/ 13 w 45"/>
                  <a:gd name="T9" fmla="*/ 4 h 52"/>
                  <a:gd name="T10" fmla="*/ 10 w 45"/>
                  <a:gd name="T11" fmla="*/ 0 h 52"/>
                  <a:gd name="T12" fmla="*/ 6 w 45"/>
                  <a:gd name="T13" fmla="*/ 15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52">
                    <a:moveTo>
                      <a:pt x="6" y="15"/>
                    </a:moveTo>
                    <a:lnTo>
                      <a:pt x="0" y="13"/>
                    </a:lnTo>
                    <a:lnTo>
                      <a:pt x="34" y="52"/>
                    </a:lnTo>
                    <a:lnTo>
                      <a:pt x="45" y="41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09" name="Freeform 169"/>
              <p:cNvSpPr>
                <a:spLocks/>
              </p:cNvSpPr>
              <p:nvPr/>
            </p:nvSpPr>
            <p:spPr bwMode="auto">
              <a:xfrm>
                <a:off x="820" y="3228"/>
                <a:ext cx="84" cy="33"/>
              </a:xfrm>
              <a:custGeom>
                <a:avLst/>
                <a:gdLst>
                  <a:gd name="T0" fmla="*/ 15 w 84"/>
                  <a:gd name="T1" fmla="*/ 11 h 33"/>
                  <a:gd name="T2" fmla="*/ 6 w 84"/>
                  <a:gd name="T3" fmla="*/ 16 h 33"/>
                  <a:gd name="T4" fmla="*/ 80 w 84"/>
                  <a:gd name="T5" fmla="*/ 33 h 33"/>
                  <a:gd name="T6" fmla="*/ 84 w 84"/>
                  <a:gd name="T7" fmla="*/ 18 h 33"/>
                  <a:gd name="T8" fmla="*/ 10 w 84"/>
                  <a:gd name="T9" fmla="*/ 2 h 33"/>
                  <a:gd name="T10" fmla="*/ 0 w 84"/>
                  <a:gd name="T11" fmla="*/ 7 h 33"/>
                  <a:gd name="T12" fmla="*/ 10 w 84"/>
                  <a:gd name="T13" fmla="*/ 2 h 33"/>
                  <a:gd name="T14" fmla="*/ 2 w 84"/>
                  <a:gd name="T15" fmla="*/ 0 h 33"/>
                  <a:gd name="T16" fmla="*/ 0 w 84"/>
                  <a:gd name="T17" fmla="*/ 7 h 33"/>
                  <a:gd name="T18" fmla="*/ 15 w 84"/>
                  <a:gd name="T19" fmla="*/ 11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33">
                    <a:moveTo>
                      <a:pt x="15" y="11"/>
                    </a:moveTo>
                    <a:lnTo>
                      <a:pt x="6" y="16"/>
                    </a:lnTo>
                    <a:lnTo>
                      <a:pt x="80" y="33"/>
                    </a:lnTo>
                    <a:lnTo>
                      <a:pt x="84" y="18"/>
                    </a:lnTo>
                    <a:lnTo>
                      <a:pt x="10" y="2"/>
                    </a:lnTo>
                    <a:lnTo>
                      <a:pt x="0" y="7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0" name="Freeform 170"/>
              <p:cNvSpPr>
                <a:spLocks/>
              </p:cNvSpPr>
              <p:nvPr/>
            </p:nvSpPr>
            <p:spPr bwMode="auto">
              <a:xfrm>
                <a:off x="802" y="3235"/>
                <a:ext cx="33" cy="91"/>
              </a:xfrm>
              <a:custGeom>
                <a:avLst/>
                <a:gdLst>
                  <a:gd name="T0" fmla="*/ 4 w 33"/>
                  <a:gd name="T1" fmla="*/ 85 h 91"/>
                  <a:gd name="T2" fmla="*/ 15 w 33"/>
                  <a:gd name="T3" fmla="*/ 81 h 91"/>
                  <a:gd name="T4" fmla="*/ 33 w 33"/>
                  <a:gd name="T5" fmla="*/ 4 h 91"/>
                  <a:gd name="T6" fmla="*/ 18 w 33"/>
                  <a:gd name="T7" fmla="*/ 0 h 91"/>
                  <a:gd name="T8" fmla="*/ 0 w 33"/>
                  <a:gd name="T9" fmla="*/ 78 h 91"/>
                  <a:gd name="T10" fmla="*/ 11 w 33"/>
                  <a:gd name="T11" fmla="*/ 72 h 91"/>
                  <a:gd name="T12" fmla="*/ 4 w 33"/>
                  <a:gd name="T13" fmla="*/ 85 h 91"/>
                  <a:gd name="T14" fmla="*/ 13 w 33"/>
                  <a:gd name="T15" fmla="*/ 91 h 91"/>
                  <a:gd name="T16" fmla="*/ 15 w 33"/>
                  <a:gd name="T17" fmla="*/ 81 h 91"/>
                  <a:gd name="T18" fmla="*/ 4 w 33"/>
                  <a:gd name="T19" fmla="*/ 85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91">
                    <a:moveTo>
                      <a:pt x="4" y="85"/>
                    </a:moveTo>
                    <a:lnTo>
                      <a:pt x="15" y="81"/>
                    </a:lnTo>
                    <a:lnTo>
                      <a:pt x="33" y="4"/>
                    </a:lnTo>
                    <a:lnTo>
                      <a:pt x="18" y="0"/>
                    </a:lnTo>
                    <a:lnTo>
                      <a:pt x="0" y="78"/>
                    </a:lnTo>
                    <a:lnTo>
                      <a:pt x="11" y="72"/>
                    </a:lnTo>
                    <a:lnTo>
                      <a:pt x="4" y="85"/>
                    </a:lnTo>
                    <a:lnTo>
                      <a:pt x="13" y="91"/>
                    </a:lnTo>
                    <a:lnTo>
                      <a:pt x="15" y="81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1" name="Freeform 171"/>
              <p:cNvSpPr>
                <a:spLocks/>
              </p:cNvSpPr>
              <p:nvPr/>
            </p:nvSpPr>
            <p:spPr bwMode="auto">
              <a:xfrm>
                <a:off x="761" y="3285"/>
                <a:ext cx="52" cy="35"/>
              </a:xfrm>
              <a:custGeom>
                <a:avLst/>
                <a:gdLst>
                  <a:gd name="T0" fmla="*/ 4 w 52"/>
                  <a:gd name="T1" fmla="*/ 17 h 35"/>
                  <a:gd name="T2" fmla="*/ 0 w 52"/>
                  <a:gd name="T3" fmla="*/ 15 h 35"/>
                  <a:gd name="T4" fmla="*/ 45 w 52"/>
                  <a:gd name="T5" fmla="*/ 35 h 35"/>
                  <a:gd name="T6" fmla="*/ 52 w 52"/>
                  <a:gd name="T7" fmla="*/ 22 h 35"/>
                  <a:gd name="T8" fmla="*/ 8 w 52"/>
                  <a:gd name="T9" fmla="*/ 2 h 35"/>
                  <a:gd name="T10" fmla="*/ 6 w 52"/>
                  <a:gd name="T11" fmla="*/ 0 h 35"/>
                  <a:gd name="T12" fmla="*/ 4 w 52"/>
                  <a:gd name="T13" fmla="*/ 17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5">
                    <a:moveTo>
                      <a:pt x="4" y="17"/>
                    </a:moveTo>
                    <a:lnTo>
                      <a:pt x="0" y="15"/>
                    </a:lnTo>
                    <a:lnTo>
                      <a:pt x="45" y="35"/>
                    </a:lnTo>
                    <a:lnTo>
                      <a:pt x="52" y="2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2" name="Freeform 172"/>
              <p:cNvSpPr>
                <a:spLocks/>
              </p:cNvSpPr>
              <p:nvPr/>
            </p:nvSpPr>
            <p:spPr bwMode="auto">
              <a:xfrm>
                <a:off x="719" y="3281"/>
                <a:ext cx="48" cy="21"/>
              </a:xfrm>
              <a:custGeom>
                <a:avLst/>
                <a:gdLst>
                  <a:gd name="T0" fmla="*/ 0 w 48"/>
                  <a:gd name="T1" fmla="*/ 10 h 21"/>
                  <a:gd name="T2" fmla="*/ 5 w 48"/>
                  <a:gd name="T3" fmla="*/ 15 h 21"/>
                  <a:gd name="T4" fmla="*/ 46 w 48"/>
                  <a:gd name="T5" fmla="*/ 21 h 21"/>
                  <a:gd name="T6" fmla="*/ 48 w 48"/>
                  <a:gd name="T7" fmla="*/ 4 h 21"/>
                  <a:gd name="T8" fmla="*/ 7 w 48"/>
                  <a:gd name="T9" fmla="*/ 0 h 21"/>
                  <a:gd name="T10" fmla="*/ 15 w 48"/>
                  <a:gd name="T11" fmla="*/ 6 h 21"/>
                  <a:gd name="T12" fmla="*/ 0 w 48"/>
                  <a:gd name="T13" fmla="*/ 10 h 21"/>
                  <a:gd name="T14" fmla="*/ 0 w 48"/>
                  <a:gd name="T15" fmla="*/ 15 h 21"/>
                  <a:gd name="T16" fmla="*/ 5 w 48"/>
                  <a:gd name="T17" fmla="*/ 15 h 21"/>
                  <a:gd name="T18" fmla="*/ 0 w 48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1">
                    <a:moveTo>
                      <a:pt x="0" y="10"/>
                    </a:moveTo>
                    <a:lnTo>
                      <a:pt x="5" y="15"/>
                    </a:lnTo>
                    <a:lnTo>
                      <a:pt x="46" y="21"/>
                    </a:lnTo>
                    <a:lnTo>
                      <a:pt x="48" y="4"/>
                    </a:lnTo>
                    <a:lnTo>
                      <a:pt x="7" y="0"/>
                    </a:lnTo>
                    <a:lnTo>
                      <a:pt x="15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3" name="Freeform 173"/>
              <p:cNvSpPr>
                <a:spLocks/>
              </p:cNvSpPr>
              <p:nvPr/>
            </p:nvSpPr>
            <p:spPr bwMode="auto">
              <a:xfrm>
                <a:off x="697" y="3189"/>
                <a:ext cx="37" cy="102"/>
              </a:xfrm>
              <a:custGeom>
                <a:avLst/>
                <a:gdLst>
                  <a:gd name="T0" fmla="*/ 7 w 37"/>
                  <a:gd name="T1" fmla="*/ 17 h 102"/>
                  <a:gd name="T2" fmla="*/ 0 w 37"/>
                  <a:gd name="T3" fmla="*/ 9 h 102"/>
                  <a:gd name="T4" fmla="*/ 22 w 37"/>
                  <a:gd name="T5" fmla="*/ 102 h 102"/>
                  <a:gd name="T6" fmla="*/ 37 w 37"/>
                  <a:gd name="T7" fmla="*/ 98 h 102"/>
                  <a:gd name="T8" fmla="*/ 14 w 37"/>
                  <a:gd name="T9" fmla="*/ 6 h 102"/>
                  <a:gd name="T10" fmla="*/ 7 w 37"/>
                  <a:gd name="T11" fmla="*/ 0 h 102"/>
                  <a:gd name="T12" fmla="*/ 14 w 37"/>
                  <a:gd name="T13" fmla="*/ 6 h 102"/>
                  <a:gd name="T14" fmla="*/ 13 w 37"/>
                  <a:gd name="T15" fmla="*/ 0 h 102"/>
                  <a:gd name="T16" fmla="*/ 7 w 37"/>
                  <a:gd name="T17" fmla="*/ 0 h 102"/>
                  <a:gd name="T18" fmla="*/ 7 w 37"/>
                  <a:gd name="T19" fmla="*/ 17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102">
                    <a:moveTo>
                      <a:pt x="7" y="17"/>
                    </a:moveTo>
                    <a:lnTo>
                      <a:pt x="0" y="9"/>
                    </a:lnTo>
                    <a:lnTo>
                      <a:pt x="22" y="102"/>
                    </a:lnTo>
                    <a:lnTo>
                      <a:pt x="37" y="98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14" y="6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4" name="Freeform 174"/>
              <p:cNvSpPr>
                <a:spLocks/>
              </p:cNvSpPr>
              <p:nvPr/>
            </p:nvSpPr>
            <p:spPr bwMode="auto">
              <a:xfrm>
                <a:off x="617" y="3189"/>
                <a:ext cx="87" cy="17"/>
              </a:xfrm>
              <a:custGeom>
                <a:avLst/>
                <a:gdLst>
                  <a:gd name="T0" fmla="*/ 0 w 87"/>
                  <a:gd name="T1" fmla="*/ 15 h 17"/>
                  <a:gd name="T2" fmla="*/ 8 w 87"/>
                  <a:gd name="T3" fmla="*/ 17 h 17"/>
                  <a:gd name="T4" fmla="*/ 87 w 87"/>
                  <a:gd name="T5" fmla="*/ 17 h 17"/>
                  <a:gd name="T6" fmla="*/ 87 w 87"/>
                  <a:gd name="T7" fmla="*/ 0 h 17"/>
                  <a:gd name="T8" fmla="*/ 8 w 87"/>
                  <a:gd name="T9" fmla="*/ 2 h 17"/>
                  <a:gd name="T10" fmla="*/ 13 w 87"/>
                  <a:gd name="T11" fmla="*/ 4 h 17"/>
                  <a:gd name="T12" fmla="*/ 0 w 87"/>
                  <a:gd name="T13" fmla="*/ 15 h 17"/>
                  <a:gd name="T14" fmla="*/ 4 w 87"/>
                  <a:gd name="T15" fmla="*/ 17 h 17"/>
                  <a:gd name="T16" fmla="*/ 8 w 87"/>
                  <a:gd name="T17" fmla="*/ 17 h 17"/>
                  <a:gd name="T18" fmla="*/ 0 w 87"/>
                  <a:gd name="T19" fmla="*/ 1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17">
                    <a:moveTo>
                      <a:pt x="0" y="15"/>
                    </a:moveTo>
                    <a:lnTo>
                      <a:pt x="8" y="17"/>
                    </a:lnTo>
                    <a:lnTo>
                      <a:pt x="87" y="17"/>
                    </a:lnTo>
                    <a:lnTo>
                      <a:pt x="87" y="0"/>
                    </a:lnTo>
                    <a:lnTo>
                      <a:pt x="8" y="2"/>
                    </a:lnTo>
                    <a:lnTo>
                      <a:pt x="13" y="4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5" name="Freeform 175"/>
              <p:cNvSpPr>
                <a:spLocks/>
              </p:cNvSpPr>
              <p:nvPr/>
            </p:nvSpPr>
            <p:spPr bwMode="auto">
              <a:xfrm>
                <a:off x="590" y="3156"/>
                <a:ext cx="40" cy="48"/>
              </a:xfrm>
              <a:custGeom>
                <a:avLst/>
                <a:gdLst>
                  <a:gd name="T0" fmla="*/ 5 w 40"/>
                  <a:gd name="T1" fmla="*/ 17 h 48"/>
                  <a:gd name="T2" fmla="*/ 0 w 40"/>
                  <a:gd name="T3" fmla="*/ 13 h 48"/>
                  <a:gd name="T4" fmla="*/ 27 w 40"/>
                  <a:gd name="T5" fmla="*/ 48 h 48"/>
                  <a:gd name="T6" fmla="*/ 40 w 40"/>
                  <a:gd name="T7" fmla="*/ 37 h 48"/>
                  <a:gd name="T8" fmla="*/ 11 w 40"/>
                  <a:gd name="T9" fmla="*/ 4 h 48"/>
                  <a:gd name="T10" fmla="*/ 5 w 40"/>
                  <a:gd name="T11" fmla="*/ 0 h 48"/>
                  <a:gd name="T12" fmla="*/ 11 w 40"/>
                  <a:gd name="T13" fmla="*/ 4 h 48"/>
                  <a:gd name="T14" fmla="*/ 9 w 40"/>
                  <a:gd name="T15" fmla="*/ 0 h 48"/>
                  <a:gd name="T16" fmla="*/ 5 w 40"/>
                  <a:gd name="T17" fmla="*/ 0 h 48"/>
                  <a:gd name="T18" fmla="*/ 5 w 40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5" y="17"/>
                    </a:moveTo>
                    <a:lnTo>
                      <a:pt x="0" y="13"/>
                    </a:lnTo>
                    <a:lnTo>
                      <a:pt x="27" y="48"/>
                    </a:lnTo>
                    <a:lnTo>
                      <a:pt x="40" y="37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6" name="Freeform 176"/>
              <p:cNvSpPr>
                <a:spLocks/>
              </p:cNvSpPr>
              <p:nvPr/>
            </p:nvSpPr>
            <p:spPr bwMode="auto">
              <a:xfrm>
                <a:off x="479" y="3154"/>
                <a:ext cx="116" cy="19"/>
              </a:xfrm>
              <a:custGeom>
                <a:avLst/>
                <a:gdLst>
                  <a:gd name="T0" fmla="*/ 0 w 116"/>
                  <a:gd name="T1" fmla="*/ 7 h 19"/>
                  <a:gd name="T2" fmla="*/ 7 w 116"/>
                  <a:gd name="T3" fmla="*/ 15 h 19"/>
                  <a:gd name="T4" fmla="*/ 116 w 116"/>
                  <a:gd name="T5" fmla="*/ 19 h 19"/>
                  <a:gd name="T6" fmla="*/ 116 w 116"/>
                  <a:gd name="T7" fmla="*/ 2 h 19"/>
                  <a:gd name="T8" fmla="*/ 7 w 116"/>
                  <a:gd name="T9" fmla="*/ 0 h 19"/>
                  <a:gd name="T10" fmla="*/ 15 w 116"/>
                  <a:gd name="T11" fmla="*/ 7 h 19"/>
                  <a:gd name="T12" fmla="*/ 0 w 116"/>
                  <a:gd name="T13" fmla="*/ 7 h 19"/>
                  <a:gd name="T14" fmla="*/ 0 w 116"/>
                  <a:gd name="T15" fmla="*/ 15 h 19"/>
                  <a:gd name="T16" fmla="*/ 7 w 116"/>
                  <a:gd name="T17" fmla="*/ 15 h 19"/>
                  <a:gd name="T18" fmla="*/ 0 w 116"/>
                  <a:gd name="T19" fmla="*/ 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9">
                    <a:moveTo>
                      <a:pt x="0" y="7"/>
                    </a:moveTo>
                    <a:lnTo>
                      <a:pt x="7" y="15"/>
                    </a:lnTo>
                    <a:lnTo>
                      <a:pt x="116" y="19"/>
                    </a:lnTo>
                    <a:lnTo>
                      <a:pt x="116" y="2"/>
                    </a:lnTo>
                    <a:lnTo>
                      <a:pt x="7" y="0"/>
                    </a:lnTo>
                    <a:lnTo>
                      <a:pt x="15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7" name="Freeform 177"/>
              <p:cNvSpPr>
                <a:spLocks/>
              </p:cNvSpPr>
              <p:nvPr/>
            </p:nvSpPr>
            <p:spPr bwMode="auto">
              <a:xfrm>
                <a:off x="475" y="3106"/>
                <a:ext cx="19" cy="55"/>
              </a:xfrm>
              <a:custGeom>
                <a:avLst/>
                <a:gdLst>
                  <a:gd name="T0" fmla="*/ 6 w 19"/>
                  <a:gd name="T1" fmla="*/ 0 h 55"/>
                  <a:gd name="T2" fmla="*/ 0 w 19"/>
                  <a:gd name="T3" fmla="*/ 9 h 55"/>
                  <a:gd name="T4" fmla="*/ 4 w 19"/>
                  <a:gd name="T5" fmla="*/ 55 h 55"/>
                  <a:gd name="T6" fmla="*/ 19 w 19"/>
                  <a:gd name="T7" fmla="*/ 55 h 55"/>
                  <a:gd name="T8" fmla="*/ 17 w 19"/>
                  <a:gd name="T9" fmla="*/ 8 h 55"/>
                  <a:gd name="T10" fmla="*/ 11 w 19"/>
                  <a:gd name="T11" fmla="*/ 15 h 55"/>
                  <a:gd name="T12" fmla="*/ 6 w 19"/>
                  <a:gd name="T13" fmla="*/ 0 h 55"/>
                  <a:gd name="T14" fmla="*/ 0 w 19"/>
                  <a:gd name="T15" fmla="*/ 2 h 55"/>
                  <a:gd name="T16" fmla="*/ 0 w 19"/>
                  <a:gd name="T17" fmla="*/ 9 h 55"/>
                  <a:gd name="T18" fmla="*/ 6 w 19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5">
                    <a:moveTo>
                      <a:pt x="6" y="0"/>
                    </a:moveTo>
                    <a:lnTo>
                      <a:pt x="0" y="9"/>
                    </a:lnTo>
                    <a:lnTo>
                      <a:pt x="4" y="55"/>
                    </a:lnTo>
                    <a:lnTo>
                      <a:pt x="19" y="55"/>
                    </a:lnTo>
                    <a:lnTo>
                      <a:pt x="17" y="8"/>
                    </a:lnTo>
                    <a:lnTo>
                      <a:pt x="11" y="1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8" name="Freeform 178"/>
              <p:cNvSpPr>
                <a:spLocks/>
              </p:cNvSpPr>
              <p:nvPr/>
            </p:nvSpPr>
            <p:spPr bwMode="auto">
              <a:xfrm>
                <a:off x="481" y="3090"/>
                <a:ext cx="68" cy="31"/>
              </a:xfrm>
              <a:custGeom>
                <a:avLst/>
                <a:gdLst>
                  <a:gd name="T0" fmla="*/ 57 w 68"/>
                  <a:gd name="T1" fmla="*/ 1 h 31"/>
                  <a:gd name="T2" fmla="*/ 59 w 68"/>
                  <a:gd name="T3" fmla="*/ 0 h 31"/>
                  <a:gd name="T4" fmla="*/ 0 w 68"/>
                  <a:gd name="T5" fmla="*/ 16 h 31"/>
                  <a:gd name="T6" fmla="*/ 5 w 68"/>
                  <a:gd name="T7" fmla="*/ 31 h 31"/>
                  <a:gd name="T8" fmla="*/ 64 w 68"/>
                  <a:gd name="T9" fmla="*/ 14 h 31"/>
                  <a:gd name="T10" fmla="*/ 68 w 68"/>
                  <a:gd name="T11" fmla="*/ 11 h 31"/>
                  <a:gd name="T12" fmla="*/ 57 w 68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31">
                    <a:moveTo>
                      <a:pt x="57" y="1"/>
                    </a:moveTo>
                    <a:lnTo>
                      <a:pt x="59" y="0"/>
                    </a:lnTo>
                    <a:lnTo>
                      <a:pt x="0" y="16"/>
                    </a:lnTo>
                    <a:lnTo>
                      <a:pt x="5" y="31"/>
                    </a:lnTo>
                    <a:lnTo>
                      <a:pt x="64" y="14"/>
                    </a:lnTo>
                    <a:lnTo>
                      <a:pt x="68" y="1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19" name="Freeform 179"/>
              <p:cNvSpPr>
                <a:spLocks/>
              </p:cNvSpPr>
              <p:nvPr/>
            </p:nvSpPr>
            <p:spPr bwMode="auto">
              <a:xfrm>
                <a:off x="538" y="3049"/>
                <a:ext cx="53" cy="52"/>
              </a:xfrm>
              <a:custGeom>
                <a:avLst/>
                <a:gdLst>
                  <a:gd name="T0" fmla="*/ 37 w 53"/>
                  <a:gd name="T1" fmla="*/ 5 h 52"/>
                  <a:gd name="T2" fmla="*/ 39 w 53"/>
                  <a:gd name="T3" fmla="*/ 0 h 52"/>
                  <a:gd name="T4" fmla="*/ 0 w 53"/>
                  <a:gd name="T5" fmla="*/ 42 h 52"/>
                  <a:gd name="T6" fmla="*/ 11 w 53"/>
                  <a:gd name="T7" fmla="*/ 52 h 52"/>
                  <a:gd name="T8" fmla="*/ 50 w 53"/>
                  <a:gd name="T9" fmla="*/ 9 h 52"/>
                  <a:gd name="T10" fmla="*/ 52 w 53"/>
                  <a:gd name="T11" fmla="*/ 4 h 52"/>
                  <a:gd name="T12" fmla="*/ 50 w 53"/>
                  <a:gd name="T13" fmla="*/ 9 h 52"/>
                  <a:gd name="T14" fmla="*/ 53 w 53"/>
                  <a:gd name="T15" fmla="*/ 7 h 52"/>
                  <a:gd name="T16" fmla="*/ 52 w 53"/>
                  <a:gd name="T17" fmla="*/ 4 h 52"/>
                  <a:gd name="T18" fmla="*/ 37 w 53"/>
                  <a:gd name="T19" fmla="*/ 5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37" y="5"/>
                    </a:moveTo>
                    <a:lnTo>
                      <a:pt x="39" y="0"/>
                    </a:lnTo>
                    <a:lnTo>
                      <a:pt x="0" y="42"/>
                    </a:lnTo>
                    <a:lnTo>
                      <a:pt x="11" y="52"/>
                    </a:lnTo>
                    <a:lnTo>
                      <a:pt x="50" y="9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3" y="7"/>
                    </a:lnTo>
                    <a:lnTo>
                      <a:pt x="52" y="4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0" name="Freeform 180"/>
              <p:cNvSpPr>
                <a:spLocks/>
              </p:cNvSpPr>
              <p:nvPr/>
            </p:nvSpPr>
            <p:spPr bwMode="auto">
              <a:xfrm>
                <a:off x="573" y="2995"/>
                <a:ext cx="17" cy="59"/>
              </a:xfrm>
              <a:custGeom>
                <a:avLst/>
                <a:gdLst>
                  <a:gd name="T0" fmla="*/ 4 w 17"/>
                  <a:gd name="T1" fmla="*/ 0 h 59"/>
                  <a:gd name="T2" fmla="*/ 0 w 17"/>
                  <a:gd name="T3" fmla="*/ 8 h 59"/>
                  <a:gd name="T4" fmla="*/ 2 w 17"/>
                  <a:gd name="T5" fmla="*/ 59 h 59"/>
                  <a:gd name="T6" fmla="*/ 17 w 17"/>
                  <a:gd name="T7" fmla="*/ 58 h 59"/>
                  <a:gd name="T8" fmla="*/ 15 w 17"/>
                  <a:gd name="T9" fmla="*/ 8 h 59"/>
                  <a:gd name="T10" fmla="*/ 11 w 17"/>
                  <a:gd name="T11" fmla="*/ 15 h 59"/>
                  <a:gd name="T12" fmla="*/ 4 w 17"/>
                  <a:gd name="T13" fmla="*/ 0 h 59"/>
                  <a:gd name="T14" fmla="*/ 0 w 17"/>
                  <a:gd name="T15" fmla="*/ 2 h 59"/>
                  <a:gd name="T16" fmla="*/ 0 w 17"/>
                  <a:gd name="T17" fmla="*/ 8 h 59"/>
                  <a:gd name="T18" fmla="*/ 4 w 17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59">
                    <a:moveTo>
                      <a:pt x="4" y="0"/>
                    </a:moveTo>
                    <a:lnTo>
                      <a:pt x="0" y="8"/>
                    </a:lnTo>
                    <a:lnTo>
                      <a:pt x="2" y="59"/>
                    </a:lnTo>
                    <a:lnTo>
                      <a:pt x="17" y="58"/>
                    </a:lnTo>
                    <a:lnTo>
                      <a:pt x="15" y="8"/>
                    </a:lnTo>
                    <a:lnTo>
                      <a:pt x="11" y="1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1" name="Freeform 181"/>
              <p:cNvSpPr>
                <a:spLocks/>
              </p:cNvSpPr>
              <p:nvPr/>
            </p:nvSpPr>
            <p:spPr bwMode="auto">
              <a:xfrm>
                <a:off x="577" y="2973"/>
                <a:ext cx="61" cy="37"/>
              </a:xfrm>
              <a:custGeom>
                <a:avLst/>
                <a:gdLst>
                  <a:gd name="T0" fmla="*/ 57 w 61"/>
                  <a:gd name="T1" fmla="*/ 0 h 37"/>
                  <a:gd name="T2" fmla="*/ 55 w 61"/>
                  <a:gd name="T3" fmla="*/ 0 h 37"/>
                  <a:gd name="T4" fmla="*/ 0 w 61"/>
                  <a:gd name="T5" fmla="*/ 22 h 37"/>
                  <a:gd name="T6" fmla="*/ 7 w 61"/>
                  <a:gd name="T7" fmla="*/ 37 h 37"/>
                  <a:gd name="T8" fmla="*/ 61 w 61"/>
                  <a:gd name="T9" fmla="*/ 15 h 37"/>
                  <a:gd name="T10" fmla="*/ 59 w 61"/>
                  <a:gd name="T11" fmla="*/ 15 h 37"/>
                  <a:gd name="T12" fmla="*/ 57 w 6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37">
                    <a:moveTo>
                      <a:pt x="57" y="0"/>
                    </a:moveTo>
                    <a:lnTo>
                      <a:pt x="55" y="0"/>
                    </a:lnTo>
                    <a:lnTo>
                      <a:pt x="0" y="22"/>
                    </a:lnTo>
                    <a:lnTo>
                      <a:pt x="7" y="3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2" name="Freeform 182"/>
              <p:cNvSpPr>
                <a:spLocks/>
              </p:cNvSpPr>
              <p:nvPr/>
            </p:nvSpPr>
            <p:spPr bwMode="auto">
              <a:xfrm>
                <a:off x="634" y="2970"/>
                <a:ext cx="74" cy="18"/>
              </a:xfrm>
              <a:custGeom>
                <a:avLst/>
                <a:gdLst>
                  <a:gd name="T0" fmla="*/ 59 w 74"/>
                  <a:gd name="T1" fmla="*/ 9 h 18"/>
                  <a:gd name="T2" fmla="*/ 66 w 74"/>
                  <a:gd name="T3" fmla="*/ 0 h 18"/>
                  <a:gd name="T4" fmla="*/ 0 w 74"/>
                  <a:gd name="T5" fmla="*/ 3 h 18"/>
                  <a:gd name="T6" fmla="*/ 2 w 74"/>
                  <a:gd name="T7" fmla="*/ 18 h 18"/>
                  <a:gd name="T8" fmla="*/ 66 w 74"/>
                  <a:gd name="T9" fmla="*/ 16 h 18"/>
                  <a:gd name="T10" fmla="*/ 74 w 74"/>
                  <a:gd name="T11" fmla="*/ 7 h 18"/>
                  <a:gd name="T12" fmla="*/ 66 w 74"/>
                  <a:gd name="T13" fmla="*/ 16 h 18"/>
                  <a:gd name="T14" fmla="*/ 74 w 74"/>
                  <a:gd name="T15" fmla="*/ 14 h 18"/>
                  <a:gd name="T16" fmla="*/ 74 w 74"/>
                  <a:gd name="T17" fmla="*/ 7 h 18"/>
                  <a:gd name="T18" fmla="*/ 59 w 74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4" h="18">
                    <a:moveTo>
                      <a:pt x="59" y="9"/>
                    </a:moveTo>
                    <a:lnTo>
                      <a:pt x="66" y="0"/>
                    </a:lnTo>
                    <a:lnTo>
                      <a:pt x="0" y="3"/>
                    </a:lnTo>
                    <a:lnTo>
                      <a:pt x="2" y="18"/>
                    </a:lnTo>
                    <a:lnTo>
                      <a:pt x="66" y="16"/>
                    </a:lnTo>
                    <a:lnTo>
                      <a:pt x="74" y="7"/>
                    </a:lnTo>
                    <a:lnTo>
                      <a:pt x="66" y="16"/>
                    </a:lnTo>
                    <a:lnTo>
                      <a:pt x="74" y="14"/>
                    </a:lnTo>
                    <a:lnTo>
                      <a:pt x="74" y="7"/>
                    </a:lnTo>
                    <a:lnTo>
                      <a:pt x="59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3" name="Freeform 183"/>
              <p:cNvSpPr>
                <a:spLocks/>
              </p:cNvSpPr>
              <p:nvPr/>
            </p:nvSpPr>
            <p:spPr bwMode="auto">
              <a:xfrm>
                <a:off x="691" y="2933"/>
                <a:ext cx="17" cy="46"/>
              </a:xfrm>
              <a:custGeom>
                <a:avLst/>
                <a:gdLst>
                  <a:gd name="T0" fmla="*/ 0 w 17"/>
                  <a:gd name="T1" fmla="*/ 0 h 46"/>
                  <a:gd name="T2" fmla="*/ 0 w 17"/>
                  <a:gd name="T3" fmla="*/ 3 h 46"/>
                  <a:gd name="T4" fmla="*/ 2 w 17"/>
                  <a:gd name="T5" fmla="*/ 46 h 46"/>
                  <a:gd name="T6" fmla="*/ 17 w 17"/>
                  <a:gd name="T7" fmla="*/ 44 h 46"/>
                  <a:gd name="T8" fmla="*/ 15 w 17"/>
                  <a:gd name="T9" fmla="*/ 2 h 46"/>
                  <a:gd name="T10" fmla="*/ 15 w 17"/>
                  <a:gd name="T11" fmla="*/ 5 h 46"/>
                  <a:gd name="T12" fmla="*/ 0 w 17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6">
                    <a:moveTo>
                      <a:pt x="0" y="0"/>
                    </a:moveTo>
                    <a:lnTo>
                      <a:pt x="0" y="3"/>
                    </a:lnTo>
                    <a:lnTo>
                      <a:pt x="2" y="46"/>
                    </a:lnTo>
                    <a:lnTo>
                      <a:pt x="17" y="44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4" name="Freeform 184"/>
              <p:cNvSpPr>
                <a:spLocks/>
              </p:cNvSpPr>
              <p:nvPr/>
            </p:nvSpPr>
            <p:spPr bwMode="auto">
              <a:xfrm>
                <a:off x="691" y="2859"/>
                <a:ext cx="50" cy="79"/>
              </a:xfrm>
              <a:custGeom>
                <a:avLst/>
                <a:gdLst>
                  <a:gd name="T0" fmla="*/ 39 w 50"/>
                  <a:gd name="T1" fmla="*/ 15 h 79"/>
                  <a:gd name="T2" fmla="*/ 32 w 50"/>
                  <a:gd name="T3" fmla="*/ 4 h 79"/>
                  <a:gd name="T4" fmla="*/ 0 w 50"/>
                  <a:gd name="T5" fmla="*/ 74 h 79"/>
                  <a:gd name="T6" fmla="*/ 15 w 50"/>
                  <a:gd name="T7" fmla="*/ 79 h 79"/>
                  <a:gd name="T8" fmla="*/ 44 w 50"/>
                  <a:gd name="T9" fmla="*/ 11 h 79"/>
                  <a:gd name="T10" fmla="*/ 39 w 50"/>
                  <a:gd name="T11" fmla="*/ 0 h 79"/>
                  <a:gd name="T12" fmla="*/ 44 w 50"/>
                  <a:gd name="T13" fmla="*/ 11 h 79"/>
                  <a:gd name="T14" fmla="*/ 50 w 50"/>
                  <a:gd name="T15" fmla="*/ 0 h 79"/>
                  <a:gd name="T16" fmla="*/ 39 w 50"/>
                  <a:gd name="T17" fmla="*/ 0 h 79"/>
                  <a:gd name="T18" fmla="*/ 39 w 50"/>
                  <a:gd name="T19" fmla="*/ 15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79">
                    <a:moveTo>
                      <a:pt x="39" y="15"/>
                    </a:moveTo>
                    <a:lnTo>
                      <a:pt x="32" y="4"/>
                    </a:lnTo>
                    <a:lnTo>
                      <a:pt x="0" y="74"/>
                    </a:lnTo>
                    <a:lnTo>
                      <a:pt x="15" y="79"/>
                    </a:lnTo>
                    <a:lnTo>
                      <a:pt x="44" y="11"/>
                    </a:lnTo>
                    <a:lnTo>
                      <a:pt x="39" y="0"/>
                    </a:lnTo>
                    <a:lnTo>
                      <a:pt x="44" y="11"/>
                    </a:lnTo>
                    <a:lnTo>
                      <a:pt x="50" y="0"/>
                    </a:lnTo>
                    <a:lnTo>
                      <a:pt x="39" y="0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5" name="Freeform 185"/>
              <p:cNvSpPr>
                <a:spLocks/>
              </p:cNvSpPr>
              <p:nvPr/>
            </p:nvSpPr>
            <p:spPr bwMode="auto">
              <a:xfrm>
                <a:off x="593" y="2859"/>
                <a:ext cx="137" cy="17"/>
              </a:xfrm>
              <a:custGeom>
                <a:avLst/>
                <a:gdLst>
                  <a:gd name="T0" fmla="*/ 0 w 137"/>
                  <a:gd name="T1" fmla="*/ 13 h 17"/>
                  <a:gd name="T2" fmla="*/ 8 w 137"/>
                  <a:gd name="T3" fmla="*/ 17 h 17"/>
                  <a:gd name="T4" fmla="*/ 137 w 137"/>
                  <a:gd name="T5" fmla="*/ 15 h 17"/>
                  <a:gd name="T6" fmla="*/ 137 w 137"/>
                  <a:gd name="T7" fmla="*/ 0 h 17"/>
                  <a:gd name="T8" fmla="*/ 6 w 137"/>
                  <a:gd name="T9" fmla="*/ 2 h 17"/>
                  <a:gd name="T10" fmla="*/ 13 w 137"/>
                  <a:gd name="T11" fmla="*/ 5 h 17"/>
                  <a:gd name="T12" fmla="*/ 0 w 137"/>
                  <a:gd name="T13" fmla="*/ 13 h 17"/>
                  <a:gd name="T14" fmla="*/ 2 w 137"/>
                  <a:gd name="T15" fmla="*/ 17 h 17"/>
                  <a:gd name="T16" fmla="*/ 8 w 137"/>
                  <a:gd name="T17" fmla="*/ 17 h 17"/>
                  <a:gd name="T18" fmla="*/ 0 w 137"/>
                  <a:gd name="T19" fmla="*/ 13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17">
                    <a:moveTo>
                      <a:pt x="0" y="13"/>
                    </a:moveTo>
                    <a:lnTo>
                      <a:pt x="8" y="17"/>
                    </a:lnTo>
                    <a:lnTo>
                      <a:pt x="137" y="15"/>
                    </a:lnTo>
                    <a:lnTo>
                      <a:pt x="137" y="0"/>
                    </a:lnTo>
                    <a:lnTo>
                      <a:pt x="6" y="2"/>
                    </a:lnTo>
                    <a:lnTo>
                      <a:pt x="13" y="5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8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6" name="Freeform 186"/>
              <p:cNvSpPr>
                <a:spLocks/>
              </p:cNvSpPr>
              <p:nvPr/>
            </p:nvSpPr>
            <p:spPr bwMode="auto">
              <a:xfrm>
                <a:off x="558" y="2802"/>
                <a:ext cx="48" cy="70"/>
              </a:xfrm>
              <a:custGeom>
                <a:avLst/>
                <a:gdLst>
                  <a:gd name="T0" fmla="*/ 11 w 48"/>
                  <a:gd name="T1" fmla="*/ 0 h 70"/>
                  <a:gd name="T2" fmla="*/ 4 w 48"/>
                  <a:gd name="T3" fmla="*/ 11 h 70"/>
                  <a:gd name="T4" fmla="*/ 35 w 48"/>
                  <a:gd name="T5" fmla="*/ 70 h 70"/>
                  <a:gd name="T6" fmla="*/ 48 w 48"/>
                  <a:gd name="T7" fmla="*/ 62 h 70"/>
                  <a:gd name="T8" fmla="*/ 19 w 48"/>
                  <a:gd name="T9" fmla="*/ 5 h 70"/>
                  <a:gd name="T10" fmla="*/ 11 w 48"/>
                  <a:gd name="T11" fmla="*/ 16 h 70"/>
                  <a:gd name="T12" fmla="*/ 11 w 48"/>
                  <a:gd name="T13" fmla="*/ 0 h 70"/>
                  <a:gd name="T14" fmla="*/ 0 w 48"/>
                  <a:gd name="T15" fmla="*/ 2 h 70"/>
                  <a:gd name="T16" fmla="*/ 4 w 48"/>
                  <a:gd name="T17" fmla="*/ 11 h 70"/>
                  <a:gd name="T18" fmla="*/ 11 w 4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70">
                    <a:moveTo>
                      <a:pt x="11" y="0"/>
                    </a:moveTo>
                    <a:lnTo>
                      <a:pt x="4" y="11"/>
                    </a:lnTo>
                    <a:lnTo>
                      <a:pt x="35" y="70"/>
                    </a:lnTo>
                    <a:lnTo>
                      <a:pt x="48" y="62"/>
                    </a:lnTo>
                    <a:lnTo>
                      <a:pt x="19" y="5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4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7" name="Freeform 187"/>
              <p:cNvSpPr>
                <a:spLocks/>
              </p:cNvSpPr>
              <p:nvPr/>
            </p:nvSpPr>
            <p:spPr bwMode="auto">
              <a:xfrm>
                <a:off x="569" y="2796"/>
                <a:ext cx="74" cy="22"/>
              </a:xfrm>
              <a:custGeom>
                <a:avLst/>
                <a:gdLst>
                  <a:gd name="T0" fmla="*/ 59 w 74"/>
                  <a:gd name="T1" fmla="*/ 6 h 22"/>
                  <a:gd name="T2" fmla="*/ 67 w 74"/>
                  <a:gd name="T3" fmla="*/ 0 h 22"/>
                  <a:gd name="T4" fmla="*/ 0 w 74"/>
                  <a:gd name="T5" fmla="*/ 6 h 22"/>
                  <a:gd name="T6" fmla="*/ 0 w 74"/>
                  <a:gd name="T7" fmla="*/ 22 h 22"/>
                  <a:gd name="T8" fmla="*/ 69 w 74"/>
                  <a:gd name="T9" fmla="*/ 15 h 22"/>
                  <a:gd name="T10" fmla="*/ 74 w 74"/>
                  <a:gd name="T11" fmla="*/ 9 h 22"/>
                  <a:gd name="T12" fmla="*/ 69 w 74"/>
                  <a:gd name="T13" fmla="*/ 15 h 22"/>
                  <a:gd name="T14" fmla="*/ 74 w 74"/>
                  <a:gd name="T15" fmla="*/ 15 h 22"/>
                  <a:gd name="T16" fmla="*/ 74 w 74"/>
                  <a:gd name="T17" fmla="*/ 9 h 22"/>
                  <a:gd name="T18" fmla="*/ 59 w 74"/>
                  <a:gd name="T19" fmla="*/ 6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4" h="22">
                    <a:moveTo>
                      <a:pt x="59" y="6"/>
                    </a:moveTo>
                    <a:lnTo>
                      <a:pt x="67" y="0"/>
                    </a:lnTo>
                    <a:lnTo>
                      <a:pt x="0" y="6"/>
                    </a:lnTo>
                    <a:lnTo>
                      <a:pt x="0" y="22"/>
                    </a:lnTo>
                    <a:lnTo>
                      <a:pt x="69" y="15"/>
                    </a:lnTo>
                    <a:lnTo>
                      <a:pt x="74" y="9"/>
                    </a:lnTo>
                    <a:lnTo>
                      <a:pt x="69" y="15"/>
                    </a:lnTo>
                    <a:lnTo>
                      <a:pt x="74" y="15"/>
                    </a:lnTo>
                    <a:lnTo>
                      <a:pt x="74" y="9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8" name="Freeform 188"/>
              <p:cNvSpPr>
                <a:spLocks/>
              </p:cNvSpPr>
              <p:nvPr/>
            </p:nvSpPr>
            <p:spPr bwMode="auto">
              <a:xfrm>
                <a:off x="628" y="2719"/>
                <a:ext cx="35" cy="86"/>
              </a:xfrm>
              <a:custGeom>
                <a:avLst/>
                <a:gdLst>
                  <a:gd name="T0" fmla="*/ 28 w 35"/>
                  <a:gd name="T1" fmla="*/ 20 h 86"/>
                  <a:gd name="T2" fmla="*/ 17 w 35"/>
                  <a:gd name="T3" fmla="*/ 11 h 86"/>
                  <a:gd name="T4" fmla="*/ 0 w 35"/>
                  <a:gd name="T5" fmla="*/ 83 h 86"/>
                  <a:gd name="T6" fmla="*/ 15 w 35"/>
                  <a:gd name="T7" fmla="*/ 86 h 86"/>
                  <a:gd name="T8" fmla="*/ 32 w 35"/>
                  <a:gd name="T9" fmla="*/ 14 h 86"/>
                  <a:gd name="T10" fmla="*/ 23 w 35"/>
                  <a:gd name="T11" fmla="*/ 5 h 86"/>
                  <a:gd name="T12" fmla="*/ 32 w 35"/>
                  <a:gd name="T13" fmla="*/ 14 h 86"/>
                  <a:gd name="T14" fmla="*/ 35 w 35"/>
                  <a:gd name="T15" fmla="*/ 0 h 86"/>
                  <a:gd name="T16" fmla="*/ 23 w 35"/>
                  <a:gd name="T17" fmla="*/ 5 h 86"/>
                  <a:gd name="T18" fmla="*/ 28 w 35"/>
                  <a:gd name="T19" fmla="*/ 2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86">
                    <a:moveTo>
                      <a:pt x="28" y="20"/>
                    </a:moveTo>
                    <a:lnTo>
                      <a:pt x="17" y="11"/>
                    </a:lnTo>
                    <a:lnTo>
                      <a:pt x="0" y="83"/>
                    </a:lnTo>
                    <a:lnTo>
                      <a:pt x="15" y="86"/>
                    </a:lnTo>
                    <a:lnTo>
                      <a:pt x="32" y="14"/>
                    </a:lnTo>
                    <a:lnTo>
                      <a:pt x="23" y="5"/>
                    </a:lnTo>
                    <a:lnTo>
                      <a:pt x="32" y="14"/>
                    </a:lnTo>
                    <a:lnTo>
                      <a:pt x="35" y="0"/>
                    </a:lnTo>
                    <a:lnTo>
                      <a:pt x="23" y="5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29" name="Freeform 189"/>
              <p:cNvSpPr>
                <a:spLocks/>
              </p:cNvSpPr>
              <p:nvPr/>
            </p:nvSpPr>
            <p:spPr bwMode="auto">
              <a:xfrm>
                <a:off x="588" y="2724"/>
                <a:ext cx="68" cy="43"/>
              </a:xfrm>
              <a:custGeom>
                <a:avLst/>
                <a:gdLst>
                  <a:gd name="T0" fmla="*/ 0 w 68"/>
                  <a:gd name="T1" fmla="*/ 41 h 43"/>
                  <a:gd name="T2" fmla="*/ 5 w 68"/>
                  <a:gd name="T3" fmla="*/ 41 h 43"/>
                  <a:gd name="T4" fmla="*/ 68 w 68"/>
                  <a:gd name="T5" fmla="*/ 15 h 43"/>
                  <a:gd name="T6" fmla="*/ 63 w 68"/>
                  <a:gd name="T7" fmla="*/ 0 h 43"/>
                  <a:gd name="T8" fmla="*/ 0 w 68"/>
                  <a:gd name="T9" fmla="*/ 26 h 43"/>
                  <a:gd name="T10" fmla="*/ 5 w 68"/>
                  <a:gd name="T11" fmla="*/ 26 h 43"/>
                  <a:gd name="T12" fmla="*/ 0 w 68"/>
                  <a:gd name="T13" fmla="*/ 41 h 43"/>
                  <a:gd name="T14" fmla="*/ 2 w 68"/>
                  <a:gd name="T15" fmla="*/ 43 h 43"/>
                  <a:gd name="T16" fmla="*/ 5 w 68"/>
                  <a:gd name="T17" fmla="*/ 41 h 43"/>
                  <a:gd name="T18" fmla="*/ 0 w 68"/>
                  <a:gd name="T19" fmla="*/ 41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43">
                    <a:moveTo>
                      <a:pt x="0" y="41"/>
                    </a:moveTo>
                    <a:lnTo>
                      <a:pt x="5" y="41"/>
                    </a:lnTo>
                    <a:lnTo>
                      <a:pt x="68" y="15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0" y="41"/>
                    </a:lnTo>
                    <a:lnTo>
                      <a:pt x="2" y="43"/>
                    </a:lnTo>
                    <a:lnTo>
                      <a:pt x="5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0" name="Freeform 190"/>
              <p:cNvSpPr>
                <a:spLocks/>
              </p:cNvSpPr>
              <p:nvPr/>
            </p:nvSpPr>
            <p:spPr bwMode="auto">
              <a:xfrm>
                <a:off x="506" y="2713"/>
                <a:ext cx="87" cy="52"/>
              </a:xfrm>
              <a:custGeom>
                <a:avLst/>
                <a:gdLst>
                  <a:gd name="T0" fmla="*/ 2 w 87"/>
                  <a:gd name="T1" fmla="*/ 17 h 52"/>
                  <a:gd name="T2" fmla="*/ 0 w 87"/>
                  <a:gd name="T3" fmla="*/ 15 h 52"/>
                  <a:gd name="T4" fmla="*/ 82 w 87"/>
                  <a:gd name="T5" fmla="*/ 52 h 52"/>
                  <a:gd name="T6" fmla="*/ 87 w 87"/>
                  <a:gd name="T7" fmla="*/ 37 h 52"/>
                  <a:gd name="T8" fmla="*/ 6 w 87"/>
                  <a:gd name="T9" fmla="*/ 2 h 52"/>
                  <a:gd name="T10" fmla="*/ 2 w 87"/>
                  <a:gd name="T11" fmla="*/ 0 h 52"/>
                  <a:gd name="T12" fmla="*/ 2 w 87"/>
                  <a:gd name="T13" fmla="*/ 1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2" y="17"/>
                    </a:moveTo>
                    <a:lnTo>
                      <a:pt x="0" y="15"/>
                    </a:lnTo>
                    <a:lnTo>
                      <a:pt x="82" y="52"/>
                    </a:lnTo>
                    <a:lnTo>
                      <a:pt x="87" y="37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1" name="Freeform 191"/>
              <p:cNvSpPr>
                <a:spLocks/>
              </p:cNvSpPr>
              <p:nvPr/>
            </p:nvSpPr>
            <p:spPr bwMode="auto">
              <a:xfrm>
                <a:off x="410" y="2711"/>
                <a:ext cx="98" cy="19"/>
              </a:xfrm>
              <a:custGeom>
                <a:avLst/>
                <a:gdLst>
                  <a:gd name="T0" fmla="*/ 6 w 98"/>
                  <a:gd name="T1" fmla="*/ 15 h 19"/>
                  <a:gd name="T2" fmla="*/ 4 w 98"/>
                  <a:gd name="T3" fmla="*/ 15 h 19"/>
                  <a:gd name="T4" fmla="*/ 98 w 98"/>
                  <a:gd name="T5" fmla="*/ 19 h 19"/>
                  <a:gd name="T6" fmla="*/ 98 w 98"/>
                  <a:gd name="T7" fmla="*/ 2 h 19"/>
                  <a:gd name="T8" fmla="*/ 4 w 98"/>
                  <a:gd name="T9" fmla="*/ 0 h 19"/>
                  <a:gd name="T10" fmla="*/ 0 w 98"/>
                  <a:gd name="T11" fmla="*/ 0 h 19"/>
                  <a:gd name="T12" fmla="*/ 6 w 98"/>
                  <a:gd name="T13" fmla="*/ 1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19">
                    <a:moveTo>
                      <a:pt x="6" y="15"/>
                    </a:moveTo>
                    <a:lnTo>
                      <a:pt x="4" y="15"/>
                    </a:lnTo>
                    <a:lnTo>
                      <a:pt x="98" y="19"/>
                    </a:lnTo>
                    <a:lnTo>
                      <a:pt x="9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2" name="Freeform 192"/>
              <p:cNvSpPr>
                <a:spLocks/>
              </p:cNvSpPr>
              <p:nvPr/>
            </p:nvSpPr>
            <p:spPr bwMode="auto">
              <a:xfrm>
                <a:off x="377" y="2711"/>
                <a:ext cx="39" cy="26"/>
              </a:xfrm>
              <a:custGeom>
                <a:avLst/>
                <a:gdLst>
                  <a:gd name="T0" fmla="*/ 0 w 39"/>
                  <a:gd name="T1" fmla="*/ 26 h 26"/>
                  <a:gd name="T2" fmla="*/ 6 w 39"/>
                  <a:gd name="T3" fmla="*/ 26 h 26"/>
                  <a:gd name="T4" fmla="*/ 39 w 39"/>
                  <a:gd name="T5" fmla="*/ 15 h 26"/>
                  <a:gd name="T6" fmla="*/ 33 w 39"/>
                  <a:gd name="T7" fmla="*/ 0 h 26"/>
                  <a:gd name="T8" fmla="*/ 2 w 39"/>
                  <a:gd name="T9" fmla="*/ 11 h 26"/>
                  <a:gd name="T10" fmla="*/ 8 w 39"/>
                  <a:gd name="T11" fmla="*/ 11 h 26"/>
                  <a:gd name="T12" fmla="*/ 0 w 39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6">
                    <a:moveTo>
                      <a:pt x="0" y="26"/>
                    </a:moveTo>
                    <a:lnTo>
                      <a:pt x="6" y="26"/>
                    </a:lnTo>
                    <a:lnTo>
                      <a:pt x="39" y="15"/>
                    </a:lnTo>
                    <a:lnTo>
                      <a:pt x="33" y="0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3" name="Freeform 193"/>
              <p:cNvSpPr>
                <a:spLocks/>
              </p:cNvSpPr>
              <p:nvPr/>
            </p:nvSpPr>
            <p:spPr bwMode="auto">
              <a:xfrm>
                <a:off x="331" y="2708"/>
                <a:ext cx="54" cy="29"/>
              </a:xfrm>
              <a:custGeom>
                <a:avLst/>
                <a:gdLst>
                  <a:gd name="T0" fmla="*/ 9 w 54"/>
                  <a:gd name="T1" fmla="*/ 0 h 29"/>
                  <a:gd name="T2" fmla="*/ 11 w 54"/>
                  <a:gd name="T3" fmla="*/ 13 h 29"/>
                  <a:gd name="T4" fmla="*/ 46 w 54"/>
                  <a:gd name="T5" fmla="*/ 29 h 29"/>
                  <a:gd name="T6" fmla="*/ 54 w 54"/>
                  <a:gd name="T7" fmla="*/ 14 h 29"/>
                  <a:gd name="T8" fmla="*/ 18 w 54"/>
                  <a:gd name="T9" fmla="*/ 0 h 29"/>
                  <a:gd name="T10" fmla="*/ 20 w 54"/>
                  <a:gd name="T11" fmla="*/ 13 h 29"/>
                  <a:gd name="T12" fmla="*/ 9 w 54"/>
                  <a:gd name="T13" fmla="*/ 0 h 29"/>
                  <a:gd name="T14" fmla="*/ 0 w 54"/>
                  <a:gd name="T15" fmla="*/ 9 h 29"/>
                  <a:gd name="T16" fmla="*/ 11 w 54"/>
                  <a:gd name="T17" fmla="*/ 13 h 29"/>
                  <a:gd name="T18" fmla="*/ 9 w 54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" h="29">
                    <a:moveTo>
                      <a:pt x="9" y="0"/>
                    </a:moveTo>
                    <a:lnTo>
                      <a:pt x="11" y="13"/>
                    </a:lnTo>
                    <a:lnTo>
                      <a:pt x="46" y="29"/>
                    </a:lnTo>
                    <a:lnTo>
                      <a:pt x="54" y="14"/>
                    </a:lnTo>
                    <a:lnTo>
                      <a:pt x="18" y="0"/>
                    </a:lnTo>
                    <a:lnTo>
                      <a:pt x="20" y="1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1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4" name="Freeform 194"/>
              <p:cNvSpPr>
                <a:spLocks/>
              </p:cNvSpPr>
              <p:nvPr/>
            </p:nvSpPr>
            <p:spPr bwMode="auto">
              <a:xfrm>
                <a:off x="340" y="2693"/>
                <a:ext cx="32" cy="28"/>
              </a:xfrm>
              <a:custGeom>
                <a:avLst/>
                <a:gdLst>
                  <a:gd name="T0" fmla="*/ 15 w 32"/>
                  <a:gd name="T1" fmla="*/ 4 h 28"/>
                  <a:gd name="T2" fmla="*/ 19 w 32"/>
                  <a:gd name="T3" fmla="*/ 0 h 28"/>
                  <a:gd name="T4" fmla="*/ 0 w 32"/>
                  <a:gd name="T5" fmla="*/ 15 h 28"/>
                  <a:gd name="T6" fmla="*/ 11 w 32"/>
                  <a:gd name="T7" fmla="*/ 28 h 28"/>
                  <a:gd name="T8" fmla="*/ 28 w 32"/>
                  <a:gd name="T9" fmla="*/ 11 h 28"/>
                  <a:gd name="T10" fmla="*/ 32 w 32"/>
                  <a:gd name="T11" fmla="*/ 5 h 28"/>
                  <a:gd name="T12" fmla="*/ 15 w 32"/>
                  <a:gd name="T13" fmla="*/ 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8">
                    <a:moveTo>
                      <a:pt x="15" y="4"/>
                    </a:moveTo>
                    <a:lnTo>
                      <a:pt x="19" y="0"/>
                    </a:lnTo>
                    <a:lnTo>
                      <a:pt x="0" y="15"/>
                    </a:lnTo>
                    <a:lnTo>
                      <a:pt x="11" y="28"/>
                    </a:lnTo>
                    <a:lnTo>
                      <a:pt x="28" y="11"/>
                    </a:lnTo>
                    <a:lnTo>
                      <a:pt x="32" y="5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5" name="Freeform 195"/>
              <p:cNvSpPr>
                <a:spLocks/>
              </p:cNvSpPr>
              <p:nvPr/>
            </p:nvSpPr>
            <p:spPr bwMode="auto">
              <a:xfrm>
                <a:off x="355" y="2663"/>
                <a:ext cx="20" cy="35"/>
              </a:xfrm>
              <a:custGeom>
                <a:avLst/>
                <a:gdLst>
                  <a:gd name="T0" fmla="*/ 7 w 20"/>
                  <a:gd name="T1" fmla="*/ 11 h 35"/>
                  <a:gd name="T2" fmla="*/ 4 w 20"/>
                  <a:gd name="T3" fmla="*/ 6 h 35"/>
                  <a:gd name="T4" fmla="*/ 0 w 20"/>
                  <a:gd name="T5" fmla="*/ 34 h 35"/>
                  <a:gd name="T6" fmla="*/ 17 w 20"/>
                  <a:gd name="T7" fmla="*/ 35 h 35"/>
                  <a:gd name="T8" fmla="*/ 18 w 20"/>
                  <a:gd name="T9" fmla="*/ 6 h 35"/>
                  <a:gd name="T10" fmla="*/ 17 w 20"/>
                  <a:gd name="T11" fmla="*/ 0 h 35"/>
                  <a:gd name="T12" fmla="*/ 18 w 20"/>
                  <a:gd name="T13" fmla="*/ 6 h 35"/>
                  <a:gd name="T14" fmla="*/ 20 w 20"/>
                  <a:gd name="T15" fmla="*/ 2 h 35"/>
                  <a:gd name="T16" fmla="*/ 17 w 20"/>
                  <a:gd name="T17" fmla="*/ 0 h 35"/>
                  <a:gd name="T18" fmla="*/ 7 w 20"/>
                  <a:gd name="T19" fmla="*/ 11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35">
                    <a:moveTo>
                      <a:pt x="7" y="11"/>
                    </a:moveTo>
                    <a:lnTo>
                      <a:pt x="4" y="6"/>
                    </a:lnTo>
                    <a:lnTo>
                      <a:pt x="0" y="34"/>
                    </a:lnTo>
                    <a:lnTo>
                      <a:pt x="17" y="35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8" y="6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6" name="Freeform 196"/>
              <p:cNvSpPr>
                <a:spLocks/>
              </p:cNvSpPr>
              <p:nvPr/>
            </p:nvSpPr>
            <p:spPr bwMode="auto">
              <a:xfrm>
                <a:off x="333" y="2643"/>
                <a:ext cx="39" cy="31"/>
              </a:xfrm>
              <a:custGeom>
                <a:avLst/>
                <a:gdLst>
                  <a:gd name="T0" fmla="*/ 0 w 39"/>
                  <a:gd name="T1" fmla="*/ 9 h 31"/>
                  <a:gd name="T2" fmla="*/ 4 w 39"/>
                  <a:gd name="T3" fmla="*/ 13 h 31"/>
                  <a:gd name="T4" fmla="*/ 29 w 39"/>
                  <a:gd name="T5" fmla="*/ 31 h 31"/>
                  <a:gd name="T6" fmla="*/ 39 w 39"/>
                  <a:gd name="T7" fmla="*/ 20 h 31"/>
                  <a:gd name="T8" fmla="*/ 13 w 39"/>
                  <a:gd name="T9" fmla="*/ 0 h 31"/>
                  <a:gd name="T10" fmla="*/ 15 w 39"/>
                  <a:gd name="T11" fmla="*/ 4 h 31"/>
                  <a:gd name="T12" fmla="*/ 0 w 39"/>
                  <a:gd name="T13" fmla="*/ 9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0" y="9"/>
                    </a:moveTo>
                    <a:lnTo>
                      <a:pt x="4" y="13"/>
                    </a:lnTo>
                    <a:lnTo>
                      <a:pt x="29" y="31"/>
                    </a:lnTo>
                    <a:lnTo>
                      <a:pt x="39" y="2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7" name="Freeform 197"/>
              <p:cNvSpPr>
                <a:spLocks/>
              </p:cNvSpPr>
              <p:nvPr/>
            </p:nvSpPr>
            <p:spPr bwMode="auto">
              <a:xfrm>
                <a:off x="320" y="2599"/>
                <a:ext cx="28" cy="53"/>
              </a:xfrm>
              <a:custGeom>
                <a:avLst/>
                <a:gdLst>
                  <a:gd name="T0" fmla="*/ 15 w 28"/>
                  <a:gd name="T1" fmla="*/ 7 h 53"/>
                  <a:gd name="T2" fmla="*/ 4 w 28"/>
                  <a:gd name="T3" fmla="*/ 16 h 53"/>
                  <a:gd name="T4" fmla="*/ 13 w 28"/>
                  <a:gd name="T5" fmla="*/ 53 h 53"/>
                  <a:gd name="T6" fmla="*/ 28 w 28"/>
                  <a:gd name="T7" fmla="*/ 48 h 53"/>
                  <a:gd name="T8" fmla="*/ 18 w 28"/>
                  <a:gd name="T9" fmla="*/ 13 h 53"/>
                  <a:gd name="T10" fmla="*/ 7 w 28"/>
                  <a:gd name="T11" fmla="*/ 20 h 53"/>
                  <a:gd name="T12" fmla="*/ 15 w 28"/>
                  <a:gd name="T13" fmla="*/ 7 h 53"/>
                  <a:gd name="T14" fmla="*/ 0 w 28"/>
                  <a:gd name="T15" fmla="*/ 0 h 53"/>
                  <a:gd name="T16" fmla="*/ 4 w 28"/>
                  <a:gd name="T17" fmla="*/ 16 h 53"/>
                  <a:gd name="T18" fmla="*/ 15 w 28"/>
                  <a:gd name="T19" fmla="*/ 7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53">
                    <a:moveTo>
                      <a:pt x="15" y="7"/>
                    </a:moveTo>
                    <a:lnTo>
                      <a:pt x="4" y="16"/>
                    </a:lnTo>
                    <a:lnTo>
                      <a:pt x="13" y="53"/>
                    </a:lnTo>
                    <a:lnTo>
                      <a:pt x="28" y="48"/>
                    </a:lnTo>
                    <a:lnTo>
                      <a:pt x="18" y="13"/>
                    </a:lnTo>
                    <a:lnTo>
                      <a:pt x="7" y="20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4" y="16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8" name="Freeform 198"/>
              <p:cNvSpPr>
                <a:spLocks/>
              </p:cNvSpPr>
              <p:nvPr/>
            </p:nvSpPr>
            <p:spPr bwMode="auto">
              <a:xfrm>
                <a:off x="327" y="2606"/>
                <a:ext cx="80" cy="46"/>
              </a:xfrm>
              <a:custGeom>
                <a:avLst/>
                <a:gdLst>
                  <a:gd name="T0" fmla="*/ 67 w 80"/>
                  <a:gd name="T1" fmla="*/ 33 h 46"/>
                  <a:gd name="T2" fmla="*/ 76 w 80"/>
                  <a:gd name="T3" fmla="*/ 30 h 46"/>
                  <a:gd name="T4" fmla="*/ 8 w 80"/>
                  <a:gd name="T5" fmla="*/ 0 h 46"/>
                  <a:gd name="T6" fmla="*/ 0 w 80"/>
                  <a:gd name="T7" fmla="*/ 13 h 46"/>
                  <a:gd name="T8" fmla="*/ 70 w 80"/>
                  <a:gd name="T9" fmla="*/ 44 h 46"/>
                  <a:gd name="T10" fmla="*/ 80 w 80"/>
                  <a:gd name="T11" fmla="*/ 43 h 46"/>
                  <a:gd name="T12" fmla="*/ 70 w 80"/>
                  <a:gd name="T13" fmla="*/ 44 h 46"/>
                  <a:gd name="T14" fmla="*/ 76 w 80"/>
                  <a:gd name="T15" fmla="*/ 46 h 46"/>
                  <a:gd name="T16" fmla="*/ 80 w 80"/>
                  <a:gd name="T17" fmla="*/ 43 h 46"/>
                  <a:gd name="T18" fmla="*/ 67 w 80"/>
                  <a:gd name="T19" fmla="*/ 33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46">
                    <a:moveTo>
                      <a:pt x="67" y="33"/>
                    </a:moveTo>
                    <a:lnTo>
                      <a:pt x="76" y="30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70" y="44"/>
                    </a:lnTo>
                    <a:lnTo>
                      <a:pt x="80" y="43"/>
                    </a:lnTo>
                    <a:lnTo>
                      <a:pt x="70" y="44"/>
                    </a:lnTo>
                    <a:lnTo>
                      <a:pt x="76" y="46"/>
                    </a:lnTo>
                    <a:lnTo>
                      <a:pt x="80" y="43"/>
                    </a:lnTo>
                    <a:lnTo>
                      <a:pt x="67" y="3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39" name="Freeform 199"/>
              <p:cNvSpPr>
                <a:spLocks/>
              </p:cNvSpPr>
              <p:nvPr/>
            </p:nvSpPr>
            <p:spPr bwMode="auto">
              <a:xfrm>
                <a:off x="394" y="2542"/>
                <a:ext cx="92" cy="107"/>
              </a:xfrm>
              <a:custGeom>
                <a:avLst/>
                <a:gdLst>
                  <a:gd name="T0" fmla="*/ 77 w 92"/>
                  <a:gd name="T1" fmla="*/ 14 h 107"/>
                  <a:gd name="T2" fmla="*/ 74 w 92"/>
                  <a:gd name="T3" fmla="*/ 1 h 107"/>
                  <a:gd name="T4" fmla="*/ 0 w 92"/>
                  <a:gd name="T5" fmla="*/ 97 h 107"/>
                  <a:gd name="T6" fmla="*/ 13 w 92"/>
                  <a:gd name="T7" fmla="*/ 107 h 107"/>
                  <a:gd name="T8" fmla="*/ 87 w 92"/>
                  <a:gd name="T9" fmla="*/ 11 h 107"/>
                  <a:gd name="T10" fmla="*/ 83 w 92"/>
                  <a:gd name="T11" fmla="*/ 0 h 107"/>
                  <a:gd name="T12" fmla="*/ 87 w 92"/>
                  <a:gd name="T13" fmla="*/ 11 h 107"/>
                  <a:gd name="T14" fmla="*/ 92 w 92"/>
                  <a:gd name="T15" fmla="*/ 3 h 107"/>
                  <a:gd name="T16" fmla="*/ 83 w 92"/>
                  <a:gd name="T17" fmla="*/ 0 h 107"/>
                  <a:gd name="T18" fmla="*/ 77 w 92"/>
                  <a:gd name="T19" fmla="*/ 14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107">
                    <a:moveTo>
                      <a:pt x="77" y="14"/>
                    </a:moveTo>
                    <a:lnTo>
                      <a:pt x="74" y="1"/>
                    </a:lnTo>
                    <a:lnTo>
                      <a:pt x="0" y="97"/>
                    </a:lnTo>
                    <a:lnTo>
                      <a:pt x="13" y="107"/>
                    </a:lnTo>
                    <a:lnTo>
                      <a:pt x="87" y="11"/>
                    </a:lnTo>
                    <a:lnTo>
                      <a:pt x="83" y="0"/>
                    </a:lnTo>
                    <a:lnTo>
                      <a:pt x="87" y="11"/>
                    </a:lnTo>
                    <a:lnTo>
                      <a:pt x="92" y="3"/>
                    </a:lnTo>
                    <a:lnTo>
                      <a:pt x="83" y="0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0" name="Freeform 200"/>
              <p:cNvSpPr>
                <a:spLocks/>
              </p:cNvSpPr>
              <p:nvPr/>
            </p:nvSpPr>
            <p:spPr bwMode="auto">
              <a:xfrm>
                <a:off x="431" y="2529"/>
                <a:ext cx="46" cy="27"/>
              </a:xfrm>
              <a:custGeom>
                <a:avLst/>
                <a:gdLst>
                  <a:gd name="T0" fmla="*/ 3 w 46"/>
                  <a:gd name="T1" fmla="*/ 3 h 27"/>
                  <a:gd name="T2" fmla="*/ 7 w 46"/>
                  <a:gd name="T3" fmla="*/ 13 h 27"/>
                  <a:gd name="T4" fmla="*/ 40 w 46"/>
                  <a:gd name="T5" fmla="*/ 27 h 27"/>
                  <a:gd name="T6" fmla="*/ 46 w 46"/>
                  <a:gd name="T7" fmla="*/ 13 h 27"/>
                  <a:gd name="T8" fmla="*/ 13 w 46"/>
                  <a:gd name="T9" fmla="*/ 0 h 27"/>
                  <a:gd name="T10" fmla="*/ 16 w 46"/>
                  <a:gd name="T11" fmla="*/ 9 h 27"/>
                  <a:gd name="T12" fmla="*/ 3 w 46"/>
                  <a:gd name="T13" fmla="*/ 3 h 27"/>
                  <a:gd name="T14" fmla="*/ 0 w 46"/>
                  <a:gd name="T15" fmla="*/ 11 h 27"/>
                  <a:gd name="T16" fmla="*/ 7 w 46"/>
                  <a:gd name="T17" fmla="*/ 13 h 27"/>
                  <a:gd name="T18" fmla="*/ 3 w 46"/>
                  <a:gd name="T19" fmla="*/ 3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" y="3"/>
                    </a:moveTo>
                    <a:lnTo>
                      <a:pt x="7" y="13"/>
                    </a:lnTo>
                    <a:lnTo>
                      <a:pt x="40" y="27"/>
                    </a:lnTo>
                    <a:lnTo>
                      <a:pt x="46" y="13"/>
                    </a:lnTo>
                    <a:lnTo>
                      <a:pt x="13" y="0"/>
                    </a:lnTo>
                    <a:lnTo>
                      <a:pt x="16" y="9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7" y="1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1" name="Freeform 201"/>
              <p:cNvSpPr>
                <a:spLocks/>
              </p:cNvSpPr>
              <p:nvPr/>
            </p:nvSpPr>
            <p:spPr bwMode="auto">
              <a:xfrm>
                <a:off x="434" y="2442"/>
                <a:ext cx="50" cy="96"/>
              </a:xfrm>
              <a:custGeom>
                <a:avLst/>
                <a:gdLst>
                  <a:gd name="T0" fmla="*/ 47 w 50"/>
                  <a:gd name="T1" fmla="*/ 6 h 96"/>
                  <a:gd name="T2" fmla="*/ 37 w 50"/>
                  <a:gd name="T3" fmla="*/ 9 h 96"/>
                  <a:gd name="T4" fmla="*/ 0 w 50"/>
                  <a:gd name="T5" fmla="*/ 90 h 96"/>
                  <a:gd name="T6" fmla="*/ 13 w 50"/>
                  <a:gd name="T7" fmla="*/ 96 h 96"/>
                  <a:gd name="T8" fmla="*/ 50 w 50"/>
                  <a:gd name="T9" fmla="*/ 15 h 96"/>
                  <a:gd name="T10" fmla="*/ 39 w 50"/>
                  <a:gd name="T11" fmla="*/ 18 h 96"/>
                  <a:gd name="T12" fmla="*/ 47 w 50"/>
                  <a:gd name="T13" fmla="*/ 6 h 96"/>
                  <a:gd name="T14" fmla="*/ 39 w 50"/>
                  <a:gd name="T15" fmla="*/ 0 h 96"/>
                  <a:gd name="T16" fmla="*/ 37 w 50"/>
                  <a:gd name="T17" fmla="*/ 9 h 96"/>
                  <a:gd name="T18" fmla="*/ 47 w 50"/>
                  <a:gd name="T19" fmla="*/ 6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96">
                    <a:moveTo>
                      <a:pt x="47" y="6"/>
                    </a:moveTo>
                    <a:lnTo>
                      <a:pt x="37" y="9"/>
                    </a:lnTo>
                    <a:lnTo>
                      <a:pt x="0" y="90"/>
                    </a:lnTo>
                    <a:lnTo>
                      <a:pt x="13" y="96"/>
                    </a:lnTo>
                    <a:lnTo>
                      <a:pt x="50" y="15"/>
                    </a:lnTo>
                    <a:lnTo>
                      <a:pt x="39" y="18"/>
                    </a:lnTo>
                    <a:lnTo>
                      <a:pt x="47" y="6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2" name="Freeform 202"/>
              <p:cNvSpPr>
                <a:spLocks/>
              </p:cNvSpPr>
              <p:nvPr/>
            </p:nvSpPr>
            <p:spPr bwMode="auto">
              <a:xfrm>
                <a:off x="473" y="2448"/>
                <a:ext cx="70" cy="49"/>
              </a:xfrm>
              <a:custGeom>
                <a:avLst/>
                <a:gdLst>
                  <a:gd name="T0" fmla="*/ 56 w 70"/>
                  <a:gd name="T1" fmla="*/ 36 h 49"/>
                  <a:gd name="T2" fmla="*/ 67 w 70"/>
                  <a:gd name="T3" fmla="*/ 31 h 49"/>
                  <a:gd name="T4" fmla="*/ 8 w 70"/>
                  <a:gd name="T5" fmla="*/ 0 h 49"/>
                  <a:gd name="T6" fmla="*/ 0 w 70"/>
                  <a:gd name="T7" fmla="*/ 12 h 49"/>
                  <a:gd name="T8" fmla="*/ 59 w 70"/>
                  <a:gd name="T9" fmla="*/ 46 h 49"/>
                  <a:gd name="T10" fmla="*/ 70 w 70"/>
                  <a:gd name="T11" fmla="*/ 40 h 49"/>
                  <a:gd name="T12" fmla="*/ 59 w 70"/>
                  <a:gd name="T13" fmla="*/ 46 h 49"/>
                  <a:gd name="T14" fmla="*/ 69 w 70"/>
                  <a:gd name="T15" fmla="*/ 49 h 49"/>
                  <a:gd name="T16" fmla="*/ 70 w 70"/>
                  <a:gd name="T17" fmla="*/ 40 h 49"/>
                  <a:gd name="T18" fmla="*/ 56 w 70"/>
                  <a:gd name="T19" fmla="*/ 36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49">
                    <a:moveTo>
                      <a:pt x="56" y="36"/>
                    </a:moveTo>
                    <a:lnTo>
                      <a:pt x="67" y="31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59" y="46"/>
                    </a:lnTo>
                    <a:lnTo>
                      <a:pt x="70" y="40"/>
                    </a:lnTo>
                    <a:lnTo>
                      <a:pt x="59" y="46"/>
                    </a:lnTo>
                    <a:lnTo>
                      <a:pt x="69" y="49"/>
                    </a:lnTo>
                    <a:lnTo>
                      <a:pt x="70" y="40"/>
                    </a:lnTo>
                    <a:lnTo>
                      <a:pt x="56" y="36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grpSp>
            <p:nvGrpSpPr>
              <p:cNvPr id="943" name="Group 203"/>
              <p:cNvGrpSpPr>
                <a:grpSpLocks/>
              </p:cNvGrpSpPr>
              <p:nvPr/>
            </p:nvGrpSpPr>
            <p:grpSpPr bwMode="auto">
              <a:xfrm>
                <a:off x="0" y="697"/>
                <a:ext cx="4271" cy="3274"/>
                <a:chOff x="-161" y="746"/>
                <a:chExt cx="4271" cy="3274"/>
              </a:xfrm>
            </p:grpSpPr>
            <p:sp>
              <p:nvSpPr>
                <p:cNvPr id="1217" name="Freeform 204"/>
                <p:cNvSpPr>
                  <a:spLocks/>
                </p:cNvSpPr>
                <p:nvPr/>
              </p:nvSpPr>
              <p:spPr bwMode="auto">
                <a:xfrm>
                  <a:off x="368" y="2474"/>
                  <a:ext cx="31" cy="63"/>
                </a:xfrm>
                <a:custGeom>
                  <a:avLst/>
                  <a:gdLst>
                    <a:gd name="T0" fmla="*/ 16 w 31"/>
                    <a:gd name="T1" fmla="*/ 6 h 63"/>
                    <a:gd name="T2" fmla="*/ 16 w 31"/>
                    <a:gd name="T3" fmla="*/ 0 h 63"/>
                    <a:gd name="T4" fmla="*/ 0 w 31"/>
                    <a:gd name="T5" fmla="*/ 59 h 63"/>
                    <a:gd name="T6" fmla="*/ 14 w 31"/>
                    <a:gd name="T7" fmla="*/ 63 h 63"/>
                    <a:gd name="T8" fmla="*/ 31 w 31"/>
                    <a:gd name="T9" fmla="*/ 4 h 63"/>
                    <a:gd name="T10" fmla="*/ 31 w 31"/>
                    <a:gd name="T11" fmla="*/ 0 h 63"/>
                    <a:gd name="T12" fmla="*/ 16 w 31"/>
                    <a:gd name="T13" fmla="*/ 6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" h="63">
                      <a:moveTo>
                        <a:pt x="16" y="6"/>
                      </a:moveTo>
                      <a:lnTo>
                        <a:pt x="16" y="0"/>
                      </a:lnTo>
                      <a:lnTo>
                        <a:pt x="0" y="59"/>
                      </a:lnTo>
                      <a:lnTo>
                        <a:pt x="14" y="63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8" name="Freeform 205"/>
                <p:cNvSpPr>
                  <a:spLocks/>
                </p:cNvSpPr>
                <p:nvPr/>
              </p:nvSpPr>
              <p:spPr bwMode="auto">
                <a:xfrm>
                  <a:off x="364" y="2425"/>
                  <a:ext cx="35" cy="55"/>
                </a:xfrm>
                <a:custGeom>
                  <a:avLst/>
                  <a:gdLst>
                    <a:gd name="T0" fmla="*/ 2 w 35"/>
                    <a:gd name="T1" fmla="*/ 11 h 55"/>
                    <a:gd name="T2" fmla="*/ 0 w 35"/>
                    <a:gd name="T3" fmla="*/ 9 h 55"/>
                    <a:gd name="T4" fmla="*/ 20 w 35"/>
                    <a:gd name="T5" fmla="*/ 55 h 55"/>
                    <a:gd name="T6" fmla="*/ 35 w 35"/>
                    <a:gd name="T7" fmla="*/ 49 h 55"/>
                    <a:gd name="T8" fmla="*/ 15 w 35"/>
                    <a:gd name="T9" fmla="*/ 3 h 55"/>
                    <a:gd name="T10" fmla="*/ 13 w 35"/>
                    <a:gd name="T11" fmla="*/ 0 h 55"/>
                    <a:gd name="T12" fmla="*/ 2 w 35"/>
                    <a:gd name="T13" fmla="*/ 11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55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20" y="55"/>
                      </a:lnTo>
                      <a:lnTo>
                        <a:pt x="35" y="49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9" name="Freeform 206"/>
                <p:cNvSpPr>
                  <a:spLocks/>
                </p:cNvSpPr>
                <p:nvPr/>
              </p:nvSpPr>
              <p:spPr bwMode="auto">
                <a:xfrm>
                  <a:off x="333" y="2393"/>
                  <a:ext cx="44" cy="43"/>
                </a:xfrm>
                <a:custGeom>
                  <a:avLst/>
                  <a:gdLst>
                    <a:gd name="T0" fmla="*/ 1 w 44"/>
                    <a:gd name="T1" fmla="*/ 15 h 43"/>
                    <a:gd name="T2" fmla="*/ 0 w 44"/>
                    <a:gd name="T3" fmla="*/ 13 h 43"/>
                    <a:gd name="T4" fmla="*/ 33 w 44"/>
                    <a:gd name="T5" fmla="*/ 43 h 43"/>
                    <a:gd name="T6" fmla="*/ 44 w 44"/>
                    <a:gd name="T7" fmla="*/ 32 h 43"/>
                    <a:gd name="T8" fmla="*/ 9 w 44"/>
                    <a:gd name="T9" fmla="*/ 2 h 43"/>
                    <a:gd name="T10" fmla="*/ 7 w 44"/>
                    <a:gd name="T11" fmla="*/ 0 h 43"/>
                    <a:gd name="T12" fmla="*/ 1 w 44"/>
                    <a:gd name="T13" fmla="*/ 15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43">
                      <a:moveTo>
                        <a:pt x="1" y="15"/>
                      </a:moveTo>
                      <a:lnTo>
                        <a:pt x="0" y="13"/>
                      </a:lnTo>
                      <a:lnTo>
                        <a:pt x="33" y="43"/>
                      </a:lnTo>
                      <a:lnTo>
                        <a:pt x="44" y="3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0" name="Freeform 207"/>
                <p:cNvSpPr>
                  <a:spLocks/>
                </p:cNvSpPr>
                <p:nvPr/>
              </p:nvSpPr>
              <p:spPr bwMode="auto">
                <a:xfrm>
                  <a:off x="224" y="2360"/>
                  <a:ext cx="116" cy="48"/>
                </a:xfrm>
                <a:custGeom>
                  <a:avLst/>
                  <a:gdLst>
                    <a:gd name="T0" fmla="*/ 0 w 116"/>
                    <a:gd name="T1" fmla="*/ 9 h 48"/>
                    <a:gd name="T2" fmla="*/ 5 w 116"/>
                    <a:gd name="T3" fmla="*/ 15 h 48"/>
                    <a:gd name="T4" fmla="*/ 110 w 116"/>
                    <a:gd name="T5" fmla="*/ 48 h 48"/>
                    <a:gd name="T6" fmla="*/ 116 w 116"/>
                    <a:gd name="T7" fmla="*/ 33 h 48"/>
                    <a:gd name="T8" fmla="*/ 11 w 116"/>
                    <a:gd name="T9" fmla="*/ 0 h 48"/>
                    <a:gd name="T10" fmla="*/ 16 w 116"/>
                    <a:gd name="T11" fmla="*/ 6 h 48"/>
                    <a:gd name="T12" fmla="*/ 0 w 116"/>
                    <a:gd name="T13" fmla="*/ 9 h 48"/>
                    <a:gd name="T14" fmla="*/ 1 w 116"/>
                    <a:gd name="T15" fmla="*/ 13 h 48"/>
                    <a:gd name="T16" fmla="*/ 5 w 116"/>
                    <a:gd name="T17" fmla="*/ 15 h 48"/>
                    <a:gd name="T18" fmla="*/ 0 w 116"/>
                    <a:gd name="T19" fmla="*/ 9 h 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6" h="48">
                      <a:moveTo>
                        <a:pt x="0" y="9"/>
                      </a:moveTo>
                      <a:lnTo>
                        <a:pt x="5" y="15"/>
                      </a:lnTo>
                      <a:lnTo>
                        <a:pt x="110" y="48"/>
                      </a:lnTo>
                      <a:lnTo>
                        <a:pt x="116" y="33"/>
                      </a:lnTo>
                      <a:lnTo>
                        <a:pt x="11" y="0"/>
                      </a:lnTo>
                      <a:lnTo>
                        <a:pt x="16" y="6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5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1" name="Freeform 208"/>
                <p:cNvSpPr>
                  <a:spLocks/>
                </p:cNvSpPr>
                <p:nvPr/>
              </p:nvSpPr>
              <p:spPr bwMode="auto">
                <a:xfrm>
                  <a:off x="220" y="2340"/>
                  <a:ext cx="20" cy="29"/>
                </a:xfrm>
                <a:custGeom>
                  <a:avLst/>
                  <a:gdLst>
                    <a:gd name="T0" fmla="*/ 2 w 20"/>
                    <a:gd name="T1" fmla="*/ 0 h 29"/>
                    <a:gd name="T2" fmla="*/ 0 w 20"/>
                    <a:gd name="T3" fmla="*/ 7 h 29"/>
                    <a:gd name="T4" fmla="*/ 4 w 20"/>
                    <a:gd name="T5" fmla="*/ 29 h 29"/>
                    <a:gd name="T6" fmla="*/ 20 w 20"/>
                    <a:gd name="T7" fmla="*/ 26 h 29"/>
                    <a:gd name="T8" fmla="*/ 16 w 20"/>
                    <a:gd name="T9" fmla="*/ 3 h 29"/>
                    <a:gd name="T10" fmla="*/ 15 w 20"/>
                    <a:gd name="T11" fmla="*/ 11 h 29"/>
                    <a:gd name="T12" fmla="*/ 2 w 20"/>
                    <a:gd name="T13" fmla="*/ 0 h 29"/>
                    <a:gd name="T14" fmla="*/ 0 w 20"/>
                    <a:gd name="T15" fmla="*/ 3 h 29"/>
                    <a:gd name="T16" fmla="*/ 0 w 20"/>
                    <a:gd name="T17" fmla="*/ 7 h 29"/>
                    <a:gd name="T18" fmla="*/ 2 w 20"/>
                    <a:gd name="T19" fmla="*/ 0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" h="29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4" y="29"/>
                      </a:lnTo>
                      <a:lnTo>
                        <a:pt x="20" y="26"/>
                      </a:lnTo>
                      <a:lnTo>
                        <a:pt x="16" y="3"/>
                      </a:lnTo>
                      <a:lnTo>
                        <a:pt x="15" y="11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2" name="Freeform 209"/>
                <p:cNvSpPr>
                  <a:spLocks/>
                </p:cNvSpPr>
                <p:nvPr/>
              </p:nvSpPr>
              <p:spPr bwMode="auto">
                <a:xfrm>
                  <a:off x="222" y="2290"/>
                  <a:ext cx="57" cy="61"/>
                </a:xfrm>
                <a:custGeom>
                  <a:avLst/>
                  <a:gdLst>
                    <a:gd name="T0" fmla="*/ 42 w 57"/>
                    <a:gd name="T1" fmla="*/ 2 h 61"/>
                    <a:gd name="T2" fmla="*/ 44 w 57"/>
                    <a:gd name="T3" fmla="*/ 0 h 61"/>
                    <a:gd name="T4" fmla="*/ 0 w 57"/>
                    <a:gd name="T5" fmla="*/ 50 h 61"/>
                    <a:gd name="T6" fmla="*/ 13 w 57"/>
                    <a:gd name="T7" fmla="*/ 61 h 61"/>
                    <a:gd name="T8" fmla="*/ 55 w 57"/>
                    <a:gd name="T9" fmla="*/ 11 h 61"/>
                    <a:gd name="T10" fmla="*/ 57 w 57"/>
                    <a:gd name="T11" fmla="*/ 9 h 61"/>
                    <a:gd name="T12" fmla="*/ 42 w 57"/>
                    <a:gd name="T13" fmla="*/ 2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61">
                      <a:moveTo>
                        <a:pt x="42" y="2"/>
                      </a:moveTo>
                      <a:lnTo>
                        <a:pt x="44" y="0"/>
                      </a:lnTo>
                      <a:lnTo>
                        <a:pt x="0" y="50"/>
                      </a:lnTo>
                      <a:lnTo>
                        <a:pt x="13" y="61"/>
                      </a:lnTo>
                      <a:lnTo>
                        <a:pt x="55" y="11"/>
                      </a:lnTo>
                      <a:lnTo>
                        <a:pt x="57" y="9"/>
                      </a:lnTo>
                      <a:lnTo>
                        <a:pt x="42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3" name="Freeform 210"/>
                <p:cNvSpPr>
                  <a:spLocks/>
                </p:cNvSpPr>
                <p:nvPr/>
              </p:nvSpPr>
              <p:spPr bwMode="auto">
                <a:xfrm>
                  <a:off x="264" y="2262"/>
                  <a:ext cx="28" cy="37"/>
                </a:xfrm>
                <a:custGeom>
                  <a:avLst/>
                  <a:gdLst>
                    <a:gd name="T0" fmla="*/ 13 w 28"/>
                    <a:gd name="T1" fmla="*/ 6 h 37"/>
                    <a:gd name="T2" fmla="*/ 13 w 28"/>
                    <a:gd name="T3" fmla="*/ 0 h 37"/>
                    <a:gd name="T4" fmla="*/ 0 w 28"/>
                    <a:gd name="T5" fmla="*/ 30 h 37"/>
                    <a:gd name="T6" fmla="*/ 15 w 28"/>
                    <a:gd name="T7" fmla="*/ 37 h 37"/>
                    <a:gd name="T8" fmla="*/ 28 w 28"/>
                    <a:gd name="T9" fmla="*/ 6 h 37"/>
                    <a:gd name="T10" fmla="*/ 28 w 28"/>
                    <a:gd name="T11" fmla="*/ 0 h 37"/>
                    <a:gd name="T12" fmla="*/ 13 w 28"/>
                    <a:gd name="T13" fmla="*/ 6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37">
                      <a:moveTo>
                        <a:pt x="13" y="6"/>
                      </a:moveTo>
                      <a:lnTo>
                        <a:pt x="13" y="0"/>
                      </a:lnTo>
                      <a:lnTo>
                        <a:pt x="0" y="30"/>
                      </a:lnTo>
                      <a:lnTo>
                        <a:pt x="15" y="37"/>
                      </a:lnTo>
                      <a:lnTo>
                        <a:pt x="28" y="6"/>
                      </a:lnTo>
                      <a:lnTo>
                        <a:pt x="28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4" name="Freeform 211"/>
                <p:cNvSpPr>
                  <a:spLocks/>
                </p:cNvSpPr>
                <p:nvPr/>
              </p:nvSpPr>
              <p:spPr bwMode="auto">
                <a:xfrm>
                  <a:off x="266" y="2225"/>
                  <a:ext cx="26" cy="43"/>
                </a:xfrm>
                <a:custGeom>
                  <a:avLst/>
                  <a:gdLst>
                    <a:gd name="T0" fmla="*/ 6 w 26"/>
                    <a:gd name="T1" fmla="*/ 0 h 43"/>
                    <a:gd name="T2" fmla="*/ 2 w 26"/>
                    <a:gd name="T3" fmla="*/ 8 h 43"/>
                    <a:gd name="T4" fmla="*/ 11 w 26"/>
                    <a:gd name="T5" fmla="*/ 43 h 43"/>
                    <a:gd name="T6" fmla="*/ 26 w 26"/>
                    <a:gd name="T7" fmla="*/ 37 h 43"/>
                    <a:gd name="T8" fmla="*/ 17 w 26"/>
                    <a:gd name="T9" fmla="*/ 4 h 43"/>
                    <a:gd name="T10" fmla="*/ 13 w 26"/>
                    <a:gd name="T11" fmla="*/ 13 h 43"/>
                    <a:gd name="T12" fmla="*/ 6 w 26"/>
                    <a:gd name="T13" fmla="*/ 0 h 43"/>
                    <a:gd name="T14" fmla="*/ 0 w 26"/>
                    <a:gd name="T15" fmla="*/ 2 h 43"/>
                    <a:gd name="T16" fmla="*/ 2 w 26"/>
                    <a:gd name="T17" fmla="*/ 8 h 43"/>
                    <a:gd name="T18" fmla="*/ 6 w 26"/>
                    <a:gd name="T19" fmla="*/ 0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43">
                      <a:moveTo>
                        <a:pt x="6" y="0"/>
                      </a:moveTo>
                      <a:lnTo>
                        <a:pt x="2" y="8"/>
                      </a:lnTo>
                      <a:lnTo>
                        <a:pt x="11" y="43"/>
                      </a:lnTo>
                      <a:lnTo>
                        <a:pt x="26" y="37"/>
                      </a:lnTo>
                      <a:lnTo>
                        <a:pt x="17" y="4"/>
                      </a:lnTo>
                      <a:lnTo>
                        <a:pt x="13" y="13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5" name="Freeform 212"/>
                <p:cNvSpPr>
                  <a:spLocks/>
                </p:cNvSpPr>
                <p:nvPr/>
              </p:nvSpPr>
              <p:spPr bwMode="auto">
                <a:xfrm>
                  <a:off x="272" y="2209"/>
                  <a:ext cx="31" cy="29"/>
                </a:xfrm>
                <a:custGeom>
                  <a:avLst/>
                  <a:gdLst>
                    <a:gd name="T0" fmla="*/ 24 w 31"/>
                    <a:gd name="T1" fmla="*/ 0 h 29"/>
                    <a:gd name="T2" fmla="*/ 22 w 31"/>
                    <a:gd name="T3" fmla="*/ 2 h 29"/>
                    <a:gd name="T4" fmla="*/ 0 w 31"/>
                    <a:gd name="T5" fmla="*/ 16 h 29"/>
                    <a:gd name="T6" fmla="*/ 7 w 31"/>
                    <a:gd name="T7" fmla="*/ 29 h 29"/>
                    <a:gd name="T8" fmla="*/ 31 w 31"/>
                    <a:gd name="T9" fmla="*/ 14 h 29"/>
                    <a:gd name="T10" fmla="*/ 29 w 31"/>
                    <a:gd name="T11" fmla="*/ 14 h 29"/>
                    <a:gd name="T12" fmla="*/ 24 w 31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" h="29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0" y="16"/>
                      </a:lnTo>
                      <a:lnTo>
                        <a:pt x="7" y="29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6" name="Freeform 213"/>
                <p:cNvSpPr>
                  <a:spLocks/>
                </p:cNvSpPr>
                <p:nvPr/>
              </p:nvSpPr>
              <p:spPr bwMode="auto">
                <a:xfrm>
                  <a:off x="296" y="2203"/>
                  <a:ext cx="24" cy="20"/>
                </a:xfrm>
                <a:custGeom>
                  <a:avLst/>
                  <a:gdLst>
                    <a:gd name="T0" fmla="*/ 24 w 24"/>
                    <a:gd name="T1" fmla="*/ 2 h 20"/>
                    <a:gd name="T2" fmla="*/ 18 w 24"/>
                    <a:gd name="T3" fmla="*/ 2 h 20"/>
                    <a:gd name="T4" fmla="*/ 0 w 24"/>
                    <a:gd name="T5" fmla="*/ 6 h 20"/>
                    <a:gd name="T6" fmla="*/ 5 w 24"/>
                    <a:gd name="T7" fmla="*/ 20 h 20"/>
                    <a:gd name="T8" fmla="*/ 22 w 24"/>
                    <a:gd name="T9" fmla="*/ 17 h 20"/>
                    <a:gd name="T10" fmla="*/ 16 w 24"/>
                    <a:gd name="T11" fmla="*/ 15 h 20"/>
                    <a:gd name="T12" fmla="*/ 24 w 24"/>
                    <a:gd name="T13" fmla="*/ 2 h 20"/>
                    <a:gd name="T14" fmla="*/ 20 w 24"/>
                    <a:gd name="T15" fmla="*/ 0 h 20"/>
                    <a:gd name="T16" fmla="*/ 18 w 24"/>
                    <a:gd name="T17" fmla="*/ 2 h 20"/>
                    <a:gd name="T18" fmla="*/ 24 w 24"/>
                    <a:gd name="T19" fmla="*/ 2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24" y="2"/>
                      </a:moveTo>
                      <a:lnTo>
                        <a:pt x="18" y="2"/>
                      </a:lnTo>
                      <a:lnTo>
                        <a:pt x="0" y="6"/>
                      </a:lnTo>
                      <a:lnTo>
                        <a:pt x="5" y="20"/>
                      </a:lnTo>
                      <a:lnTo>
                        <a:pt x="22" y="17"/>
                      </a:lnTo>
                      <a:lnTo>
                        <a:pt x="16" y="1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7" name="Freeform 214"/>
                <p:cNvSpPr>
                  <a:spLocks/>
                </p:cNvSpPr>
                <p:nvPr/>
              </p:nvSpPr>
              <p:spPr bwMode="auto">
                <a:xfrm>
                  <a:off x="312" y="2205"/>
                  <a:ext cx="43" cy="37"/>
                </a:xfrm>
                <a:custGeom>
                  <a:avLst/>
                  <a:gdLst>
                    <a:gd name="T0" fmla="*/ 33 w 43"/>
                    <a:gd name="T1" fmla="*/ 20 h 37"/>
                    <a:gd name="T2" fmla="*/ 43 w 43"/>
                    <a:gd name="T3" fmla="*/ 20 h 37"/>
                    <a:gd name="T4" fmla="*/ 8 w 43"/>
                    <a:gd name="T5" fmla="*/ 0 h 37"/>
                    <a:gd name="T6" fmla="*/ 0 w 43"/>
                    <a:gd name="T7" fmla="*/ 13 h 37"/>
                    <a:gd name="T8" fmla="*/ 35 w 43"/>
                    <a:gd name="T9" fmla="*/ 33 h 37"/>
                    <a:gd name="T10" fmla="*/ 43 w 43"/>
                    <a:gd name="T11" fmla="*/ 33 h 37"/>
                    <a:gd name="T12" fmla="*/ 35 w 43"/>
                    <a:gd name="T13" fmla="*/ 33 h 37"/>
                    <a:gd name="T14" fmla="*/ 39 w 43"/>
                    <a:gd name="T15" fmla="*/ 37 h 37"/>
                    <a:gd name="T16" fmla="*/ 43 w 43"/>
                    <a:gd name="T17" fmla="*/ 33 h 37"/>
                    <a:gd name="T18" fmla="*/ 33 w 43"/>
                    <a:gd name="T19" fmla="*/ 20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3" h="37">
                      <a:moveTo>
                        <a:pt x="33" y="20"/>
                      </a:moveTo>
                      <a:lnTo>
                        <a:pt x="43" y="20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35" y="33"/>
                      </a:lnTo>
                      <a:lnTo>
                        <a:pt x="43" y="33"/>
                      </a:lnTo>
                      <a:lnTo>
                        <a:pt x="35" y="33"/>
                      </a:lnTo>
                      <a:lnTo>
                        <a:pt x="39" y="37"/>
                      </a:lnTo>
                      <a:lnTo>
                        <a:pt x="43" y="33"/>
                      </a:lnTo>
                      <a:lnTo>
                        <a:pt x="33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8" name="Freeform 215"/>
                <p:cNvSpPr>
                  <a:spLocks/>
                </p:cNvSpPr>
                <p:nvPr/>
              </p:nvSpPr>
              <p:spPr bwMode="auto">
                <a:xfrm>
                  <a:off x="345" y="2205"/>
                  <a:ext cx="43" cy="33"/>
                </a:xfrm>
                <a:custGeom>
                  <a:avLst/>
                  <a:gdLst>
                    <a:gd name="T0" fmla="*/ 30 w 43"/>
                    <a:gd name="T1" fmla="*/ 2 h 33"/>
                    <a:gd name="T2" fmla="*/ 32 w 43"/>
                    <a:gd name="T3" fmla="*/ 0 h 33"/>
                    <a:gd name="T4" fmla="*/ 0 w 43"/>
                    <a:gd name="T5" fmla="*/ 20 h 33"/>
                    <a:gd name="T6" fmla="*/ 10 w 43"/>
                    <a:gd name="T7" fmla="*/ 33 h 33"/>
                    <a:gd name="T8" fmla="*/ 39 w 43"/>
                    <a:gd name="T9" fmla="*/ 13 h 33"/>
                    <a:gd name="T10" fmla="*/ 43 w 43"/>
                    <a:gd name="T11" fmla="*/ 11 h 33"/>
                    <a:gd name="T12" fmla="*/ 30 w 43"/>
                    <a:gd name="T13" fmla="*/ 2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33">
                      <a:moveTo>
                        <a:pt x="30" y="2"/>
                      </a:moveTo>
                      <a:lnTo>
                        <a:pt x="32" y="0"/>
                      </a:lnTo>
                      <a:lnTo>
                        <a:pt x="0" y="20"/>
                      </a:lnTo>
                      <a:lnTo>
                        <a:pt x="10" y="33"/>
                      </a:lnTo>
                      <a:lnTo>
                        <a:pt x="39" y="13"/>
                      </a:lnTo>
                      <a:lnTo>
                        <a:pt x="43" y="11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29" name="Freeform 216"/>
                <p:cNvSpPr>
                  <a:spLocks/>
                </p:cNvSpPr>
                <p:nvPr/>
              </p:nvSpPr>
              <p:spPr bwMode="auto">
                <a:xfrm>
                  <a:off x="375" y="2170"/>
                  <a:ext cx="37" cy="46"/>
                </a:xfrm>
                <a:custGeom>
                  <a:avLst/>
                  <a:gdLst>
                    <a:gd name="T0" fmla="*/ 22 w 37"/>
                    <a:gd name="T1" fmla="*/ 5 h 46"/>
                    <a:gd name="T2" fmla="*/ 24 w 37"/>
                    <a:gd name="T3" fmla="*/ 0 h 46"/>
                    <a:gd name="T4" fmla="*/ 0 w 37"/>
                    <a:gd name="T5" fmla="*/ 37 h 46"/>
                    <a:gd name="T6" fmla="*/ 13 w 37"/>
                    <a:gd name="T7" fmla="*/ 46 h 46"/>
                    <a:gd name="T8" fmla="*/ 37 w 37"/>
                    <a:gd name="T9" fmla="*/ 7 h 46"/>
                    <a:gd name="T10" fmla="*/ 37 w 37"/>
                    <a:gd name="T11" fmla="*/ 2 h 46"/>
                    <a:gd name="T12" fmla="*/ 22 w 37"/>
                    <a:gd name="T13" fmla="*/ 5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46">
                      <a:moveTo>
                        <a:pt x="22" y="5"/>
                      </a:moveTo>
                      <a:lnTo>
                        <a:pt x="24" y="0"/>
                      </a:lnTo>
                      <a:lnTo>
                        <a:pt x="0" y="37"/>
                      </a:lnTo>
                      <a:lnTo>
                        <a:pt x="13" y="46"/>
                      </a:lnTo>
                      <a:lnTo>
                        <a:pt x="37" y="7"/>
                      </a:lnTo>
                      <a:lnTo>
                        <a:pt x="37" y="2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0" name="Freeform 217"/>
                <p:cNvSpPr>
                  <a:spLocks/>
                </p:cNvSpPr>
                <p:nvPr/>
              </p:nvSpPr>
              <p:spPr bwMode="auto">
                <a:xfrm>
                  <a:off x="371" y="2033"/>
                  <a:ext cx="41" cy="142"/>
                </a:xfrm>
                <a:custGeom>
                  <a:avLst/>
                  <a:gdLst>
                    <a:gd name="T0" fmla="*/ 0 w 41"/>
                    <a:gd name="T1" fmla="*/ 0 h 142"/>
                    <a:gd name="T2" fmla="*/ 0 w 41"/>
                    <a:gd name="T3" fmla="*/ 4 h 142"/>
                    <a:gd name="T4" fmla="*/ 26 w 41"/>
                    <a:gd name="T5" fmla="*/ 142 h 142"/>
                    <a:gd name="T6" fmla="*/ 41 w 41"/>
                    <a:gd name="T7" fmla="*/ 139 h 142"/>
                    <a:gd name="T8" fmla="*/ 15 w 41"/>
                    <a:gd name="T9" fmla="*/ 2 h 142"/>
                    <a:gd name="T10" fmla="*/ 13 w 41"/>
                    <a:gd name="T11" fmla="*/ 8 h 142"/>
                    <a:gd name="T12" fmla="*/ 0 w 41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" h="142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6" y="142"/>
                      </a:lnTo>
                      <a:lnTo>
                        <a:pt x="41" y="139"/>
                      </a:lnTo>
                      <a:lnTo>
                        <a:pt x="15" y="2"/>
                      </a:lnTo>
                      <a:lnTo>
                        <a:pt x="13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1" name="Freeform 218"/>
                <p:cNvSpPr>
                  <a:spLocks/>
                </p:cNvSpPr>
                <p:nvPr/>
              </p:nvSpPr>
              <p:spPr bwMode="auto">
                <a:xfrm>
                  <a:off x="371" y="1969"/>
                  <a:ext cx="48" cy="72"/>
                </a:xfrm>
                <a:custGeom>
                  <a:avLst/>
                  <a:gdLst>
                    <a:gd name="T0" fmla="*/ 34 w 48"/>
                    <a:gd name="T1" fmla="*/ 0 h 72"/>
                    <a:gd name="T2" fmla="*/ 0 w 48"/>
                    <a:gd name="T3" fmla="*/ 64 h 72"/>
                    <a:gd name="T4" fmla="*/ 13 w 48"/>
                    <a:gd name="T5" fmla="*/ 72 h 72"/>
                    <a:gd name="T6" fmla="*/ 48 w 48"/>
                    <a:gd name="T7" fmla="*/ 7 h 72"/>
                    <a:gd name="T8" fmla="*/ 48 w 48"/>
                    <a:gd name="T9" fmla="*/ 5 h 72"/>
                    <a:gd name="T10" fmla="*/ 34 w 48"/>
                    <a:gd name="T11" fmla="*/ 0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72">
                      <a:moveTo>
                        <a:pt x="34" y="0"/>
                      </a:moveTo>
                      <a:lnTo>
                        <a:pt x="0" y="64"/>
                      </a:lnTo>
                      <a:lnTo>
                        <a:pt x="13" y="72"/>
                      </a:lnTo>
                      <a:lnTo>
                        <a:pt x="48" y="7"/>
                      </a:lnTo>
                      <a:lnTo>
                        <a:pt x="48" y="5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2" name="Freeform 219"/>
                <p:cNvSpPr>
                  <a:spLocks/>
                </p:cNvSpPr>
                <p:nvPr/>
              </p:nvSpPr>
              <p:spPr bwMode="auto">
                <a:xfrm>
                  <a:off x="405" y="1908"/>
                  <a:ext cx="44" cy="66"/>
                </a:xfrm>
                <a:custGeom>
                  <a:avLst/>
                  <a:gdLst>
                    <a:gd name="T0" fmla="*/ 29 w 44"/>
                    <a:gd name="T1" fmla="*/ 4 h 66"/>
                    <a:gd name="T2" fmla="*/ 29 w 44"/>
                    <a:gd name="T3" fmla="*/ 0 h 66"/>
                    <a:gd name="T4" fmla="*/ 0 w 44"/>
                    <a:gd name="T5" fmla="*/ 61 h 66"/>
                    <a:gd name="T6" fmla="*/ 14 w 44"/>
                    <a:gd name="T7" fmla="*/ 66 h 66"/>
                    <a:gd name="T8" fmla="*/ 44 w 44"/>
                    <a:gd name="T9" fmla="*/ 6 h 66"/>
                    <a:gd name="T10" fmla="*/ 44 w 44"/>
                    <a:gd name="T11" fmla="*/ 2 h 66"/>
                    <a:gd name="T12" fmla="*/ 29 w 44"/>
                    <a:gd name="T13" fmla="*/ 4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66">
                      <a:moveTo>
                        <a:pt x="29" y="4"/>
                      </a:moveTo>
                      <a:lnTo>
                        <a:pt x="29" y="0"/>
                      </a:lnTo>
                      <a:lnTo>
                        <a:pt x="0" y="61"/>
                      </a:lnTo>
                      <a:lnTo>
                        <a:pt x="14" y="66"/>
                      </a:lnTo>
                      <a:lnTo>
                        <a:pt x="44" y="6"/>
                      </a:lnTo>
                      <a:lnTo>
                        <a:pt x="44" y="2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3" name="Freeform 220"/>
                <p:cNvSpPr>
                  <a:spLocks/>
                </p:cNvSpPr>
                <p:nvPr/>
              </p:nvSpPr>
              <p:spPr bwMode="auto">
                <a:xfrm>
                  <a:off x="430" y="1827"/>
                  <a:ext cx="19" cy="85"/>
                </a:xfrm>
                <a:custGeom>
                  <a:avLst/>
                  <a:gdLst>
                    <a:gd name="T0" fmla="*/ 13 w 19"/>
                    <a:gd name="T1" fmla="*/ 0 h 85"/>
                    <a:gd name="T2" fmla="*/ 0 w 19"/>
                    <a:gd name="T3" fmla="*/ 7 h 85"/>
                    <a:gd name="T4" fmla="*/ 4 w 19"/>
                    <a:gd name="T5" fmla="*/ 85 h 85"/>
                    <a:gd name="T6" fmla="*/ 19 w 19"/>
                    <a:gd name="T7" fmla="*/ 83 h 85"/>
                    <a:gd name="T8" fmla="*/ 15 w 19"/>
                    <a:gd name="T9" fmla="*/ 5 h 85"/>
                    <a:gd name="T10" fmla="*/ 2 w 19"/>
                    <a:gd name="T11" fmla="*/ 11 h 85"/>
                    <a:gd name="T12" fmla="*/ 13 w 19"/>
                    <a:gd name="T13" fmla="*/ 0 h 8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85">
                      <a:moveTo>
                        <a:pt x="13" y="0"/>
                      </a:moveTo>
                      <a:lnTo>
                        <a:pt x="0" y="7"/>
                      </a:lnTo>
                      <a:lnTo>
                        <a:pt x="4" y="85"/>
                      </a:lnTo>
                      <a:lnTo>
                        <a:pt x="19" y="83"/>
                      </a:lnTo>
                      <a:lnTo>
                        <a:pt x="15" y="5"/>
                      </a:lnTo>
                      <a:lnTo>
                        <a:pt x="2" y="1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4" name="Freeform 221"/>
                <p:cNvSpPr>
                  <a:spLocks/>
                </p:cNvSpPr>
                <p:nvPr/>
              </p:nvSpPr>
              <p:spPr bwMode="auto">
                <a:xfrm>
                  <a:off x="432" y="1827"/>
                  <a:ext cx="87" cy="87"/>
                </a:xfrm>
                <a:custGeom>
                  <a:avLst/>
                  <a:gdLst>
                    <a:gd name="T0" fmla="*/ 85 w 87"/>
                    <a:gd name="T1" fmla="*/ 74 h 87"/>
                    <a:gd name="T2" fmla="*/ 87 w 87"/>
                    <a:gd name="T3" fmla="*/ 75 h 87"/>
                    <a:gd name="T4" fmla="*/ 11 w 87"/>
                    <a:gd name="T5" fmla="*/ 0 h 87"/>
                    <a:gd name="T6" fmla="*/ 0 w 87"/>
                    <a:gd name="T7" fmla="*/ 11 h 87"/>
                    <a:gd name="T8" fmla="*/ 76 w 87"/>
                    <a:gd name="T9" fmla="*/ 87 h 87"/>
                    <a:gd name="T10" fmla="*/ 78 w 87"/>
                    <a:gd name="T11" fmla="*/ 87 h 87"/>
                    <a:gd name="T12" fmla="*/ 85 w 87"/>
                    <a:gd name="T13" fmla="*/ 74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87">
                      <a:moveTo>
                        <a:pt x="85" y="74"/>
                      </a:moveTo>
                      <a:lnTo>
                        <a:pt x="87" y="7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76" y="87"/>
                      </a:lnTo>
                      <a:lnTo>
                        <a:pt x="78" y="87"/>
                      </a:lnTo>
                      <a:lnTo>
                        <a:pt x="85" y="7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5" name="Freeform 222"/>
                <p:cNvSpPr>
                  <a:spLocks/>
                </p:cNvSpPr>
                <p:nvPr/>
              </p:nvSpPr>
              <p:spPr bwMode="auto">
                <a:xfrm>
                  <a:off x="510" y="1901"/>
                  <a:ext cx="70" cy="48"/>
                </a:xfrm>
                <a:custGeom>
                  <a:avLst/>
                  <a:gdLst>
                    <a:gd name="T0" fmla="*/ 70 w 70"/>
                    <a:gd name="T1" fmla="*/ 38 h 48"/>
                    <a:gd name="T2" fmla="*/ 66 w 70"/>
                    <a:gd name="T3" fmla="*/ 35 h 48"/>
                    <a:gd name="T4" fmla="*/ 7 w 70"/>
                    <a:gd name="T5" fmla="*/ 0 h 48"/>
                    <a:gd name="T6" fmla="*/ 0 w 70"/>
                    <a:gd name="T7" fmla="*/ 13 h 48"/>
                    <a:gd name="T8" fmla="*/ 57 w 70"/>
                    <a:gd name="T9" fmla="*/ 48 h 48"/>
                    <a:gd name="T10" fmla="*/ 55 w 70"/>
                    <a:gd name="T11" fmla="*/ 42 h 48"/>
                    <a:gd name="T12" fmla="*/ 70 w 70"/>
                    <a:gd name="T13" fmla="*/ 38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" h="48">
                      <a:moveTo>
                        <a:pt x="70" y="38"/>
                      </a:moveTo>
                      <a:lnTo>
                        <a:pt x="66" y="35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57" y="48"/>
                      </a:lnTo>
                      <a:lnTo>
                        <a:pt x="55" y="42"/>
                      </a:lnTo>
                      <a:lnTo>
                        <a:pt x="70" y="3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6" name="Freeform 223"/>
                <p:cNvSpPr>
                  <a:spLocks/>
                </p:cNvSpPr>
                <p:nvPr/>
              </p:nvSpPr>
              <p:spPr bwMode="auto">
                <a:xfrm>
                  <a:off x="565" y="1939"/>
                  <a:ext cx="33" cy="67"/>
                </a:xfrm>
                <a:custGeom>
                  <a:avLst/>
                  <a:gdLst>
                    <a:gd name="T0" fmla="*/ 30 w 33"/>
                    <a:gd name="T1" fmla="*/ 52 h 67"/>
                    <a:gd name="T2" fmla="*/ 33 w 33"/>
                    <a:gd name="T3" fmla="*/ 58 h 67"/>
                    <a:gd name="T4" fmla="*/ 15 w 33"/>
                    <a:gd name="T5" fmla="*/ 0 h 67"/>
                    <a:gd name="T6" fmla="*/ 0 w 33"/>
                    <a:gd name="T7" fmla="*/ 4 h 67"/>
                    <a:gd name="T8" fmla="*/ 19 w 33"/>
                    <a:gd name="T9" fmla="*/ 61 h 67"/>
                    <a:gd name="T10" fmla="*/ 22 w 33"/>
                    <a:gd name="T11" fmla="*/ 67 h 67"/>
                    <a:gd name="T12" fmla="*/ 19 w 33"/>
                    <a:gd name="T13" fmla="*/ 61 h 67"/>
                    <a:gd name="T14" fmla="*/ 21 w 33"/>
                    <a:gd name="T15" fmla="*/ 65 h 67"/>
                    <a:gd name="T16" fmla="*/ 22 w 33"/>
                    <a:gd name="T17" fmla="*/ 67 h 67"/>
                    <a:gd name="T18" fmla="*/ 30 w 33"/>
                    <a:gd name="T19" fmla="*/ 52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" h="67">
                      <a:moveTo>
                        <a:pt x="30" y="52"/>
                      </a:moveTo>
                      <a:lnTo>
                        <a:pt x="33" y="58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19" y="61"/>
                      </a:lnTo>
                      <a:lnTo>
                        <a:pt x="22" y="67"/>
                      </a:lnTo>
                      <a:lnTo>
                        <a:pt x="19" y="61"/>
                      </a:lnTo>
                      <a:lnTo>
                        <a:pt x="21" y="65"/>
                      </a:lnTo>
                      <a:lnTo>
                        <a:pt x="22" y="67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7" name="Freeform 224"/>
                <p:cNvSpPr>
                  <a:spLocks/>
                </p:cNvSpPr>
                <p:nvPr/>
              </p:nvSpPr>
              <p:spPr bwMode="auto">
                <a:xfrm>
                  <a:off x="587" y="1991"/>
                  <a:ext cx="113" cy="66"/>
                </a:xfrm>
                <a:custGeom>
                  <a:avLst/>
                  <a:gdLst>
                    <a:gd name="T0" fmla="*/ 109 w 113"/>
                    <a:gd name="T1" fmla="*/ 52 h 66"/>
                    <a:gd name="T2" fmla="*/ 113 w 113"/>
                    <a:gd name="T3" fmla="*/ 52 h 66"/>
                    <a:gd name="T4" fmla="*/ 8 w 113"/>
                    <a:gd name="T5" fmla="*/ 0 h 66"/>
                    <a:gd name="T6" fmla="*/ 0 w 113"/>
                    <a:gd name="T7" fmla="*/ 15 h 66"/>
                    <a:gd name="T8" fmla="*/ 108 w 113"/>
                    <a:gd name="T9" fmla="*/ 66 h 66"/>
                    <a:gd name="T10" fmla="*/ 111 w 113"/>
                    <a:gd name="T11" fmla="*/ 66 h 66"/>
                    <a:gd name="T12" fmla="*/ 109 w 113"/>
                    <a:gd name="T13" fmla="*/ 52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" h="66">
                      <a:moveTo>
                        <a:pt x="109" y="52"/>
                      </a:moveTo>
                      <a:lnTo>
                        <a:pt x="113" y="52"/>
                      </a:lnTo>
                      <a:lnTo>
                        <a:pt x="8" y="0"/>
                      </a:lnTo>
                      <a:lnTo>
                        <a:pt x="0" y="15"/>
                      </a:lnTo>
                      <a:lnTo>
                        <a:pt x="108" y="66"/>
                      </a:lnTo>
                      <a:lnTo>
                        <a:pt x="111" y="66"/>
                      </a:lnTo>
                      <a:lnTo>
                        <a:pt x="109" y="5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8" name="Freeform 225"/>
                <p:cNvSpPr>
                  <a:spLocks/>
                </p:cNvSpPr>
                <p:nvPr/>
              </p:nvSpPr>
              <p:spPr bwMode="auto">
                <a:xfrm>
                  <a:off x="696" y="2039"/>
                  <a:ext cx="32" cy="18"/>
                </a:xfrm>
                <a:custGeom>
                  <a:avLst/>
                  <a:gdLst>
                    <a:gd name="T0" fmla="*/ 15 w 32"/>
                    <a:gd name="T1" fmla="*/ 7 h 18"/>
                    <a:gd name="T2" fmla="*/ 23 w 32"/>
                    <a:gd name="T3" fmla="*/ 0 h 18"/>
                    <a:gd name="T4" fmla="*/ 0 w 32"/>
                    <a:gd name="T5" fmla="*/ 4 h 18"/>
                    <a:gd name="T6" fmla="*/ 2 w 32"/>
                    <a:gd name="T7" fmla="*/ 18 h 18"/>
                    <a:gd name="T8" fmla="*/ 24 w 32"/>
                    <a:gd name="T9" fmla="*/ 17 h 18"/>
                    <a:gd name="T10" fmla="*/ 32 w 32"/>
                    <a:gd name="T11" fmla="*/ 9 h 18"/>
                    <a:gd name="T12" fmla="*/ 24 w 32"/>
                    <a:gd name="T13" fmla="*/ 17 h 18"/>
                    <a:gd name="T14" fmla="*/ 30 w 32"/>
                    <a:gd name="T15" fmla="*/ 15 h 18"/>
                    <a:gd name="T16" fmla="*/ 32 w 32"/>
                    <a:gd name="T17" fmla="*/ 9 h 18"/>
                    <a:gd name="T18" fmla="*/ 15 w 32"/>
                    <a:gd name="T19" fmla="*/ 7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2" h="18">
                      <a:moveTo>
                        <a:pt x="15" y="7"/>
                      </a:moveTo>
                      <a:lnTo>
                        <a:pt x="23" y="0"/>
                      </a:lnTo>
                      <a:lnTo>
                        <a:pt x="0" y="4"/>
                      </a:lnTo>
                      <a:lnTo>
                        <a:pt x="2" y="18"/>
                      </a:lnTo>
                      <a:lnTo>
                        <a:pt x="24" y="17"/>
                      </a:lnTo>
                      <a:lnTo>
                        <a:pt x="32" y="9"/>
                      </a:lnTo>
                      <a:lnTo>
                        <a:pt x="24" y="17"/>
                      </a:lnTo>
                      <a:lnTo>
                        <a:pt x="30" y="15"/>
                      </a:lnTo>
                      <a:lnTo>
                        <a:pt x="32" y="9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39" name="Freeform 226"/>
                <p:cNvSpPr>
                  <a:spLocks/>
                </p:cNvSpPr>
                <p:nvPr/>
              </p:nvSpPr>
              <p:spPr bwMode="auto">
                <a:xfrm>
                  <a:off x="711" y="2009"/>
                  <a:ext cx="22" cy="39"/>
                </a:xfrm>
                <a:custGeom>
                  <a:avLst/>
                  <a:gdLst>
                    <a:gd name="T0" fmla="*/ 8 w 22"/>
                    <a:gd name="T1" fmla="*/ 0 h 39"/>
                    <a:gd name="T2" fmla="*/ 8 w 22"/>
                    <a:gd name="T3" fmla="*/ 2 h 39"/>
                    <a:gd name="T4" fmla="*/ 0 w 22"/>
                    <a:gd name="T5" fmla="*/ 37 h 39"/>
                    <a:gd name="T6" fmla="*/ 17 w 22"/>
                    <a:gd name="T7" fmla="*/ 39 h 39"/>
                    <a:gd name="T8" fmla="*/ 22 w 22"/>
                    <a:gd name="T9" fmla="*/ 4 h 39"/>
                    <a:gd name="T10" fmla="*/ 8 w 22"/>
                    <a:gd name="T11" fmla="*/ 0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39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0" y="37"/>
                      </a:lnTo>
                      <a:lnTo>
                        <a:pt x="17" y="39"/>
                      </a:lnTo>
                      <a:lnTo>
                        <a:pt x="22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0" name="Freeform 227"/>
                <p:cNvSpPr>
                  <a:spLocks/>
                </p:cNvSpPr>
                <p:nvPr/>
              </p:nvSpPr>
              <p:spPr bwMode="auto">
                <a:xfrm>
                  <a:off x="719" y="1956"/>
                  <a:ext cx="27" cy="57"/>
                </a:xfrm>
                <a:custGeom>
                  <a:avLst/>
                  <a:gdLst>
                    <a:gd name="T0" fmla="*/ 12 w 27"/>
                    <a:gd name="T1" fmla="*/ 2 h 57"/>
                    <a:gd name="T2" fmla="*/ 12 w 27"/>
                    <a:gd name="T3" fmla="*/ 0 h 57"/>
                    <a:gd name="T4" fmla="*/ 0 w 27"/>
                    <a:gd name="T5" fmla="*/ 53 h 57"/>
                    <a:gd name="T6" fmla="*/ 14 w 27"/>
                    <a:gd name="T7" fmla="*/ 57 h 57"/>
                    <a:gd name="T8" fmla="*/ 27 w 27"/>
                    <a:gd name="T9" fmla="*/ 4 h 57"/>
                    <a:gd name="T10" fmla="*/ 27 w 27"/>
                    <a:gd name="T11" fmla="*/ 2 h 57"/>
                    <a:gd name="T12" fmla="*/ 12 w 27"/>
                    <a:gd name="T13" fmla="*/ 2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57">
                      <a:moveTo>
                        <a:pt x="12" y="2"/>
                      </a:moveTo>
                      <a:lnTo>
                        <a:pt x="12" y="0"/>
                      </a:lnTo>
                      <a:lnTo>
                        <a:pt x="0" y="53"/>
                      </a:lnTo>
                      <a:lnTo>
                        <a:pt x="14" y="5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1" name="Freeform 228"/>
                <p:cNvSpPr>
                  <a:spLocks/>
                </p:cNvSpPr>
                <p:nvPr/>
              </p:nvSpPr>
              <p:spPr bwMode="auto">
                <a:xfrm>
                  <a:off x="728" y="1792"/>
                  <a:ext cx="18" cy="166"/>
                </a:xfrm>
                <a:custGeom>
                  <a:avLst/>
                  <a:gdLst>
                    <a:gd name="T0" fmla="*/ 2 w 18"/>
                    <a:gd name="T1" fmla="*/ 5 h 166"/>
                    <a:gd name="T2" fmla="*/ 0 w 18"/>
                    <a:gd name="T3" fmla="*/ 3 h 166"/>
                    <a:gd name="T4" fmla="*/ 3 w 18"/>
                    <a:gd name="T5" fmla="*/ 166 h 166"/>
                    <a:gd name="T6" fmla="*/ 18 w 18"/>
                    <a:gd name="T7" fmla="*/ 166 h 166"/>
                    <a:gd name="T8" fmla="*/ 16 w 18"/>
                    <a:gd name="T9" fmla="*/ 3 h 166"/>
                    <a:gd name="T10" fmla="*/ 16 w 18"/>
                    <a:gd name="T11" fmla="*/ 0 h 166"/>
                    <a:gd name="T12" fmla="*/ 2 w 18"/>
                    <a:gd name="T13" fmla="*/ 5 h 1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66">
                      <a:moveTo>
                        <a:pt x="2" y="5"/>
                      </a:moveTo>
                      <a:lnTo>
                        <a:pt x="0" y="3"/>
                      </a:lnTo>
                      <a:lnTo>
                        <a:pt x="3" y="166"/>
                      </a:lnTo>
                      <a:lnTo>
                        <a:pt x="18" y="166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2" name="Freeform 229"/>
                <p:cNvSpPr>
                  <a:spLocks/>
                </p:cNvSpPr>
                <p:nvPr/>
              </p:nvSpPr>
              <p:spPr bwMode="auto">
                <a:xfrm>
                  <a:off x="717" y="1757"/>
                  <a:ext cx="27" cy="40"/>
                </a:xfrm>
                <a:custGeom>
                  <a:avLst/>
                  <a:gdLst>
                    <a:gd name="T0" fmla="*/ 5 w 27"/>
                    <a:gd name="T1" fmla="*/ 14 h 40"/>
                    <a:gd name="T2" fmla="*/ 0 w 27"/>
                    <a:gd name="T3" fmla="*/ 9 h 40"/>
                    <a:gd name="T4" fmla="*/ 13 w 27"/>
                    <a:gd name="T5" fmla="*/ 40 h 40"/>
                    <a:gd name="T6" fmla="*/ 27 w 27"/>
                    <a:gd name="T7" fmla="*/ 35 h 40"/>
                    <a:gd name="T8" fmla="*/ 14 w 27"/>
                    <a:gd name="T9" fmla="*/ 3 h 40"/>
                    <a:gd name="T10" fmla="*/ 9 w 27"/>
                    <a:gd name="T11" fmla="*/ 0 h 40"/>
                    <a:gd name="T12" fmla="*/ 14 w 27"/>
                    <a:gd name="T13" fmla="*/ 3 h 40"/>
                    <a:gd name="T14" fmla="*/ 13 w 27"/>
                    <a:gd name="T15" fmla="*/ 0 h 40"/>
                    <a:gd name="T16" fmla="*/ 9 w 27"/>
                    <a:gd name="T17" fmla="*/ 0 h 40"/>
                    <a:gd name="T18" fmla="*/ 5 w 27"/>
                    <a:gd name="T19" fmla="*/ 14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" h="40">
                      <a:moveTo>
                        <a:pt x="5" y="14"/>
                      </a:moveTo>
                      <a:lnTo>
                        <a:pt x="0" y="9"/>
                      </a:lnTo>
                      <a:lnTo>
                        <a:pt x="13" y="40"/>
                      </a:lnTo>
                      <a:lnTo>
                        <a:pt x="27" y="35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3" name="Freeform 230"/>
                <p:cNvSpPr>
                  <a:spLocks/>
                </p:cNvSpPr>
                <p:nvPr/>
              </p:nvSpPr>
              <p:spPr bwMode="auto">
                <a:xfrm>
                  <a:off x="691" y="1751"/>
                  <a:ext cx="35" cy="20"/>
                </a:xfrm>
                <a:custGeom>
                  <a:avLst/>
                  <a:gdLst>
                    <a:gd name="T0" fmla="*/ 4 w 35"/>
                    <a:gd name="T1" fmla="*/ 15 h 20"/>
                    <a:gd name="T2" fmla="*/ 0 w 35"/>
                    <a:gd name="T3" fmla="*/ 15 h 20"/>
                    <a:gd name="T4" fmla="*/ 31 w 35"/>
                    <a:gd name="T5" fmla="*/ 20 h 20"/>
                    <a:gd name="T6" fmla="*/ 35 w 35"/>
                    <a:gd name="T7" fmla="*/ 6 h 20"/>
                    <a:gd name="T8" fmla="*/ 4 w 35"/>
                    <a:gd name="T9" fmla="*/ 0 h 20"/>
                    <a:gd name="T10" fmla="*/ 2 w 35"/>
                    <a:gd name="T11" fmla="*/ 0 h 20"/>
                    <a:gd name="T12" fmla="*/ 4 w 35"/>
                    <a:gd name="T13" fmla="*/ 15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20">
                      <a:moveTo>
                        <a:pt x="4" y="15"/>
                      </a:moveTo>
                      <a:lnTo>
                        <a:pt x="0" y="15"/>
                      </a:lnTo>
                      <a:lnTo>
                        <a:pt x="31" y="20"/>
                      </a:lnTo>
                      <a:lnTo>
                        <a:pt x="35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4" name="Freeform 231"/>
                <p:cNvSpPr>
                  <a:spLocks/>
                </p:cNvSpPr>
                <p:nvPr/>
              </p:nvSpPr>
              <p:spPr bwMode="auto">
                <a:xfrm>
                  <a:off x="632" y="1751"/>
                  <a:ext cx="63" cy="22"/>
                </a:xfrm>
                <a:custGeom>
                  <a:avLst/>
                  <a:gdLst>
                    <a:gd name="T0" fmla="*/ 0 w 63"/>
                    <a:gd name="T1" fmla="*/ 13 h 22"/>
                    <a:gd name="T2" fmla="*/ 9 w 63"/>
                    <a:gd name="T3" fmla="*/ 22 h 22"/>
                    <a:gd name="T4" fmla="*/ 63 w 63"/>
                    <a:gd name="T5" fmla="*/ 15 h 22"/>
                    <a:gd name="T6" fmla="*/ 61 w 63"/>
                    <a:gd name="T7" fmla="*/ 0 h 22"/>
                    <a:gd name="T8" fmla="*/ 7 w 63"/>
                    <a:gd name="T9" fmla="*/ 6 h 22"/>
                    <a:gd name="T10" fmla="*/ 15 w 63"/>
                    <a:gd name="T11" fmla="*/ 15 h 22"/>
                    <a:gd name="T12" fmla="*/ 0 w 63"/>
                    <a:gd name="T13" fmla="*/ 13 h 22"/>
                    <a:gd name="T14" fmla="*/ 0 w 63"/>
                    <a:gd name="T15" fmla="*/ 22 h 22"/>
                    <a:gd name="T16" fmla="*/ 9 w 63"/>
                    <a:gd name="T17" fmla="*/ 22 h 22"/>
                    <a:gd name="T18" fmla="*/ 0 w 63"/>
                    <a:gd name="T19" fmla="*/ 13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3" h="22">
                      <a:moveTo>
                        <a:pt x="0" y="13"/>
                      </a:moveTo>
                      <a:lnTo>
                        <a:pt x="9" y="22"/>
                      </a:lnTo>
                      <a:lnTo>
                        <a:pt x="63" y="15"/>
                      </a:lnTo>
                      <a:lnTo>
                        <a:pt x="61" y="0"/>
                      </a:ln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0" y="13"/>
                      </a:lnTo>
                      <a:lnTo>
                        <a:pt x="0" y="22"/>
                      </a:lnTo>
                      <a:lnTo>
                        <a:pt x="9" y="2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5" name="Freeform 232"/>
                <p:cNvSpPr>
                  <a:spLocks/>
                </p:cNvSpPr>
                <p:nvPr/>
              </p:nvSpPr>
              <p:spPr bwMode="auto">
                <a:xfrm>
                  <a:off x="632" y="1696"/>
                  <a:ext cx="22" cy="70"/>
                </a:xfrm>
                <a:custGeom>
                  <a:avLst/>
                  <a:gdLst>
                    <a:gd name="T0" fmla="*/ 5 w 22"/>
                    <a:gd name="T1" fmla="*/ 2 h 70"/>
                    <a:gd name="T2" fmla="*/ 5 w 22"/>
                    <a:gd name="T3" fmla="*/ 0 h 70"/>
                    <a:gd name="T4" fmla="*/ 0 w 22"/>
                    <a:gd name="T5" fmla="*/ 68 h 70"/>
                    <a:gd name="T6" fmla="*/ 15 w 22"/>
                    <a:gd name="T7" fmla="*/ 70 h 70"/>
                    <a:gd name="T8" fmla="*/ 22 w 22"/>
                    <a:gd name="T9" fmla="*/ 2 h 70"/>
                    <a:gd name="T10" fmla="*/ 22 w 22"/>
                    <a:gd name="T11" fmla="*/ 0 h 70"/>
                    <a:gd name="T12" fmla="*/ 5 w 22"/>
                    <a:gd name="T13" fmla="*/ 2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70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0" y="68"/>
                      </a:lnTo>
                      <a:lnTo>
                        <a:pt x="15" y="70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6" name="Freeform 233"/>
                <p:cNvSpPr>
                  <a:spLocks/>
                </p:cNvSpPr>
                <p:nvPr/>
              </p:nvSpPr>
              <p:spPr bwMode="auto">
                <a:xfrm>
                  <a:off x="622" y="1548"/>
                  <a:ext cx="32" cy="150"/>
                </a:xfrm>
                <a:custGeom>
                  <a:avLst/>
                  <a:gdLst>
                    <a:gd name="T0" fmla="*/ 4 w 32"/>
                    <a:gd name="T1" fmla="*/ 0 h 150"/>
                    <a:gd name="T2" fmla="*/ 2 w 32"/>
                    <a:gd name="T3" fmla="*/ 8 h 150"/>
                    <a:gd name="T4" fmla="*/ 15 w 32"/>
                    <a:gd name="T5" fmla="*/ 150 h 150"/>
                    <a:gd name="T6" fmla="*/ 32 w 32"/>
                    <a:gd name="T7" fmla="*/ 148 h 150"/>
                    <a:gd name="T8" fmla="*/ 17 w 32"/>
                    <a:gd name="T9" fmla="*/ 6 h 150"/>
                    <a:gd name="T10" fmla="*/ 13 w 32"/>
                    <a:gd name="T11" fmla="*/ 13 h 150"/>
                    <a:gd name="T12" fmla="*/ 4 w 32"/>
                    <a:gd name="T13" fmla="*/ 0 h 150"/>
                    <a:gd name="T14" fmla="*/ 0 w 32"/>
                    <a:gd name="T15" fmla="*/ 2 h 150"/>
                    <a:gd name="T16" fmla="*/ 2 w 32"/>
                    <a:gd name="T17" fmla="*/ 8 h 150"/>
                    <a:gd name="T18" fmla="*/ 4 w 32"/>
                    <a:gd name="T19" fmla="*/ 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2" h="150">
                      <a:moveTo>
                        <a:pt x="4" y="0"/>
                      </a:moveTo>
                      <a:lnTo>
                        <a:pt x="2" y="8"/>
                      </a:lnTo>
                      <a:lnTo>
                        <a:pt x="15" y="150"/>
                      </a:lnTo>
                      <a:lnTo>
                        <a:pt x="32" y="148"/>
                      </a:lnTo>
                      <a:lnTo>
                        <a:pt x="17" y="6"/>
                      </a:lnTo>
                      <a:lnTo>
                        <a:pt x="13" y="13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7" name="Freeform 234"/>
                <p:cNvSpPr>
                  <a:spLocks/>
                </p:cNvSpPr>
                <p:nvPr/>
              </p:nvSpPr>
              <p:spPr bwMode="auto">
                <a:xfrm>
                  <a:off x="626" y="1506"/>
                  <a:ext cx="74" cy="55"/>
                </a:xfrm>
                <a:custGeom>
                  <a:avLst/>
                  <a:gdLst>
                    <a:gd name="T0" fmla="*/ 57 w 74"/>
                    <a:gd name="T1" fmla="*/ 11 h 55"/>
                    <a:gd name="T2" fmla="*/ 59 w 74"/>
                    <a:gd name="T3" fmla="*/ 0 h 55"/>
                    <a:gd name="T4" fmla="*/ 0 w 74"/>
                    <a:gd name="T5" fmla="*/ 42 h 55"/>
                    <a:gd name="T6" fmla="*/ 9 w 74"/>
                    <a:gd name="T7" fmla="*/ 55 h 55"/>
                    <a:gd name="T8" fmla="*/ 69 w 74"/>
                    <a:gd name="T9" fmla="*/ 13 h 55"/>
                    <a:gd name="T10" fmla="*/ 70 w 74"/>
                    <a:gd name="T11" fmla="*/ 2 h 55"/>
                    <a:gd name="T12" fmla="*/ 69 w 74"/>
                    <a:gd name="T13" fmla="*/ 13 h 55"/>
                    <a:gd name="T14" fmla="*/ 74 w 74"/>
                    <a:gd name="T15" fmla="*/ 7 h 55"/>
                    <a:gd name="T16" fmla="*/ 70 w 74"/>
                    <a:gd name="T17" fmla="*/ 2 h 55"/>
                    <a:gd name="T18" fmla="*/ 57 w 74"/>
                    <a:gd name="T19" fmla="*/ 11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4" h="55">
                      <a:moveTo>
                        <a:pt x="57" y="11"/>
                      </a:moveTo>
                      <a:lnTo>
                        <a:pt x="59" y="0"/>
                      </a:lnTo>
                      <a:lnTo>
                        <a:pt x="0" y="42"/>
                      </a:lnTo>
                      <a:lnTo>
                        <a:pt x="9" y="55"/>
                      </a:lnTo>
                      <a:lnTo>
                        <a:pt x="69" y="13"/>
                      </a:lnTo>
                      <a:lnTo>
                        <a:pt x="70" y="2"/>
                      </a:lnTo>
                      <a:lnTo>
                        <a:pt x="69" y="13"/>
                      </a:lnTo>
                      <a:lnTo>
                        <a:pt x="74" y="7"/>
                      </a:lnTo>
                      <a:lnTo>
                        <a:pt x="70" y="2"/>
                      </a:lnTo>
                      <a:lnTo>
                        <a:pt x="57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8" name="Freeform 235"/>
                <p:cNvSpPr>
                  <a:spLocks/>
                </p:cNvSpPr>
                <p:nvPr/>
              </p:nvSpPr>
              <p:spPr bwMode="auto">
                <a:xfrm>
                  <a:off x="630" y="1434"/>
                  <a:ext cx="66" cy="83"/>
                </a:xfrm>
                <a:custGeom>
                  <a:avLst/>
                  <a:gdLst>
                    <a:gd name="T0" fmla="*/ 7 w 66"/>
                    <a:gd name="T1" fmla="*/ 0 h 83"/>
                    <a:gd name="T2" fmla="*/ 4 w 66"/>
                    <a:gd name="T3" fmla="*/ 11 h 83"/>
                    <a:gd name="T4" fmla="*/ 53 w 66"/>
                    <a:gd name="T5" fmla="*/ 83 h 83"/>
                    <a:gd name="T6" fmla="*/ 66 w 66"/>
                    <a:gd name="T7" fmla="*/ 74 h 83"/>
                    <a:gd name="T8" fmla="*/ 17 w 66"/>
                    <a:gd name="T9" fmla="*/ 4 h 83"/>
                    <a:gd name="T10" fmla="*/ 15 w 66"/>
                    <a:gd name="T11" fmla="*/ 15 h 83"/>
                    <a:gd name="T12" fmla="*/ 7 w 66"/>
                    <a:gd name="T13" fmla="*/ 0 h 83"/>
                    <a:gd name="T14" fmla="*/ 0 w 66"/>
                    <a:gd name="T15" fmla="*/ 5 h 83"/>
                    <a:gd name="T16" fmla="*/ 4 w 66"/>
                    <a:gd name="T17" fmla="*/ 11 h 83"/>
                    <a:gd name="T18" fmla="*/ 7 w 66"/>
                    <a:gd name="T19" fmla="*/ 0 h 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6" h="83">
                      <a:moveTo>
                        <a:pt x="7" y="0"/>
                      </a:moveTo>
                      <a:lnTo>
                        <a:pt x="4" y="11"/>
                      </a:lnTo>
                      <a:lnTo>
                        <a:pt x="53" y="83"/>
                      </a:lnTo>
                      <a:lnTo>
                        <a:pt x="66" y="74"/>
                      </a:lnTo>
                      <a:lnTo>
                        <a:pt x="17" y="4"/>
                      </a:lnTo>
                      <a:lnTo>
                        <a:pt x="15" y="15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4" y="1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49" name="Freeform 236"/>
                <p:cNvSpPr>
                  <a:spLocks/>
                </p:cNvSpPr>
                <p:nvPr/>
              </p:nvSpPr>
              <p:spPr bwMode="auto">
                <a:xfrm>
                  <a:off x="637" y="1380"/>
                  <a:ext cx="100" cy="69"/>
                </a:xfrm>
                <a:custGeom>
                  <a:avLst/>
                  <a:gdLst>
                    <a:gd name="T0" fmla="*/ 100 w 100"/>
                    <a:gd name="T1" fmla="*/ 6 h 69"/>
                    <a:gd name="T2" fmla="*/ 89 w 100"/>
                    <a:gd name="T3" fmla="*/ 4 h 69"/>
                    <a:gd name="T4" fmla="*/ 0 w 100"/>
                    <a:gd name="T5" fmla="*/ 54 h 69"/>
                    <a:gd name="T6" fmla="*/ 8 w 100"/>
                    <a:gd name="T7" fmla="*/ 69 h 69"/>
                    <a:gd name="T8" fmla="*/ 96 w 100"/>
                    <a:gd name="T9" fmla="*/ 17 h 69"/>
                    <a:gd name="T10" fmla="*/ 87 w 100"/>
                    <a:gd name="T11" fmla="*/ 15 h 69"/>
                    <a:gd name="T12" fmla="*/ 100 w 100"/>
                    <a:gd name="T13" fmla="*/ 6 h 69"/>
                    <a:gd name="T14" fmla="*/ 96 w 100"/>
                    <a:gd name="T15" fmla="*/ 0 h 69"/>
                    <a:gd name="T16" fmla="*/ 89 w 100"/>
                    <a:gd name="T17" fmla="*/ 4 h 69"/>
                    <a:gd name="T18" fmla="*/ 100 w 100"/>
                    <a:gd name="T19" fmla="*/ 6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0" h="69">
                      <a:moveTo>
                        <a:pt x="100" y="6"/>
                      </a:moveTo>
                      <a:lnTo>
                        <a:pt x="89" y="4"/>
                      </a:lnTo>
                      <a:lnTo>
                        <a:pt x="0" y="54"/>
                      </a:lnTo>
                      <a:lnTo>
                        <a:pt x="8" y="69"/>
                      </a:lnTo>
                      <a:lnTo>
                        <a:pt x="96" y="17"/>
                      </a:lnTo>
                      <a:lnTo>
                        <a:pt x="87" y="15"/>
                      </a:lnTo>
                      <a:lnTo>
                        <a:pt x="100" y="6"/>
                      </a:lnTo>
                      <a:lnTo>
                        <a:pt x="96" y="0"/>
                      </a:lnTo>
                      <a:lnTo>
                        <a:pt x="89" y="4"/>
                      </a:lnTo>
                      <a:lnTo>
                        <a:pt x="100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0" name="Freeform 237"/>
                <p:cNvSpPr>
                  <a:spLocks/>
                </p:cNvSpPr>
                <p:nvPr/>
              </p:nvSpPr>
              <p:spPr bwMode="auto">
                <a:xfrm>
                  <a:off x="724" y="1386"/>
                  <a:ext cx="30" cy="35"/>
                </a:xfrm>
                <a:custGeom>
                  <a:avLst/>
                  <a:gdLst>
                    <a:gd name="T0" fmla="*/ 22 w 30"/>
                    <a:gd name="T1" fmla="*/ 20 h 35"/>
                    <a:gd name="T2" fmla="*/ 30 w 30"/>
                    <a:gd name="T3" fmla="*/ 22 h 35"/>
                    <a:gd name="T4" fmla="*/ 13 w 30"/>
                    <a:gd name="T5" fmla="*/ 0 h 35"/>
                    <a:gd name="T6" fmla="*/ 0 w 30"/>
                    <a:gd name="T7" fmla="*/ 9 h 35"/>
                    <a:gd name="T8" fmla="*/ 17 w 30"/>
                    <a:gd name="T9" fmla="*/ 31 h 35"/>
                    <a:gd name="T10" fmla="*/ 24 w 30"/>
                    <a:gd name="T11" fmla="*/ 35 h 35"/>
                    <a:gd name="T12" fmla="*/ 17 w 30"/>
                    <a:gd name="T13" fmla="*/ 31 h 35"/>
                    <a:gd name="T14" fmla="*/ 20 w 30"/>
                    <a:gd name="T15" fmla="*/ 35 h 35"/>
                    <a:gd name="T16" fmla="*/ 24 w 30"/>
                    <a:gd name="T17" fmla="*/ 35 h 35"/>
                    <a:gd name="T18" fmla="*/ 22 w 30"/>
                    <a:gd name="T19" fmla="*/ 20 h 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" h="35">
                      <a:moveTo>
                        <a:pt x="22" y="20"/>
                      </a:moveTo>
                      <a:lnTo>
                        <a:pt x="30" y="22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17" y="31"/>
                      </a:lnTo>
                      <a:lnTo>
                        <a:pt x="24" y="35"/>
                      </a:lnTo>
                      <a:lnTo>
                        <a:pt x="17" y="31"/>
                      </a:lnTo>
                      <a:lnTo>
                        <a:pt x="20" y="35"/>
                      </a:lnTo>
                      <a:lnTo>
                        <a:pt x="24" y="35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1" name="Freeform 238"/>
                <p:cNvSpPr>
                  <a:spLocks/>
                </p:cNvSpPr>
                <p:nvPr/>
              </p:nvSpPr>
              <p:spPr bwMode="auto">
                <a:xfrm>
                  <a:off x="746" y="1397"/>
                  <a:ext cx="93" cy="24"/>
                </a:xfrm>
                <a:custGeom>
                  <a:avLst/>
                  <a:gdLst>
                    <a:gd name="T0" fmla="*/ 91 w 93"/>
                    <a:gd name="T1" fmla="*/ 0 h 24"/>
                    <a:gd name="T2" fmla="*/ 0 w 93"/>
                    <a:gd name="T3" fmla="*/ 9 h 24"/>
                    <a:gd name="T4" fmla="*/ 2 w 93"/>
                    <a:gd name="T5" fmla="*/ 24 h 24"/>
                    <a:gd name="T6" fmla="*/ 93 w 93"/>
                    <a:gd name="T7" fmla="*/ 15 h 24"/>
                    <a:gd name="T8" fmla="*/ 91 w 93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3" h="24">
                      <a:moveTo>
                        <a:pt x="91" y="0"/>
                      </a:moveTo>
                      <a:lnTo>
                        <a:pt x="0" y="9"/>
                      </a:lnTo>
                      <a:lnTo>
                        <a:pt x="2" y="24"/>
                      </a:lnTo>
                      <a:lnTo>
                        <a:pt x="93" y="15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2" name="Freeform 239"/>
                <p:cNvSpPr>
                  <a:spLocks/>
                </p:cNvSpPr>
                <p:nvPr/>
              </p:nvSpPr>
              <p:spPr bwMode="auto">
                <a:xfrm>
                  <a:off x="837" y="1386"/>
                  <a:ext cx="94" cy="26"/>
                </a:xfrm>
                <a:custGeom>
                  <a:avLst/>
                  <a:gdLst>
                    <a:gd name="T0" fmla="*/ 88 w 94"/>
                    <a:gd name="T1" fmla="*/ 0 h 26"/>
                    <a:gd name="T2" fmla="*/ 90 w 94"/>
                    <a:gd name="T3" fmla="*/ 0 h 26"/>
                    <a:gd name="T4" fmla="*/ 0 w 94"/>
                    <a:gd name="T5" fmla="*/ 11 h 26"/>
                    <a:gd name="T6" fmla="*/ 2 w 94"/>
                    <a:gd name="T7" fmla="*/ 26 h 26"/>
                    <a:gd name="T8" fmla="*/ 92 w 94"/>
                    <a:gd name="T9" fmla="*/ 15 h 26"/>
                    <a:gd name="T10" fmla="*/ 94 w 94"/>
                    <a:gd name="T11" fmla="*/ 15 h 26"/>
                    <a:gd name="T12" fmla="*/ 88 w 94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26">
                      <a:moveTo>
                        <a:pt x="88" y="0"/>
                      </a:moveTo>
                      <a:lnTo>
                        <a:pt x="90" y="0"/>
                      </a:lnTo>
                      <a:lnTo>
                        <a:pt x="0" y="11"/>
                      </a:lnTo>
                      <a:lnTo>
                        <a:pt x="2" y="26"/>
                      </a:lnTo>
                      <a:lnTo>
                        <a:pt x="92" y="15"/>
                      </a:lnTo>
                      <a:lnTo>
                        <a:pt x="94" y="15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3" name="Freeform 240"/>
                <p:cNvSpPr>
                  <a:spLocks/>
                </p:cNvSpPr>
                <p:nvPr/>
              </p:nvSpPr>
              <p:spPr bwMode="auto">
                <a:xfrm>
                  <a:off x="925" y="1371"/>
                  <a:ext cx="47" cy="30"/>
                </a:xfrm>
                <a:custGeom>
                  <a:avLst/>
                  <a:gdLst>
                    <a:gd name="T0" fmla="*/ 47 w 47"/>
                    <a:gd name="T1" fmla="*/ 0 h 30"/>
                    <a:gd name="T2" fmla="*/ 41 w 47"/>
                    <a:gd name="T3" fmla="*/ 0 h 30"/>
                    <a:gd name="T4" fmla="*/ 0 w 47"/>
                    <a:gd name="T5" fmla="*/ 15 h 30"/>
                    <a:gd name="T6" fmla="*/ 6 w 47"/>
                    <a:gd name="T7" fmla="*/ 30 h 30"/>
                    <a:gd name="T8" fmla="*/ 47 w 47"/>
                    <a:gd name="T9" fmla="*/ 15 h 30"/>
                    <a:gd name="T10" fmla="*/ 41 w 47"/>
                    <a:gd name="T11" fmla="*/ 15 h 30"/>
                    <a:gd name="T12" fmla="*/ 47 w 47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0">
                      <a:moveTo>
                        <a:pt x="47" y="0"/>
                      </a:moveTo>
                      <a:lnTo>
                        <a:pt x="41" y="0"/>
                      </a:lnTo>
                      <a:lnTo>
                        <a:pt x="0" y="15"/>
                      </a:lnTo>
                      <a:lnTo>
                        <a:pt x="6" y="30"/>
                      </a:lnTo>
                      <a:lnTo>
                        <a:pt x="47" y="15"/>
                      </a:lnTo>
                      <a:lnTo>
                        <a:pt x="41" y="1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4" name="Freeform 241"/>
                <p:cNvSpPr>
                  <a:spLocks/>
                </p:cNvSpPr>
                <p:nvPr/>
              </p:nvSpPr>
              <p:spPr bwMode="auto">
                <a:xfrm>
                  <a:off x="966" y="1371"/>
                  <a:ext cx="54" cy="30"/>
                </a:xfrm>
                <a:custGeom>
                  <a:avLst/>
                  <a:gdLst>
                    <a:gd name="T0" fmla="*/ 39 w 54"/>
                    <a:gd name="T1" fmla="*/ 17 h 30"/>
                    <a:gd name="T2" fmla="*/ 48 w 54"/>
                    <a:gd name="T3" fmla="*/ 13 h 30"/>
                    <a:gd name="T4" fmla="*/ 6 w 54"/>
                    <a:gd name="T5" fmla="*/ 0 h 30"/>
                    <a:gd name="T6" fmla="*/ 0 w 54"/>
                    <a:gd name="T7" fmla="*/ 15 h 30"/>
                    <a:gd name="T8" fmla="*/ 44 w 54"/>
                    <a:gd name="T9" fmla="*/ 28 h 30"/>
                    <a:gd name="T10" fmla="*/ 54 w 54"/>
                    <a:gd name="T11" fmla="*/ 24 h 30"/>
                    <a:gd name="T12" fmla="*/ 44 w 54"/>
                    <a:gd name="T13" fmla="*/ 28 h 30"/>
                    <a:gd name="T14" fmla="*/ 50 w 54"/>
                    <a:gd name="T15" fmla="*/ 30 h 30"/>
                    <a:gd name="T16" fmla="*/ 54 w 54"/>
                    <a:gd name="T17" fmla="*/ 24 h 30"/>
                    <a:gd name="T18" fmla="*/ 39 w 54"/>
                    <a:gd name="T19" fmla="*/ 17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30">
                      <a:moveTo>
                        <a:pt x="39" y="17"/>
                      </a:moveTo>
                      <a:lnTo>
                        <a:pt x="48" y="13"/>
                      </a:lnTo>
                      <a:lnTo>
                        <a:pt x="6" y="0"/>
                      </a:lnTo>
                      <a:lnTo>
                        <a:pt x="0" y="15"/>
                      </a:lnTo>
                      <a:lnTo>
                        <a:pt x="44" y="28"/>
                      </a:lnTo>
                      <a:lnTo>
                        <a:pt x="54" y="24"/>
                      </a:lnTo>
                      <a:lnTo>
                        <a:pt x="44" y="28"/>
                      </a:lnTo>
                      <a:lnTo>
                        <a:pt x="50" y="30"/>
                      </a:lnTo>
                      <a:lnTo>
                        <a:pt x="54" y="24"/>
                      </a:lnTo>
                      <a:lnTo>
                        <a:pt x="39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5" name="Freeform 242"/>
                <p:cNvSpPr>
                  <a:spLocks/>
                </p:cNvSpPr>
                <p:nvPr/>
              </p:nvSpPr>
              <p:spPr bwMode="auto">
                <a:xfrm>
                  <a:off x="1005" y="1347"/>
                  <a:ext cx="31" cy="48"/>
                </a:xfrm>
                <a:custGeom>
                  <a:avLst/>
                  <a:gdLst>
                    <a:gd name="T0" fmla="*/ 28 w 31"/>
                    <a:gd name="T1" fmla="*/ 4 h 48"/>
                    <a:gd name="T2" fmla="*/ 16 w 31"/>
                    <a:gd name="T3" fmla="*/ 8 h 48"/>
                    <a:gd name="T4" fmla="*/ 0 w 31"/>
                    <a:gd name="T5" fmla="*/ 41 h 48"/>
                    <a:gd name="T6" fmla="*/ 15 w 31"/>
                    <a:gd name="T7" fmla="*/ 48 h 48"/>
                    <a:gd name="T8" fmla="*/ 31 w 31"/>
                    <a:gd name="T9" fmla="*/ 13 h 48"/>
                    <a:gd name="T10" fmla="*/ 20 w 31"/>
                    <a:gd name="T11" fmla="*/ 17 h 48"/>
                    <a:gd name="T12" fmla="*/ 28 w 31"/>
                    <a:gd name="T13" fmla="*/ 4 h 48"/>
                    <a:gd name="T14" fmla="*/ 20 w 31"/>
                    <a:gd name="T15" fmla="*/ 0 h 48"/>
                    <a:gd name="T16" fmla="*/ 16 w 31"/>
                    <a:gd name="T17" fmla="*/ 8 h 48"/>
                    <a:gd name="T18" fmla="*/ 28 w 31"/>
                    <a:gd name="T19" fmla="*/ 4 h 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48">
                      <a:moveTo>
                        <a:pt x="28" y="4"/>
                      </a:moveTo>
                      <a:lnTo>
                        <a:pt x="16" y="8"/>
                      </a:lnTo>
                      <a:lnTo>
                        <a:pt x="0" y="41"/>
                      </a:lnTo>
                      <a:lnTo>
                        <a:pt x="15" y="48"/>
                      </a:lnTo>
                      <a:lnTo>
                        <a:pt x="31" y="13"/>
                      </a:lnTo>
                      <a:lnTo>
                        <a:pt x="20" y="17"/>
                      </a:lnTo>
                      <a:lnTo>
                        <a:pt x="28" y="4"/>
                      </a:lnTo>
                      <a:lnTo>
                        <a:pt x="20" y="0"/>
                      </a:lnTo>
                      <a:lnTo>
                        <a:pt x="16" y="8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6" name="Freeform 243"/>
                <p:cNvSpPr>
                  <a:spLocks/>
                </p:cNvSpPr>
                <p:nvPr/>
              </p:nvSpPr>
              <p:spPr bwMode="auto">
                <a:xfrm>
                  <a:off x="1025" y="1351"/>
                  <a:ext cx="56" cy="42"/>
                </a:xfrm>
                <a:custGeom>
                  <a:avLst/>
                  <a:gdLst>
                    <a:gd name="T0" fmla="*/ 46 w 56"/>
                    <a:gd name="T1" fmla="*/ 28 h 42"/>
                    <a:gd name="T2" fmla="*/ 56 w 56"/>
                    <a:gd name="T3" fmla="*/ 26 h 42"/>
                    <a:gd name="T4" fmla="*/ 8 w 56"/>
                    <a:gd name="T5" fmla="*/ 0 h 42"/>
                    <a:gd name="T6" fmla="*/ 0 w 56"/>
                    <a:gd name="T7" fmla="*/ 13 h 42"/>
                    <a:gd name="T8" fmla="*/ 48 w 56"/>
                    <a:gd name="T9" fmla="*/ 40 h 42"/>
                    <a:gd name="T10" fmla="*/ 56 w 56"/>
                    <a:gd name="T11" fmla="*/ 39 h 42"/>
                    <a:gd name="T12" fmla="*/ 48 w 56"/>
                    <a:gd name="T13" fmla="*/ 40 h 42"/>
                    <a:gd name="T14" fmla="*/ 52 w 56"/>
                    <a:gd name="T15" fmla="*/ 42 h 42"/>
                    <a:gd name="T16" fmla="*/ 56 w 56"/>
                    <a:gd name="T17" fmla="*/ 39 h 42"/>
                    <a:gd name="T18" fmla="*/ 46 w 56"/>
                    <a:gd name="T19" fmla="*/ 28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42">
                      <a:moveTo>
                        <a:pt x="46" y="28"/>
                      </a:moveTo>
                      <a:lnTo>
                        <a:pt x="56" y="26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48" y="40"/>
                      </a:lnTo>
                      <a:lnTo>
                        <a:pt x="56" y="39"/>
                      </a:lnTo>
                      <a:lnTo>
                        <a:pt x="48" y="40"/>
                      </a:lnTo>
                      <a:lnTo>
                        <a:pt x="52" y="42"/>
                      </a:lnTo>
                      <a:lnTo>
                        <a:pt x="56" y="39"/>
                      </a:lnTo>
                      <a:lnTo>
                        <a:pt x="46" y="2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7" name="Freeform 244"/>
                <p:cNvSpPr>
                  <a:spLocks/>
                </p:cNvSpPr>
                <p:nvPr/>
              </p:nvSpPr>
              <p:spPr bwMode="auto">
                <a:xfrm>
                  <a:off x="1071" y="1342"/>
                  <a:ext cx="67" cy="48"/>
                </a:xfrm>
                <a:custGeom>
                  <a:avLst/>
                  <a:gdLst>
                    <a:gd name="T0" fmla="*/ 50 w 67"/>
                    <a:gd name="T1" fmla="*/ 11 h 48"/>
                    <a:gd name="T2" fmla="*/ 52 w 67"/>
                    <a:gd name="T3" fmla="*/ 0 h 48"/>
                    <a:gd name="T4" fmla="*/ 0 w 67"/>
                    <a:gd name="T5" fmla="*/ 37 h 48"/>
                    <a:gd name="T6" fmla="*/ 10 w 67"/>
                    <a:gd name="T7" fmla="*/ 48 h 48"/>
                    <a:gd name="T8" fmla="*/ 61 w 67"/>
                    <a:gd name="T9" fmla="*/ 13 h 48"/>
                    <a:gd name="T10" fmla="*/ 63 w 67"/>
                    <a:gd name="T11" fmla="*/ 3 h 48"/>
                    <a:gd name="T12" fmla="*/ 61 w 67"/>
                    <a:gd name="T13" fmla="*/ 13 h 48"/>
                    <a:gd name="T14" fmla="*/ 67 w 67"/>
                    <a:gd name="T15" fmla="*/ 9 h 48"/>
                    <a:gd name="T16" fmla="*/ 63 w 67"/>
                    <a:gd name="T17" fmla="*/ 3 h 48"/>
                    <a:gd name="T18" fmla="*/ 50 w 67"/>
                    <a:gd name="T19" fmla="*/ 11 h 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" h="48">
                      <a:moveTo>
                        <a:pt x="50" y="11"/>
                      </a:moveTo>
                      <a:lnTo>
                        <a:pt x="52" y="0"/>
                      </a:lnTo>
                      <a:lnTo>
                        <a:pt x="0" y="37"/>
                      </a:lnTo>
                      <a:lnTo>
                        <a:pt x="10" y="48"/>
                      </a:lnTo>
                      <a:lnTo>
                        <a:pt x="61" y="13"/>
                      </a:lnTo>
                      <a:lnTo>
                        <a:pt x="63" y="3"/>
                      </a:lnTo>
                      <a:lnTo>
                        <a:pt x="61" y="13"/>
                      </a:lnTo>
                      <a:lnTo>
                        <a:pt x="67" y="9"/>
                      </a:lnTo>
                      <a:lnTo>
                        <a:pt x="63" y="3"/>
                      </a:lnTo>
                      <a:lnTo>
                        <a:pt x="50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8" name="Freeform 245"/>
                <p:cNvSpPr>
                  <a:spLocks/>
                </p:cNvSpPr>
                <p:nvPr/>
              </p:nvSpPr>
              <p:spPr bwMode="auto">
                <a:xfrm>
                  <a:off x="1079" y="1277"/>
                  <a:ext cx="55" cy="76"/>
                </a:xfrm>
                <a:custGeom>
                  <a:avLst/>
                  <a:gdLst>
                    <a:gd name="T0" fmla="*/ 0 w 55"/>
                    <a:gd name="T1" fmla="*/ 6 h 76"/>
                    <a:gd name="T2" fmla="*/ 0 w 55"/>
                    <a:gd name="T3" fmla="*/ 7 h 76"/>
                    <a:gd name="T4" fmla="*/ 42 w 55"/>
                    <a:gd name="T5" fmla="*/ 76 h 76"/>
                    <a:gd name="T6" fmla="*/ 55 w 55"/>
                    <a:gd name="T7" fmla="*/ 68 h 76"/>
                    <a:gd name="T8" fmla="*/ 14 w 55"/>
                    <a:gd name="T9" fmla="*/ 0 h 76"/>
                    <a:gd name="T10" fmla="*/ 14 w 55"/>
                    <a:gd name="T11" fmla="*/ 2 h 76"/>
                    <a:gd name="T12" fmla="*/ 0 w 55"/>
                    <a:gd name="T13" fmla="*/ 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5" h="76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42" y="76"/>
                      </a:lnTo>
                      <a:lnTo>
                        <a:pt x="55" y="68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59" name="Freeform 246"/>
                <p:cNvSpPr>
                  <a:spLocks/>
                </p:cNvSpPr>
                <p:nvPr/>
              </p:nvSpPr>
              <p:spPr bwMode="auto">
                <a:xfrm>
                  <a:off x="1062" y="1216"/>
                  <a:ext cx="31" cy="67"/>
                </a:xfrm>
                <a:custGeom>
                  <a:avLst/>
                  <a:gdLst>
                    <a:gd name="T0" fmla="*/ 15 w 31"/>
                    <a:gd name="T1" fmla="*/ 6 h 67"/>
                    <a:gd name="T2" fmla="*/ 4 w 31"/>
                    <a:gd name="T3" fmla="*/ 15 h 67"/>
                    <a:gd name="T4" fmla="*/ 17 w 31"/>
                    <a:gd name="T5" fmla="*/ 67 h 67"/>
                    <a:gd name="T6" fmla="*/ 31 w 31"/>
                    <a:gd name="T7" fmla="*/ 63 h 67"/>
                    <a:gd name="T8" fmla="*/ 19 w 31"/>
                    <a:gd name="T9" fmla="*/ 11 h 67"/>
                    <a:gd name="T10" fmla="*/ 7 w 31"/>
                    <a:gd name="T11" fmla="*/ 20 h 67"/>
                    <a:gd name="T12" fmla="*/ 15 w 31"/>
                    <a:gd name="T13" fmla="*/ 6 h 67"/>
                    <a:gd name="T14" fmla="*/ 0 w 31"/>
                    <a:gd name="T15" fmla="*/ 0 h 67"/>
                    <a:gd name="T16" fmla="*/ 4 w 31"/>
                    <a:gd name="T17" fmla="*/ 15 h 67"/>
                    <a:gd name="T18" fmla="*/ 15 w 31"/>
                    <a:gd name="T19" fmla="*/ 6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67">
                      <a:moveTo>
                        <a:pt x="15" y="6"/>
                      </a:moveTo>
                      <a:lnTo>
                        <a:pt x="4" y="15"/>
                      </a:lnTo>
                      <a:lnTo>
                        <a:pt x="17" y="67"/>
                      </a:lnTo>
                      <a:lnTo>
                        <a:pt x="31" y="63"/>
                      </a:lnTo>
                      <a:lnTo>
                        <a:pt x="19" y="11"/>
                      </a:lnTo>
                      <a:lnTo>
                        <a:pt x="7" y="20"/>
                      </a:lnTo>
                      <a:lnTo>
                        <a:pt x="15" y="6"/>
                      </a:lnTo>
                      <a:lnTo>
                        <a:pt x="0" y="0"/>
                      </a:lnTo>
                      <a:lnTo>
                        <a:pt x="4" y="15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0" name="Freeform 247"/>
                <p:cNvSpPr>
                  <a:spLocks/>
                </p:cNvSpPr>
                <p:nvPr/>
              </p:nvSpPr>
              <p:spPr bwMode="auto">
                <a:xfrm>
                  <a:off x="1069" y="1222"/>
                  <a:ext cx="54" cy="38"/>
                </a:xfrm>
                <a:custGeom>
                  <a:avLst/>
                  <a:gdLst>
                    <a:gd name="T0" fmla="*/ 52 w 54"/>
                    <a:gd name="T1" fmla="*/ 24 h 38"/>
                    <a:gd name="T2" fmla="*/ 54 w 54"/>
                    <a:gd name="T3" fmla="*/ 24 h 38"/>
                    <a:gd name="T4" fmla="*/ 8 w 54"/>
                    <a:gd name="T5" fmla="*/ 0 h 38"/>
                    <a:gd name="T6" fmla="*/ 0 w 54"/>
                    <a:gd name="T7" fmla="*/ 14 h 38"/>
                    <a:gd name="T8" fmla="*/ 48 w 54"/>
                    <a:gd name="T9" fmla="*/ 37 h 38"/>
                    <a:gd name="T10" fmla="*/ 50 w 54"/>
                    <a:gd name="T11" fmla="*/ 38 h 38"/>
                    <a:gd name="T12" fmla="*/ 52 w 54"/>
                    <a:gd name="T13" fmla="*/ 24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" h="38">
                      <a:moveTo>
                        <a:pt x="52" y="24"/>
                      </a:moveTo>
                      <a:lnTo>
                        <a:pt x="54" y="24"/>
                      </a:ln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48" y="37"/>
                      </a:lnTo>
                      <a:lnTo>
                        <a:pt x="50" y="38"/>
                      </a:lnTo>
                      <a:lnTo>
                        <a:pt x="52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1" name="Freeform 248"/>
                <p:cNvSpPr>
                  <a:spLocks/>
                </p:cNvSpPr>
                <p:nvPr/>
              </p:nvSpPr>
              <p:spPr bwMode="auto">
                <a:xfrm>
                  <a:off x="1119" y="1246"/>
                  <a:ext cx="80" cy="25"/>
                </a:xfrm>
                <a:custGeom>
                  <a:avLst/>
                  <a:gdLst>
                    <a:gd name="T0" fmla="*/ 69 w 80"/>
                    <a:gd name="T1" fmla="*/ 13 h 25"/>
                    <a:gd name="T2" fmla="*/ 74 w 80"/>
                    <a:gd name="T3" fmla="*/ 11 h 25"/>
                    <a:gd name="T4" fmla="*/ 2 w 80"/>
                    <a:gd name="T5" fmla="*/ 0 h 25"/>
                    <a:gd name="T6" fmla="*/ 0 w 80"/>
                    <a:gd name="T7" fmla="*/ 14 h 25"/>
                    <a:gd name="T8" fmla="*/ 72 w 80"/>
                    <a:gd name="T9" fmla="*/ 25 h 25"/>
                    <a:gd name="T10" fmla="*/ 80 w 80"/>
                    <a:gd name="T11" fmla="*/ 24 h 25"/>
                    <a:gd name="T12" fmla="*/ 72 w 80"/>
                    <a:gd name="T13" fmla="*/ 25 h 25"/>
                    <a:gd name="T14" fmla="*/ 76 w 80"/>
                    <a:gd name="T15" fmla="*/ 25 h 25"/>
                    <a:gd name="T16" fmla="*/ 80 w 80"/>
                    <a:gd name="T17" fmla="*/ 22 h 25"/>
                    <a:gd name="T18" fmla="*/ 69 w 80"/>
                    <a:gd name="T19" fmla="*/ 13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25">
                      <a:moveTo>
                        <a:pt x="69" y="13"/>
                      </a:moveTo>
                      <a:lnTo>
                        <a:pt x="74" y="11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72" y="25"/>
                      </a:lnTo>
                      <a:lnTo>
                        <a:pt x="80" y="24"/>
                      </a:lnTo>
                      <a:lnTo>
                        <a:pt x="72" y="25"/>
                      </a:lnTo>
                      <a:lnTo>
                        <a:pt x="76" y="25"/>
                      </a:lnTo>
                      <a:lnTo>
                        <a:pt x="80" y="22"/>
                      </a:lnTo>
                      <a:lnTo>
                        <a:pt x="69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2" name="Freeform 249"/>
                <p:cNvSpPr>
                  <a:spLocks/>
                </p:cNvSpPr>
                <p:nvPr/>
              </p:nvSpPr>
              <p:spPr bwMode="auto">
                <a:xfrm>
                  <a:off x="1188" y="1212"/>
                  <a:ext cx="50" cy="58"/>
                </a:xfrm>
                <a:custGeom>
                  <a:avLst/>
                  <a:gdLst>
                    <a:gd name="T0" fmla="*/ 48 w 50"/>
                    <a:gd name="T1" fmla="*/ 2 h 58"/>
                    <a:gd name="T2" fmla="*/ 38 w 50"/>
                    <a:gd name="T3" fmla="*/ 4 h 58"/>
                    <a:gd name="T4" fmla="*/ 0 w 50"/>
                    <a:gd name="T5" fmla="*/ 47 h 58"/>
                    <a:gd name="T6" fmla="*/ 11 w 50"/>
                    <a:gd name="T7" fmla="*/ 58 h 58"/>
                    <a:gd name="T8" fmla="*/ 50 w 50"/>
                    <a:gd name="T9" fmla="*/ 13 h 58"/>
                    <a:gd name="T10" fmla="*/ 42 w 50"/>
                    <a:gd name="T11" fmla="*/ 15 h 58"/>
                    <a:gd name="T12" fmla="*/ 48 w 50"/>
                    <a:gd name="T13" fmla="*/ 2 h 58"/>
                    <a:gd name="T14" fmla="*/ 42 w 50"/>
                    <a:gd name="T15" fmla="*/ 0 h 58"/>
                    <a:gd name="T16" fmla="*/ 38 w 50"/>
                    <a:gd name="T17" fmla="*/ 4 h 58"/>
                    <a:gd name="T18" fmla="*/ 48 w 50"/>
                    <a:gd name="T19" fmla="*/ 2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58">
                      <a:moveTo>
                        <a:pt x="48" y="2"/>
                      </a:moveTo>
                      <a:lnTo>
                        <a:pt x="38" y="4"/>
                      </a:lnTo>
                      <a:lnTo>
                        <a:pt x="0" y="47"/>
                      </a:lnTo>
                      <a:lnTo>
                        <a:pt x="11" y="58"/>
                      </a:lnTo>
                      <a:lnTo>
                        <a:pt x="50" y="13"/>
                      </a:lnTo>
                      <a:lnTo>
                        <a:pt x="42" y="15"/>
                      </a:lnTo>
                      <a:lnTo>
                        <a:pt x="48" y="2"/>
                      </a:lnTo>
                      <a:lnTo>
                        <a:pt x="42" y="0"/>
                      </a:lnTo>
                      <a:lnTo>
                        <a:pt x="38" y="4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3" name="Freeform 250"/>
                <p:cNvSpPr>
                  <a:spLocks/>
                </p:cNvSpPr>
                <p:nvPr/>
              </p:nvSpPr>
              <p:spPr bwMode="auto">
                <a:xfrm>
                  <a:off x="1230" y="1214"/>
                  <a:ext cx="63" cy="34"/>
                </a:xfrm>
                <a:custGeom>
                  <a:avLst/>
                  <a:gdLst>
                    <a:gd name="T0" fmla="*/ 63 w 63"/>
                    <a:gd name="T1" fmla="*/ 26 h 34"/>
                    <a:gd name="T2" fmla="*/ 57 w 63"/>
                    <a:gd name="T3" fmla="*/ 19 h 34"/>
                    <a:gd name="T4" fmla="*/ 6 w 63"/>
                    <a:gd name="T5" fmla="*/ 0 h 34"/>
                    <a:gd name="T6" fmla="*/ 0 w 63"/>
                    <a:gd name="T7" fmla="*/ 13 h 34"/>
                    <a:gd name="T8" fmla="*/ 52 w 63"/>
                    <a:gd name="T9" fmla="*/ 34 h 34"/>
                    <a:gd name="T10" fmla="*/ 46 w 63"/>
                    <a:gd name="T11" fmla="*/ 28 h 34"/>
                    <a:gd name="T12" fmla="*/ 63 w 63"/>
                    <a:gd name="T13" fmla="*/ 26 h 34"/>
                    <a:gd name="T14" fmla="*/ 61 w 63"/>
                    <a:gd name="T15" fmla="*/ 21 h 34"/>
                    <a:gd name="T16" fmla="*/ 57 w 63"/>
                    <a:gd name="T17" fmla="*/ 19 h 34"/>
                    <a:gd name="T18" fmla="*/ 63 w 63"/>
                    <a:gd name="T19" fmla="*/ 26 h 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3" h="34">
                      <a:moveTo>
                        <a:pt x="63" y="26"/>
                      </a:moveTo>
                      <a:lnTo>
                        <a:pt x="57" y="19"/>
                      </a:lnTo>
                      <a:lnTo>
                        <a:pt x="6" y="0"/>
                      </a:lnTo>
                      <a:lnTo>
                        <a:pt x="0" y="13"/>
                      </a:lnTo>
                      <a:lnTo>
                        <a:pt x="52" y="34"/>
                      </a:lnTo>
                      <a:lnTo>
                        <a:pt x="46" y="28"/>
                      </a:lnTo>
                      <a:lnTo>
                        <a:pt x="63" y="26"/>
                      </a:lnTo>
                      <a:lnTo>
                        <a:pt x="61" y="21"/>
                      </a:lnTo>
                      <a:lnTo>
                        <a:pt x="57" y="19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4" name="Freeform 251"/>
                <p:cNvSpPr>
                  <a:spLocks/>
                </p:cNvSpPr>
                <p:nvPr/>
              </p:nvSpPr>
              <p:spPr bwMode="auto">
                <a:xfrm>
                  <a:off x="1276" y="1240"/>
                  <a:ext cx="24" cy="74"/>
                </a:xfrm>
                <a:custGeom>
                  <a:avLst/>
                  <a:gdLst>
                    <a:gd name="T0" fmla="*/ 11 w 24"/>
                    <a:gd name="T1" fmla="*/ 54 h 74"/>
                    <a:gd name="T2" fmla="*/ 24 w 24"/>
                    <a:gd name="T3" fmla="*/ 57 h 74"/>
                    <a:gd name="T4" fmla="*/ 17 w 24"/>
                    <a:gd name="T5" fmla="*/ 0 h 74"/>
                    <a:gd name="T6" fmla="*/ 0 w 24"/>
                    <a:gd name="T7" fmla="*/ 2 h 74"/>
                    <a:gd name="T8" fmla="*/ 10 w 24"/>
                    <a:gd name="T9" fmla="*/ 59 h 74"/>
                    <a:gd name="T10" fmla="*/ 22 w 24"/>
                    <a:gd name="T11" fmla="*/ 65 h 74"/>
                    <a:gd name="T12" fmla="*/ 10 w 24"/>
                    <a:gd name="T13" fmla="*/ 59 h 74"/>
                    <a:gd name="T14" fmla="*/ 11 w 24"/>
                    <a:gd name="T15" fmla="*/ 74 h 74"/>
                    <a:gd name="T16" fmla="*/ 22 w 24"/>
                    <a:gd name="T17" fmla="*/ 65 h 74"/>
                    <a:gd name="T18" fmla="*/ 11 w 24"/>
                    <a:gd name="T19" fmla="*/ 54 h 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74">
                      <a:moveTo>
                        <a:pt x="11" y="54"/>
                      </a:moveTo>
                      <a:lnTo>
                        <a:pt x="24" y="57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10" y="59"/>
                      </a:lnTo>
                      <a:lnTo>
                        <a:pt x="22" y="65"/>
                      </a:lnTo>
                      <a:lnTo>
                        <a:pt x="10" y="59"/>
                      </a:lnTo>
                      <a:lnTo>
                        <a:pt x="11" y="74"/>
                      </a:lnTo>
                      <a:lnTo>
                        <a:pt x="22" y="65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5" name="Freeform 252"/>
                <p:cNvSpPr>
                  <a:spLocks/>
                </p:cNvSpPr>
                <p:nvPr/>
              </p:nvSpPr>
              <p:spPr bwMode="auto">
                <a:xfrm>
                  <a:off x="1287" y="1255"/>
                  <a:ext cx="60" cy="50"/>
                </a:xfrm>
                <a:custGeom>
                  <a:avLst/>
                  <a:gdLst>
                    <a:gd name="T0" fmla="*/ 47 w 60"/>
                    <a:gd name="T1" fmla="*/ 2 h 50"/>
                    <a:gd name="T2" fmla="*/ 48 w 60"/>
                    <a:gd name="T3" fmla="*/ 0 h 50"/>
                    <a:gd name="T4" fmla="*/ 0 w 60"/>
                    <a:gd name="T5" fmla="*/ 39 h 50"/>
                    <a:gd name="T6" fmla="*/ 11 w 60"/>
                    <a:gd name="T7" fmla="*/ 50 h 50"/>
                    <a:gd name="T8" fmla="*/ 58 w 60"/>
                    <a:gd name="T9" fmla="*/ 13 h 50"/>
                    <a:gd name="T10" fmla="*/ 60 w 60"/>
                    <a:gd name="T11" fmla="*/ 11 h 50"/>
                    <a:gd name="T12" fmla="*/ 47 w 60"/>
                    <a:gd name="T13" fmla="*/ 2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50">
                      <a:moveTo>
                        <a:pt x="47" y="2"/>
                      </a:moveTo>
                      <a:lnTo>
                        <a:pt x="48" y="0"/>
                      </a:lnTo>
                      <a:lnTo>
                        <a:pt x="0" y="39"/>
                      </a:lnTo>
                      <a:lnTo>
                        <a:pt x="11" y="50"/>
                      </a:lnTo>
                      <a:lnTo>
                        <a:pt x="58" y="13"/>
                      </a:lnTo>
                      <a:lnTo>
                        <a:pt x="60" y="11"/>
                      </a:lnTo>
                      <a:lnTo>
                        <a:pt x="47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6" name="Freeform 253"/>
                <p:cNvSpPr>
                  <a:spLocks/>
                </p:cNvSpPr>
                <p:nvPr/>
              </p:nvSpPr>
              <p:spPr bwMode="auto">
                <a:xfrm>
                  <a:off x="1334" y="1220"/>
                  <a:ext cx="42" cy="46"/>
                </a:xfrm>
                <a:custGeom>
                  <a:avLst/>
                  <a:gdLst>
                    <a:gd name="T0" fmla="*/ 27 w 42"/>
                    <a:gd name="T1" fmla="*/ 11 h 46"/>
                    <a:gd name="T2" fmla="*/ 25 w 42"/>
                    <a:gd name="T3" fmla="*/ 2 h 46"/>
                    <a:gd name="T4" fmla="*/ 0 w 42"/>
                    <a:gd name="T5" fmla="*/ 37 h 46"/>
                    <a:gd name="T6" fmla="*/ 13 w 42"/>
                    <a:gd name="T7" fmla="*/ 46 h 46"/>
                    <a:gd name="T8" fmla="*/ 38 w 42"/>
                    <a:gd name="T9" fmla="*/ 11 h 46"/>
                    <a:gd name="T10" fmla="*/ 37 w 42"/>
                    <a:gd name="T11" fmla="*/ 0 h 46"/>
                    <a:gd name="T12" fmla="*/ 38 w 42"/>
                    <a:gd name="T13" fmla="*/ 11 h 46"/>
                    <a:gd name="T14" fmla="*/ 42 w 42"/>
                    <a:gd name="T15" fmla="*/ 5 h 46"/>
                    <a:gd name="T16" fmla="*/ 37 w 42"/>
                    <a:gd name="T17" fmla="*/ 0 h 46"/>
                    <a:gd name="T18" fmla="*/ 27 w 42"/>
                    <a:gd name="T19" fmla="*/ 11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2" h="46">
                      <a:moveTo>
                        <a:pt x="27" y="11"/>
                      </a:moveTo>
                      <a:lnTo>
                        <a:pt x="25" y="2"/>
                      </a:lnTo>
                      <a:lnTo>
                        <a:pt x="0" y="37"/>
                      </a:lnTo>
                      <a:lnTo>
                        <a:pt x="13" y="46"/>
                      </a:lnTo>
                      <a:lnTo>
                        <a:pt x="38" y="11"/>
                      </a:lnTo>
                      <a:lnTo>
                        <a:pt x="37" y="0"/>
                      </a:lnTo>
                      <a:lnTo>
                        <a:pt x="38" y="11"/>
                      </a:lnTo>
                      <a:lnTo>
                        <a:pt x="42" y="5"/>
                      </a:lnTo>
                      <a:lnTo>
                        <a:pt x="37" y="0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7" name="Freeform 254"/>
                <p:cNvSpPr>
                  <a:spLocks/>
                </p:cNvSpPr>
                <p:nvPr/>
              </p:nvSpPr>
              <p:spPr bwMode="auto">
                <a:xfrm>
                  <a:off x="1306" y="1170"/>
                  <a:ext cx="65" cy="61"/>
                </a:xfrm>
                <a:custGeom>
                  <a:avLst/>
                  <a:gdLst>
                    <a:gd name="T0" fmla="*/ 4 w 65"/>
                    <a:gd name="T1" fmla="*/ 0 h 61"/>
                    <a:gd name="T2" fmla="*/ 0 w 65"/>
                    <a:gd name="T3" fmla="*/ 15 h 61"/>
                    <a:gd name="T4" fmla="*/ 55 w 65"/>
                    <a:gd name="T5" fmla="*/ 61 h 61"/>
                    <a:gd name="T6" fmla="*/ 65 w 65"/>
                    <a:gd name="T7" fmla="*/ 50 h 61"/>
                    <a:gd name="T8" fmla="*/ 9 w 65"/>
                    <a:gd name="T9" fmla="*/ 2 h 61"/>
                    <a:gd name="T10" fmla="*/ 4 w 65"/>
                    <a:gd name="T11" fmla="*/ 17 h 61"/>
                    <a:gd name="T12" fmla="*/ 4 w 65"/>
                    <a:gd name="T13" fmla="*/ 0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61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55" y="61"/>
                      </a:lnTo>
                      <a:lnTo>
                        <a:pt x="65" y="50"/>
                      </a:lnTo>
                      <a:lnTo>
                        <a:pt x="9" y="2"/>
                      </a:lnTo>
                      <a:lnTo>
                        <a:pt x="4" y="1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8" name="Freeform 255"/>
                <p:cNvSpPr>
                  <a:spLocks/>
                </p:cNvSpPr>
                <p:nvPr/>
              </p:nvSpPr>
              <p:spPr bwMode="auto">
                <a:xfrm>
                  <a:off x="1310" y="1170"/>
                  <a:ext cx="62" cy="17"/>
                </a:xfrm>
                <a:custGeom>
                  <a:avLst/>
                  <a:gdLst>
                    <a:gd name="T0" fmla="*/ 57 w 62"/>
                    <a:gd name="T1" fmla="*/ 15 h 17"/>
                    <a:gd name="T2" fmla="*/ 59 w 62"/>
                    <a:gd name="T3" fmla="*/ 0 h 17"/>
                    <a:gd name="T4" fmla="*/ 0 w 62"/>
                    <a:gd name="T5" fmla="*/ 0 h 17"/>
                    <a:gd name="T6" fmla="*/ 0 w 62"/>
                    <a:gd name="T7" fmla="*/ 17 h 17"/>
                    <a:gd name="T8" fmla="*/ 59 w 62"/>
                    <a:gd name="T9" fmla="*/ 15 h 17"/>
                    <a:gd name="T10" fmla="*/ 62 w 62"/>
                    <a:gd name="T11" fmla="*/ 0 h 17"/>
                    <a:gd name="T12" fmla="*/ 57 w 62"/>
                    <a:gd name="T13" fmla="*/ 15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17">
                      <a:moveTo>
                        <a:pt x="57" y="15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9" y="15"/>
                      </a:lnTo>
                      <a:lnTo>
                        <a:pt x="62" y="0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69" name="Freeform 256"/>
                <p:cNvSpPr>
                  <a:spLocks/>
                </p:cNvSpPr>
                <p:nvPr/>
              </p:nvSpPr>
              <p:spPr bwMode="auto">
                <a:xfrm>
                  <a:off x="1326" y="1155"/>
                  <a:ext cx="46" cy="30"/>
                </a:xfrm>
                <a:custGeom>
                  <a:avLst/>
                  <a:gdLst>
                    <a:gd name="T0" fmla="*/ 0 w 46"/>
                    <a:gd name="T1" fmla="*/ 13 h 30"/>
                    <a:gd name="T2" fmla="*/ 2 w 46"/>
                    <a:gd name="T3" fmla="*/ 15 h 30"/>
                    <a:gd name="T4" fmla="*/ 41 w 46"/>
                    <a:gd name="T5" fmla="*/ 30 h 30"/>
                    <a:gd name="T6" fmla="*/ 46 w 46"/>
                    <a:gd name="T7" fmla="*/ 15 h 30"/>
                    <a:gd name="T8" fmla="*/ 8 w 46"/>
                    <a:gd name="T9" fmla="*/ 0 h 30"/>
                    <a:gd name="T10" fmla="*/ 9 w 46"/>
                    <a:gd name="T11" fmla="*/ 2 h 30"/>
                    <a:gd name="T12" fmla="*/ 0 w 46"/>
                    <a:gd name="T13" fmla="*/ 13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" h="30">
                      <a:moveTo>
                        <a:pt x="0" y="13"/>
                      </a:moveTo>
                      <a:lnTo>
                        <a:pt x="2" y="15"/>
                      </a:lnTo>
                      <a:lnTo>
                        <a:pt x="41" y="30"/>
                      </a:lnTo>
                      <a:lnTo>
                        <a:pt x="46" y="15"/>
                      </a:ln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0" name="Freeform 257"/>
                <p:cNvSpPr>
                  <a:spLocks/>
                </p:cNvSpPr>
                <p:nvPr/>
              </p:nvSpPr>
              <p:spPr bwMode="auto">
                <a:xfrm>
                  <a:off x="1286" y="1124"/>
                  <a:ext cx="49" cy="44"/>
                </a:xfrm>
                <a:custGeom>
                  <a:avLst/>
                  <a:gdLst>
                    <a:gd name="T0" fmla="*/ 1 w 49"/>
                    <a:gd name="T1" fmla="*/ 4 h 44"/>
                    <a:gd name="T2" fmla="*/ 3 w 49"/>
                    <a:gd name="T3" fmla="*/ 11 h 44"/>
                    <a:gd name="T4" fmla="*/ 40 w 49"/>
                    <a:gd name="T5" fmla="*/ 44 h 44"/>
                    <a:gd name="T6" fmla="*/ 49 w 49"/>
                    <a:gd name="T7" fmla="*/ 33 h 44"/>
                    <a:gd name="T8" fmla="*/ 12 w 49"/>
                    <a:gd name="T9" fmla="*/ 0 h 44"/>
                    <a:gd name="T10" fmla="*/ 16 w 49"/>
                    <a:gd name="T11" fmla="*/ 7 h 44"/>
                    <a:gd name="T12" fmla="*/ 1 w 49"/>
                    <a:gd name="T13" fmla="*/ 4 h 44"/>
                    <a:gd name="T14" fmla="*/ 0 w 49"/>
                    <a:gd name="T15" fmla="*/ 9 h 44"/>
                    <a:gd name="T16" fmla="*/ 3 w 49"/>
                    <a:gd name="T17" fmla="*/ 11 h 44"/>
                    <a:gd name="T18" fmla="*/ 1 w 49"/>
                    <a:gd name="T19" fmla="*/ 4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" h="44">
                      <a:moveTo>
                        <a:pt x="1" y="4"/>
                      </a:moveTo>
                      <a:lnTo>
                        <a:pt x="3" y="11"/>
                      </a:lnTo>
                      <a:lnTo>
                        <a:pt x="40" y="44"/>
                      </a:lnTo>
                      <a:lnTo>
                        <a:pt x="49" y="33"/>
                      </a:lnTo>
                      <a:lnTo>
                        <a:pt x="12" y="0"/>
                      </a:lnTo>
                      <a:lnTo>
                        <a:pt x="16" y="7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1" name="Freeform 258"/>
                <p:cNvSpPr>
                  <a:spLocks/>
                </p:cNvSpPr>
                <p:nvPr/>
              </p:nvSpPr>
              <p:spPr bwMode="auto">
                <a:xfrm>
                  <a:off x="1287" y="1043"/>
                  <a:ext cx="30" cy="88"/>
                </a:xfrm>
                <a:custGeom>
                  <a:avLst/>
                  <a:gdLst>
                    <a:gd name="T0" fmla="*/ 21 w 30"/>
                    <a:gd name="T1" fmla="*/ 0 h 88"/>
                    <a:gd name="T2" fmla="*/ 13 w 30"/>
                    <a:gd name="T3" fmla="*/ 5 h 88"/>
                    <a:gd name="T4" fmla="*/ 0 w 30"/>
                    <a:gd name="T5" fmla="*/ 85 h 88"/>
                    <a:gd name="T6" fmla="*/ 15 w 30"/>
                    <a:gd name="T7" fmla="*/ 88 h 88"/>
                    <a:gd name="T8" fmla="*/ 30 w 30"/>
                    <a:gd name="T9" fmla="*/ 9 h 88"/>
                    <a:gd name="T10" fmla="*/ 23 w 30"/>
                    <a:gd name="T11" fmla="*/ 14 h 88"/>
                    <a:gd name="T12" fmla="*/ 21 w 30"/>
                    <a:gd name="T13" fmla="*/ 0 h 88"/>
                    <a:gd name="T14" fmla="*/ 15 w 30"/>
                    <a:gd name="T15" fmla="*/ 2 h 88"/>
                    <a:gd name="T16" fmla="*/ 13 w 30"/>
                    <a:gd name="T17" fmla="*/ 5 h 88"/>
                    <a:gd name="T18" fmla="*/ 21 w 30"/>
                    <a:gd name="T19" fmla="*/ 0 h 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" h="88">
                      <a:moveTo>
                        <a:pt x="21" y="0"/>
                      </a:moveTo>
                      <a:lnTo>
                        <a:pt x="13" y="5"/>
                      </a:lnTo>
                      <a:lnTo>
                        <a:pt x="0" y="85"/>
                      </a:lnTo>
                      <a:lnTo>
                        <a:pt x="15" y="88"/>
                      </a:lnTo>
                      <a:lnTo>
                        <a:pt x="30" y="9"/>
                      </a:lnTo>
                      <a:lnTo>
                        <a:pt x="23" y="14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3" y="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2" name="Freeform 259"/>
                <p:cNvSpPr>
                  <a:spLocks/>
                </p:cNvSpPr>
                <p:nvPr/>
              </p:nvSpPr>
              <p:spPr bwMode="auto">
                <a:xfrm>
                  <a:off x="1308" y="1028"/>
                  <a:ext cx="72" cy="29"/>
                </a:xfrm>
                <a:custGeom>
                  <a:avLst/>
                  <a:gdLst>
                    <a:gd name="T0" fmla="*/ 61 w 72"/>
                    <a:gd name="T1" fmla="*/ 4 h 29"/>
                    <a:gd name="T2" fmla="*/ 64 w 72"/>
                    <a:gd name="T3" fmla="*/ 0 h 29"/>
                    <a:gd name="T4" fmla="*/ 0 w 72"/>
                    <a:gd name="T5" fmla="*/ 15 h 29"/>
                    <a:gd name="T6" fmla="*/ 2 w 72"/>
                    <a:gd name="T7" fmla="*/ 29 h 29"/>
                    <a:gd name="T8" fmla="*/ 68 w 72"/>
                    <a:gd name="T9" fmla="*/ 15 h 29"/>
                    <a:gd name="T10" fmla="*/ 72 w 72"/>
                    <a:gd name="T11" fmla="*/ 13 h 29"/>
                    <a:gd name="T12" fmla="*/ 61 w 72"/>
                    <a:gd name="T13" fmla="*/ 4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29">
                      <a:moveTo>
                        <a:pt x="61" y="4"/>
                      </a:moveTo>
                      <a:lnTo>
                        <a:pt x="64" y="0"/>
                      </a:lnTo>
                      <a:lnTo>
                        <a:pt x="0" y="15"/>
                      </a:lnTo>
                      <a:lnTo>
                        <a:pt x="2" y="29"/>
                      </a:lnTo>
                      <a:lnTo>
                        <a:pt x="68" y="15"/>
                      </a:lnTo>
                      <a:lnTo>
                        <a:pt x="72" y="13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3" name="Freeform 260"/>
                <p:cNvSpPr>
                  <a:spLocks/>
                </p:cNvSpPr>
                <p:nvPr/>
              </p:nvSpPr>
              <p:spPr bwMode="auto">
                <a:xfrm>
                  <a:off x="1369" y="963"/>
                  <a:ext cx="62" cy="78"/>
                </a:xfrm>
                <a:custGeom>
                  <a:avLst/>
                  <a:gdLst>
                    <a:gd name="T0" fmla="*/ 57 w 62"/>
                    <a:gd name="T1" fmla="*/ 0 h 78"/>
                    <a:gd name="T2" fmla="*/ 50 w 62"/>
                    <a:gd name="T3" fmla="*/ 4 h 78"/>
                    <a:gd name="T4" fmla="*/ 0 w 62"/>
                    <a:gd name="T5" fmla="*/ 69 h 78"/>
                    <a:gd name="T6" fmla="*/ 11 w 62"/>
                    <a:gd name="T7" fmla="*/ 78 h 78"/>
                    <a:gd name="T8" fmla="*/ 62 w 62"/>
                    <a:gd name="T9" fmla="*/ 13 h 78"/>
                    <a:gd name="T10" fmla="*/ 55 w 62"/>
                    <a:gd name="T11" fmla="*/ 15 h 78"/>
                    <a:gd name="T12" fmla="*/ 57 w 62"/>
                    <a:gd name="T13" fmla="*/ 0 h 78"/>
                    <a:gd name="T14" fmla="*/ 53 w 62"/>
                    <a:gd name="T15" fmla="*/ 0 h 78"/>
                    <a:gd name="T16" fmla="*/ 50 w 62"/>
                    <a:gd name="T17" fmla="*/ 4 h 78"/>
                    <a:gd name="T18" fmla="*/ 57 w 62"/>
                    <a:gd name="T19" fmla="*/ 0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2" h="78">
                      <a:moveTo>
                        <a:pt x="57" y="0"/>
                      </a:moveTo>
                      <a:lnTo>
                        <a:pt x="50" y="4"/>
                      </a:lnTo>
                      <a:lnTo>
                        <a:pt x="0" y="69"/>
                      </a:lnTo>
                      <a:lnTo>
                        <a:pt x="11" y="78"/>
                      </a:lnTo>
                      <a:lnTo>
                        <a:pt x="62" y="13"/>
                      </a:lnTo>
                      <a:lnTo>
                        <a:pt x="55" y="15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50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4" name="Freeform 261"/>
                <p:cNvSpPr>
                  <a:spLocks/>
                </p:cNvSpPr>
                <p:nvPr/>
              </p:nvSpPr>
              <p:spPr bwMode="auto">
                <a:xfrm>
                  <a:off x="3834" y="1517"/>
                  <a:ext cx="45" cy="157"/>
                </a:xfrm>
                <a:custGeom>
                  <a:avLst/>
                  <a:gdLst>
                    <a:gd name="T0" fmla="*/ 37 w 45"/>
                    <a:gd name="T1" fmla="*/ 0 h 157"/>
                    <a:gd name="T2" fmla="*/ 30 w 45"/>
                    <a:gd name="T3" fmla="*/ 7 h 157"/>
                    <a:gd name="T4" fmla="*/ 0 w 45"/>
                    <a:gd name="T5" fmla="*/ 155 h 157"/>
                    <a:gd name="T6" fmla="*/ 17 w 45"/>
                    <a:gd name="T7" fmla="*/ 157 h 157"/>
                    <a:gd name="T8" fmla="*/ 45 w 45"/>
                    <a:gd name="T9" fmla="*/ 9 h 157"/>
                    <a:gd name="T10" fmla="*/ 37 w 45"/>
                    <a:gd name="T11" fmla="*/ 15 h 157"/>
                    <a:gd name="T12" fmla="*/ 37 w 45"/>
                    <a:gd name="T13" fmla="*/ 0 h 157"/>
                    <a:gd name="T14" fmla="*/ 30 w 45"/>
                    <a:gd name="T15" fmla="*/ 0 h 157"/>
                    <a:gd name="T16" fmla="*/ 30 w 45"/>
                    <a:gd name="T17" fmla="*/ 7 h 157"/>
                    <a:gd name="T18" fmla="*/ 37 w 45"/>
                    <a:gd name="T19" fmla="*/ 0 h 1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5" h="157">
                      <a:moveTo>
                        <a:pt x="37" y="0"/>
                      </a:moveTo>
                      <a:lnTo>
                        <a:pt x="30" y="7"/>
                      </a:lnTo>
                      <a:lnTo>
                        <a:pt x="0" y="155"/>
                      </a:lnTo>
                      <a:lnTo>
                        <a:pt x="17" y="157"/>
                      </a:lnTo>
                      <a:lnTo>
                        <a:pt x="45" y="9"/>
                      </a:lnTo>
                      <a:lnTo>
                        <a:pt x="37" y="15"/>
                      </a:ln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30" y="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5" name="Freeform 262"/>
                <p:cNvSpPr>
                  <a:spLocks/>
                </p:cNvSpPr>
                <p:nvPr/>
              </p:nvSpPr>
              <p:spPr bwMode="auto">
                <a:xfrm>
                  <a:off x="3871" y="1517"/>
                  <a:ext cx="24" cy="15"/>
                </a:xfrm>
                <a:custGeom>
                  <a:avLst/>
                  <a:gdLst>
                    <a:gd name="T0" fmla="*/ 10 w 24"/>
                    <a:gd name="T1" fmla="*/ 5 h 15"/>
                    <a:gd name="T2" fmla="*/ 17 w 24"/>
                    <a:gd name="T3" fmla="*/ 0 h 15"/>
                    <a:gd name="T4" fmla="*/ 0 w 24"/>
                    <a:gd name="T5" fmla="*/ 0 h 15"/>
                    <a:gd name="T6" fmla="*/ 0 w 24"/>
                    <a:gd name="T7" fmla="*/ 15 h 15"/>
                    <a:gd name="T8" fmla="*/ 17 w 24"/>
                    <a:gd name="T9" fmla="*/ 15 h 15"/>
                    <a:gd name="T10" fmla="*/ 24 w 24"/>
                    <a:gd name="T11" fmla="*/ 9 h 15"/>
                    <a:gd name="T12" fmla="*/ 17 w 24"/>
                    <a:gd name="T13" fmla="*/ 15 h 15"/>
                    <a:gd name="T14" fmla="*/ 23 w 24"/>
                    <a:gd name="T15" fmla="*/ 15 h 15"/>
                    <a:gd name="T16" fmla="*/ 24 w 24"/>
                    <a:gd name="T17" fmla="*/ 9 h 15"/>
                    <a:gd name="T18" fmla="*/ 10 w 24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15">
                      <a:moveTo>
                        <a:pt x="10" y="5"/>
                      </a:move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7" y="15"/>
                      </a:lnTo>
                      <a:lnTo>
                        <a:pt x="24" y="9"/>
                      </a:lnTo>
                      <a:lnTo>
                        <a:pt x="17" y="15"/>
                      </a:lnTo>
                      <a:lnTo>
                        <a:pt x="23" y="15"/>
                      </a:lnTo>
                      <a:lnTo>
                        <a:pt x="24" y="9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6" name="Freeform 263"/>
                <p:cNvSpPr>
                  <a:spLocks/>
                </p:cNvSpPr>
                <p:nvPr/>
              </p:nvSpPr>
              <p:spPr bwMode="auto">
                <a:xfrm>
                  <a:off x="3881" y="1465"/>
                  <a:ext cx="29" cy="61"/>
                </a:xfrm>
                <a:custGeom>
                  <a:avLst/>
                  <a:gdLst>
                    <a:gd name="T0" fmla="*/ 18 w 29"/>
                    <a:gd name="T1" fmla="*/ 0 h 61"/>
                    <a:gd name="T2" fmla="*/ 14 w 29"/>
                    <a:gd name="T3" fmla="*/ 6 h 61"/>
                    <a:gd name="T4" fmla="*/ 0 w 29"/>
                    <a:gd name="T5" fmla="*/ 57 h 61"/>
                    <a:gd name="T6" fmla="*/ 14 w 29"/>
                    <a:gd name="T7" fmla="*/ 61 h 61"/>
                    <a:gd name="T8" fmla="*/ 29 w 29"/>
                    <a:gd name="T9" fmla="*/ 9 h 61"/>
                    <a:gd name="T10" fmla="*/ 24 w 29"/>
                    <a:gd name="T11" fmla="*/ 15 h 61"/>
                    <a:gd name="T12" fmla="*/ 18 w 29"/>
                    <a:gd name="T13" fmla="*/ 0 h 61"/>
                    <a:gd name="T14" fmla="*/ 14 w 29"/>
                    <a:gd name="T15" fmla="*/ 0 h 61"/>
                    <a:gd name="T16" fmla="*/ 14 w 29"/>
                    <a:gd name="T17" fmla="*/ 6 h 61"/>
                    <a:gd name="T18" fmla="*/ 18 w 29"/>
                    <a:gd name="T19" fmla="*/ 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9" h="61">
                      <a:moveTo>
                        <a:pt x="18" y="0"/>
                      </a:moveTo>
                      <a:lnTo>
                        <a:pt x="14" y="6"/>
                      </a:lnTo>
                      <a:lnTo>
                        <a:pt x="0" y="57"/>
                      </a:lnTo>
                      <a:lnTo>
                        <a:pt x="14" y="61"/>
                      </a:lnTo>
                      <a:lnTo>
                        <a:pt x="29" y="9"/>
                      </a:lnTo>
                      <a:lnTo>
                        <a:pt x="24" y="15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7" name="Freeform 264"/>
                <p:cNvSpPr>
                  <a:spLocks/>
                </p:cNvSpPr>
                <p:nvPr/>
              </p:nvSpPr>
              <p:spPr bwMode="auto">
                <a:xfrm>
                  <a:off x="3899" y="1458"/>
                  <a:ext cx="33" cy="22"/>
                </a:xfrm>
                <a:custGeom>
                  <a:avLst/>
                  <a:gdLst>
                    <a:gd name="T0" fmla="*/ 17 w 33"/>
                    <a:gd name="T1" fmla="*/ 7 h 22"/>
                    <a:gd name="T2" fmla="*/ 22 w 33"/>
                    <a:gd name="T3" fmla="*/ 0 h 22"/>
                    <a:gd name="T4" fmla="*/ 0 w 33"/>
                    <a:gd name="T5" fmla="*/ 7 h 22"/>
                    <a:gd name="T6" fmla="*/ 6 w 33"/>
                    <a:gd name="T7" fmla="*/ 22 h 22"/>
                    <a:gd name="T8" fmla="*/ 26 w 33"/>
                    <a:gd name="T9" fmla="*/ 15 h 22"/>
                    <a:gd name="T10" fmla="*/ 31 w 33"/>
                    <a:gd name="T11" fmla="*/ 5 h 22"/>
                    <a:gd name="T12" fmla="*/ 26 w 33"/>
                    <a:gd name="T13" fmla="*/ 15 h 22"/>
                    <a:gd name="T14" fmla="*/ 33 w 33"/>
                    <a:gd name="T15" fmla="*/ 13 h 22"/>
                    <a:gd name="T16" fmla="*/ 31 w 33"/>
                    <a:gd name="T17" fmla="*/ 5 h 22"/>
                    <a:gd name="T18" fmla="*/ 17 w 33"/>
                    <a:gd name="T19" fmla="*/ 7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" h="22">
                      <a:moveTo>
                        <a:pt x="17" y="7"/>
                      </a:moveTo>
                      <a:lnTo>
                        <a:pt x="22" y="0"/>
                      </a:lnTo>
                      <a:lnTo>
                        <a:pt x="0" y="7"/>
                      </a:lnTo>
                      <a:lnTo>
                        <a:pt x="6" y="22"/>
                      </a:lnTo>
                      <a:lnTo>
                        <a:pt x="26" y="15"/>
                      </a:lnTo>
                      <a:lnTo>
                        <a:pt x="31" y="5"/>
                      </a:lnTo>
                      <a:lnTo>
                        <a:pt x="26" y="15"/>
                      </a:lnTo>
                      <a:lnTo>
                        <a:pt x="33" y="13"/>
                      </a:lnTo>
                      <a:lnTo>
                        <a:pt x="31" y="5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8" name="Freeform 265"/>
                <p:cNvSpPr>
                  <a:spLocks/>
                </p:cNvSpPr>
                <p:nvPr/>
              </p:nvSpPr>
              <p:spPr bwMode="auto">
                <a:xfrm>
                  <a:off x="3908" y="1404"/>
                  <a:ext cx="22" cy="61"/>
                </a:xfrm>
                <a:custGeom>
                  <a:avLst/>
                  <a:gdLst>
                    <a:gd name="T0" fmla="*/ 4 w 22"/>
                    <a:gd name="T1" fmla="*/ 15 h 61"/>
                    <a:gd name="T2" fmla="*/ 0 w 22"/>
                    <a:gd name="T3" fmla="*/ 10 h 61"/>
                    <a:gd name="T4" fmla="*/ 8 w 22"/>
                    <a:gd name="T5" fmla="*/ 61 h 61"/>
                    <a:gd name="T6" fmla="*/ 22 w 22"/>
                    <a:gd name="T7" fmla="*/ 59 h 61"/>
                    <a:gd name="T8" fmla="*/ 15 w 22"/>
                    <a:gd name="T9" fmla="*/ 8 h 61"/>
                    <a:gd name="T10" fmla="*/ 11 w 22"/>
                    <a:gd name="T11" fmla="*/ 0 h 61"/>
                    <a:gd name="T12" fmla="*/ 15 w 22"/>
                    <a:gd name="T13" fmla="*/ 8 h 61"/>
                    <a:gd name="T14" fmla="*/ 15 w 22"/>
                    <a:gd name="T15" fmla="*/ 2 h 61"/>
                    <a:gd name="T16" fmla="*/ 11 w 22"/>
                    <a:gd name="T17" fmla="*/ 0 h 61"/>
                    <a:gd name="T18" fmla="*/ 4 w 22"/>
                    <a:gd name="T19" fmla="*/ 15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" h="61">
                      <a:moveTo>
                        <a:pt x="4" y="15"/>
                      </a:moveTo>
                      <a:lnTo>
                        <a:pt x="0" y="10"/>
                      </a:lnTo>
                      <a:lnTo>
                        <a:pt x="8" y="61"/>
                      </a:lnTo>
                      <a:lnTo>
                        <a:pt x="22" y="59"/>
                      </a:lnTo>
                      <a:lnTo>
                        <a:pt x="15" y="8"/>
                      </a:lnTo>
                      <a:lnTo>
                        <a:pt x="11" y="0"/>
                      </a:lnTo>
                      <a:lnTo>
                        <a:pt x="15" y="8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79" name="Freeform 266"/>
                <p:cNvSpPr>
                  <a:spLocks/>
                </p:cNvSpPr>
                <p:nvPr/>
              </p:nvSpPr>
              <p:spPr bwMode="auto">
                <a:xfrm>
                  <a:off x="3864" y="1380"/>
                  <a:ext cx="55" cy="39"/>
                </a:xfrm>
                <a:custGeom>
                  <a:avLst/>
                  <a:gdLst>
                    <a:gd name="T0" fmla="*/ 4 w 55"/>
                    <a:gd name="T1" fmla="*/ 8 h 39"/>
                    <a:gd name="T2" fmla="*/ 0 w 55"/>
                    <a:gd name="T3" fmla="*/ 15 h 39"/>
                    <a:gd name="T4" fmla="*/ 48 w 55"/>
                    <a:gd name="T5" fmla="*/ 39 h 39"/>
                    <a:gd name="T6" fmla="*/ 55 w 55"/>
                    <a:gd name="T7" fmla="*/ 24 h 39"/>
                    <a:gd name="T8" fmla="*/ 7 w 55"/>
                    <a:gd name="T9" fmla="*/ 0 h 39"/>
                    <a:gd name="T10" fmla="*/ 4 w 55"/>
                    <a:gd name="T11" fmla="*/ 8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9">
                      <a:moveTo>
                        <a:pt x="4" y="8"/>
                      </a:moveTo>
                      <a:lnTo>
                        <a:pt x="0" y="15"/>
                      </a:lnTo>
                      <a:lnTo>
                        <a:pt x="48" y="39"/>
                      </a:lnTo>
                      <a:lnTo>
                        <a:pt x="55" y="24"/>
                      </a:lnTo>
                      <a:lnTo>
                        <a:pt x="7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0" name="Freeform 267"/>
                <p:cNvSpPr>
                  <a:spLocks/>
                </p:cNvSpPr>
                <p:nvPr/>
              </p:nvSpPr>
              <p:spPr bwMode="auto">
                <a:xfrm>
                  <a:off x="3966" y="2406"/>
                  <a:ext cx="75" cy="48"/>
                </a:xfrm>
                <a:custGeom>
                  <a:avLst/>
                  <a:gdLst>
                    <a:gd name="T0" fmla="*/ 73 w 75"/>
                    <a:gd name="T1" fmla="*/ 46 h 48"/>
                    <a:gd name="T2" fmla="*/ 70 w 75"/>
                    <a:gd name="T3" fmla="*/ 35 h 48"/>
                    <a:gd name="T4" fmla="*/ 7 w 75"/>
                    <a:gd name="T5" fmla="*/ 0 h 48"/>
                    <a:gd name="T6" fmla="*/ 0 w 75"/>
                    <a:gd name="T7" fmla="*/ 13 h 48"/>
                    <a:gd name="T8" fmla="*/ 62 w 75"/>
                    <a:gd name="T9" fmla="*/ 48 h 48"/>
                    <a:gd name="T10" fmla="*/ 59 w 75"/>
                    <a:gd name="T11" fmla="*/ 39 h 48"/>
                    <a:gd name="T12" fmla="*/ 73 w 75"/>
                    <a:gd name="T13" fmla="*/ 46 h 48"/>
                    <a:gd name="T14" fmla="*/ 75 w 75"/>
                    <a:gd name="T15" fmla="*/ 39 h 48"/>
                    <a:gd name="T16" fmla="*/ 70 w 75"/>
                    <a:gd name="T17" fmla="*/ 35 h 48"/>
                    <a:gd name="T18" fmla="*/ 73 w 75"/>
                    <a:gd name="T19" fmla="*/ 46 h 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48">
                      <a:moveTo>
                        <a:pt x="73" y="46"/>
                      </a:moveTo>
                      <a:lnTo>
                        <a:pt x="70" y="35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62" y="48"/>
                      </a:lnTo>
                      <a:lnTo>
                        <a:pt x="59" y="39"/>
                      </a:lnTo>
                      <a:lnTo>
                        <a:pt x="73" y="46"/>
                      </a:lnTo>
                      <a:lnTo>
                        <a:pt x="75" y="39"/>
                      </a:lnTo>
                      <a:lnTo>
                        <a:pt x="70" y="35"/>
                      </a:lnTo>
                      <a:lnTo>
                        <a:pt x="73" y="4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1" name="Freeform 268"/>
                <p:cNvSpPr>
                  <a:spLocks/>
                </p:cNvSpPr>
                <p:nvPr/>
              </p:nvSpPr>
              <p:spPr bwMode="auto">
                <a:xfrm>
                  <a:off x="4010" y="2445"/>
                  <a:ext cx="29" cy="31"/>
                </a:xfrm>
                <a:custGeom>
                  <a:avLst/>
                  <a:gdLst>
                    <a:gd name="T0" fmla="*/ 13 w 29"/>
                    <a:gd name="T1" fmla="*/ 16 h 31"/>
                    <a:gd name="T2" fmla="*/ 18 w 29"/>
                    <a:gd name="T3" fmla="*/ 28 h 31"/>
                    <a:gd name="T4" fmla="*/ 29 w 29"/>
                    <a:gd name="T5" fmla="*/ 7 h 31"/>
                    <a:gd name="T6" fmla="*/ 15 w 29"/>
                    <a:gd name="T7" fmla="*/ 0 h 31"/>
                    <a:gd name="T8" fmla="*/ 4 w 29"/>
                    <a:gd name="T9" fmla="*/ 20 h 31"/>
                    <a:gd name="T10" fmla="*/ 11 w 29"/>
                    <a:gd name="T11" fmla="*/ 31 h 31"/>
                    <a:gd name="T12" fmla="*/ 4 w 29"/>
                    <a:gd name="T13" fmla="*/ 20 h 31"/>
                    <a:gd name="T14" fmla="*/ 0 w 29"/>
                    <a:gd name="T15" fmla="*/ 31 h 31"/>
                    <a:gd name="T16" fmla="*/ 11 w 29"/>
                    <a:gd name="T17" fmla="*/ 31 h 31"/>
                    <a:gd name="T18" fmla="*/ 13 w 29"/>
                    <a:gd name="T19" fmla="*/ 16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9" h="31">
                      <a:moveTo>
                        <a:pt x="13" y="16"/>
                      </a:moveTo>
                      <a:lnTo>
                        <a:pt x="18" y="28"/>
                      </a:lnTo>
                      <a:lnTo>
                        <a:pt x="29" y="7"/>
                      </a:lnTo>
                      <a:lnTo>
                        <a:pt x="15" y="0"/>
                      </a:lnTo>
                      <a:lnTo>
                        <a:pt x="4" y="20"/>
                      </a:lnTo>
                      <a:lnTo>
                        <a:pt x="11" y="31"/>
                      </a:lnTo>
                      <a:lnTo>
                        <a:pt x="4" y="20"/>
                      </a:lnTo>
                      <a:lnTo>
                        <a:pt x="0" y="31"/>
                      </a:lnTo>
                      <a:lnTo>
                        <a:pt x="11" y="31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2" name="Freeform 269"/>
                <p:cNvSpPr>
                  <a:spLocks/>
                </p:cNvSpPr>
                <p:nvPr/>
              </p:nvSpPr>
              <p:spPr bwMode="auto">
                <a:xfrm>
                  <a:off x="4021" y="2461"/>
                  <a:ext cx="89" cy="23"/>
                </a:xfrm>
                <a:custGeom>
                  <a:avLst/>
                  <a:gdLst>
                    <a:gd name="T0" fmla="*/ 89 w 89"/>
                    <a:gd name="T1" fmla="*/ 15 h 23"/>
                    <a:gd name="T2" fmla="*/ 89 w 89"/>
                    <a:gd name="T3" fmla="*/ 8 h 23"/>
                    <a:gd name="T4" fmla="*/ 2 w 89"/>
                    <a:gd name="T5" fmla="*/ 0 h 23"/>
                    <a:gd name="T6" fmla="*/ 0 w 89"/>
                    <a:gd name="T7" fmla="*/ 15 h 23"/>
                    <a:gd name="T8" fmla="*/ 87 w 89"/>
                    <a:gd name="T9" fmla="*/ 23 h 23"/>
                    <a:gd name="T10" fmla="*/ 89 w 89"/>
                    <a:gd name="T11" fmla="*/ 15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" h="23">
                      <a:moveTo>
                        <a:pt x="89" y="15"/>
                      </a:moveTo>
                      <a:lnTo>
                        <a:pt x="89" y="8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87" y="23"/>
                      </a:lnTo>
                      <a:lnTo>
                        <a:pt x="89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3" name="Freeform 270"/>
                <p:cNvSpPr>
                  <a:spLocks/>
                </p:cNvSpPr>
                <p:nvPr/>
              </p:nvSpPr>
              <p:spPr bwMode="auto">
                <a:xfrm>
                  <a:off x="2844" y="3714"/>
                  <a:ext cx="39" cy="92"/>
                </a:xfrm>
                <a:custGeom>
                  <a:avLst/>
                  <a:gdLst>
                    <a:gd name="T0" fmla="*/ 37 w 39"/>
                    <a:gd name="T1" fmla="*/ 83 h 92"/>
                    <a:gd name="T2" fmla="*/ 39 w 39"/>
                    <a:gd name="T3" fmla="*/ 85 h 92"/>
                    <a:gd name="T4" fmla="*/ 15 w 39"/>
                    <a:gd name="T5" fmla="*/ 0 h 92"/>
                    <a:gd name="T6" fmla="*/ 0 w 39"/>
                    <a:gd name="T7" fmla="*/ 6 h 92"/>
                    <a:gd name="T8" fmla="*/ 24 w 39"/>
                    <a:gd name="T9" fmla="*/ 89 h 92"/>
                    <a:gd name="T10" fmla="*/ 24 w 39"/>
                    <a:gd name="T11" fmla="*/ 92 h 92"/>
                    <a:gd name="T12" fmla="*/ 37 w 39"/>
                    <a:gd name="T13" fmla="*/ 83 h 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" h="92">
                      <a:moveTo>
                        <a:pt x="37" y="83"/>
                      </a:moveTo>
                      <a:lnTo>
                        <a:pt x="39" y="85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24" y="89"/>
                      </a:lnTo>
                      <a:lnTo>
                        <a:pt x="24" y="92"/>
                      </a:lnTo>
                      <a:lnTo>
                        <a:pt x="37" y="8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4" name="Freeform 271"/>
                <p:cNvSpPr>
                  <a:spLocks/>
                </p:cNvSpPr>
                <p:nvPr/>
              </p:nvSpPr>
              <p:spPr bwMode="auto">
                <a:xfrm>
                  <a:off x="2868" y="3797"/>
                  <a:ext cx="36" cy="35"/>
                </a:xfrm>
                <a:custGeom>
                  <a:avLst/>
                  <a:gdLst>
                    <a:gd name="T0" fmla="*/ 28 w 36"/>
                    <a:gd name="T1" fmla="*/ 35 h 35"/>
                    <a:gd name="T2" fmla="*/ 32 w 36"/>
                    <a:gd name="T3" fmla="*/ 24 h 35"/>
                    <a:gd name="T4" fmla="*/ 13 w 36"/>
                    <a:gd name="T5" fmla="*/ 0 h 35"/>
                    <a:gd name="T6" fmla="*/ 0 w 36"/>
                    <a:gd name="T7" fmla="*/ 9 h 35"/>
                    <a:gd name="T8" fmla="*/ 19 w 36"/>
                    <a:gd name="T9" fmla="*/ 33 h 35"/>
                    <a:gd name="T10" fmla="*/ 21 w 36"/>
                    <a:gd name="T11" fmla="*/ 22 h 35"/>
                    <a:gd name="T12" fmla="*/ 28 w 36"/>
                    <a:gd name="T13" fmla="*/ 35 h 35"/>
                    <a:gd name="T14" fmla="*/ 36 w 36"/>
                    <a:gd name="T15" fmla="*/ 32 h 35"/>
                    <a:gd name="T16" fmla="*/ 32 w 36"/>
                    <a:gd name="T17" fmla="*/ 24 h 35"/>
                    <a:gd name="T18" fmla="*/ 28 w 36"/>
                    <a:gd name="T19" fmla="*/ 35 h 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" h="35">
                      <a:moveTo>
                        <a:pt x="28" y="35"/>
                      </a:moveTo>
                      <a:lnTo>
                        <a:pt x="32" y="24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19" y="33"/>
                      </a:lnTo>
                      <a:lnTo>
                        <a:pt x="21" y="22"/>
                      </a:lnTo>
                      <a:lnTo>
                        <a:pt x="28" y="35"/>
                      </a:lnTo>
                      <a:lnTo>
                        <a:pt x="36" y="32"/>
                      </a:lnTo>
                      <a:lnTo>
                        <a:pt x="32" y="24"/>
                      </a:lnTo>
                      <a:lnTo>
                        <a:pt x="28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5" name="Freeform 272"/>
                <p:cNvSpPr>
                  <a:spLocks/>
                </p:cNvSpPr>
                <p:nvPr/>
              </p:nvSpPr>
              <p:spPr bwMode="auto">
                <a:xfrm>
                  <a:off x="2843" y="3819"/>
                  <a:ext cx="53" cy="39"/>
                </a:xfrm>
                <a:custGeom>
                  <a:avLst/>
                  <a:gdLst>
                    <a:gd name="T0" fmla="*/ 16 w 53"/>
                    <a:gd name="T1" fmla="*/ 33 h 39"/>
                    <a:gd name="T2" fmla="*/ 13 w 53"/>
                    <a:gd name="T3" fmla="*/ 39 h 39"/>
                    <a:gd name="T4" fmla="*/ 53 w 53"/>
                    <a:gd name="T5" fmla="*/ 13 h 39"/>
                    <a:gd name="T6" fmla="*/ 46 w 53"/>
                    <a:gd name="T7" fmla="*/ 0 h 39"/>
                    <a:gd name="T8" fmla="*/ 3 w 53"/>
                    <a:gd name="T9" fmla="*/ 24 h 39"/>
                    <a:gd name="T10" fmla="*/ 0 w 53"/>
                    <a:gd name="T11" fmla="*/ 32 h 39"/>
                    <a:gd name="T12" fmla="*/ 3 w 53"/>
                    <a:gd name="T13" fmla="*/ 24 h 39"/>
                    <a:gd name="T14" fmla="*/ 1 w 53"/>
                    <a:gd name="T15" fmla="*/ 28 h 39"/>
                    <a:gd name="T16" fmla="*/ 0 w 53"/>
                    <a:gd name="T17" fmla="*/ 32 h 39"/>
                    <a:gd name="T18" fmla="*/ 16 w 53"/>
                    <a:gd name="T19" fmla="*/ 33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39">
                      <a:moveTo>
                        <a:pt x="16" y="33"/>
                      </a:moveTo>
                      <a:lnTo>
                        <a:pt x="13" y="39"/>
                      </a:lnTo>
                      <a:lnTo>
                        <a:pt x="53" y="13"/>
                      </a:lnTo>
                      <a:lnTo>
                        <a:pt x="46" y="0"/>
                      </a:lnTo>
                      <a:lnTo>
                        <a:pt x="3" y="24"/>
                      </a:lnTo>
                      <a:lnTo>
                        <a:pt x="0" y="32"/>
                      </a:lnTo>
                      <a:lnTo>
                        <a:pt x="3" y="24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6" name="Freeform 273"/>
                <p:cNvSpPr>
                  <a:spLocks/>
                </p:cNvSpPr>
                <p:nvPr/>
              </p:nvSpPr>
              <p:spPr bwMode="auto">
                <a:xfrm>
                  <a:off x="2833" y="3851"/>
                  <a:ext cx="26" cy="83"/>
                </a:xfrm>
                <a:custGeom>
                  <a:avLst/>
                  <a:gdLst>
                    <a:gd name="T0" fmla="*/ 15 w 26"/>
                    <a:gd name="T1" fmla="*/ 81 h 83"/>
                    <a:gd name="T2" fmla="*/ 15 w 26"/>
                    <a:gd name="T3" fmla="*/ 83 h 83"/>
                    <a:gd name="T4" fmla="*/ 26 w 26"/>
                    <a:gd name="T5" fmla="*/ 1 h 83"/>
                    <a:gd name="T6" fmla="*/ 10 w 26"/>
                    <a:gd name="T7" fmla="*/ 0 h 83"/>
                    <a:gd name="T8" fmla="*/ 0 w 26"/>
                    <a:gd name="T9" fmla="*/ 79 h 83"/>
                    <a:gd name="T10" fmla="*/ 0 w 26"/>
                    <a:gd name="T11" fmla="*/ 83 h 83"/>
                    <a:gd name="T12" fmla="*/ 15 w 26"/>
                    <a:gd name="T13" fmla="*/ 81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83">
                      <a:moveTo>
                        <a:pt x="15" y="81"/>
                      </a:moveTo>
                      <a:lnTo>
                        <a:pt x="15" y="83"/>
                      </a:lnTo>
                      <a:lnTo>
                        <a:pt x="26" y="1"/>
                      </a:lnTo>
                      <a:lnTo>
                        <a:pt x="10" y="0"/>
                      </a:lnTo>
                      <a:lnTo>
                        <a:pt x="0" y="79"/>
                      </a:lnTo>
                      <a:lnTo>
                        <a:pt x="0" y="83"/>
                      </a:lnTo>
                      <a:lnTo>
                        <a:pt x="15" y="8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7" name="Freeform 274"/>
                <p:cNvSpPr>
                  <a:spLocks/>
                </p:cNvSpPr>
                <p:nvPr/>
              </p:nvSpPr>
              <p:spPr bwMode="auto">
                <a:xfrm>
                  <a:off x="2833" y="3932"/>
                  <a:ext cx="19" cy="31"/>
                </a:xfrm>
                <a:custGeom>
                  <a:avLst/>
                  <a:gdLst>
                    <a:gd name="T0" fmla="*/ 19 w 19"/>
                    <a:gd name="T1" fmla="*/ 31 h 31"/>
                    <a:gd name="T2" fmla="*/ 19 w 19"/>
                    <a:gd name="T3" fmla="*/ 27 h 31"/>
                    <a:gd name="T4" fmla="*/ 15 w 19"/>
                    <a:gd name="T5" fmla="*/ 0 h 31"/>
                    <a:gd name="T6" fmla="*/ 0 w 19"/>
                    <a:gd name="T7" fmla="*/ 2 h 31"/>
                    <a:gd name="T8" fmla="*/ 4 w 19"/>
                    <a:gd name="T9" fmla="*/ 29 h 31"/>
                    <a:gd name="T10" fmla="*/ 4 w 19"/>
                    <a:gd name="T11" fmla="*/ 24 h 31"/>
                    <a:gd name="T12" fmla="*/ 19 w 19"/>
                    <a:gd name="T13" fmla="*/ 3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31">
                      <a:moveTo>
                        <a:pt x="19" y="31"/>
                      </a:moveTo>
                      <a:lnTo>
                        <a:pt x="19" y="27"/>
                      </a:lnTo>
                      <a:lnTo>
                        <a:pt x="15" y="0"/>
                      </a:lnTo>
                      <a:lnTo>
                        <a:pt x="0" y="2"/>
                      </a:lnTo>
                      <a:lnTo>
                        <a:pt x="4" y="29"/>
                      </a:lnTo>
                      <a:lnTo>
                        <a:pt x="4" y="24"/>
                      </a:lnTo>
                      <a:lnTo>
                        <a:pt x="19" y="3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8" name="Freeform 275"/>
                <p:cNvSpPr>
                  <a:spLocks/>
                </p:cNvSpPr>
                <p:nvPr/>
              </p:nvSpPr>
              <p:spPr bwMode="auto">
                <a:xfrm>
                  <a:off x="2809" y="3956"/>
                  <a:ext cx="43" cy="64"/>
                </a:xfrm>
                <a:custGeom>
                  <a:avLst/>
                  <a:gdLst>
                    <a:gd name="T0" fmla="*/ 8 w 43"/>
                    <a:gd name="T1" fmla="*/ 61 h 64"/>
                    <a:gd name="T2" fmla="*/ 13 w 43"/>
                    <a:gd name="T3" fmla="*/ 64 h 64"/>
                    <a:gd name="T4" fmla="*/ 43 w 43"/>
                    <a:gd name="T5" fmla="*/ 7 h 64"/>
                    <a:gd name="T6" fmla="*/ 28 w 43"/>
                    <a:gd name="T7" fmla="*/ 0 h 64"/>
                    <a:gd name="T8" fmla="*/ 0 w 43"/>
                    <a:gd name="T9" fmla="*/ 57 h 64"/>
                    <a:gd name="T10" fmla="*/ 8 w 43"/>
                    <a:gd name="T11" fmla="*/ 61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64">
                      <a:moveTo>
                        <a:pt x="8" y="61"/>
                      </a:moveTo>
                      <a:lnTo>
                        <a:pt x="13" y="64"/>
                      </a:lnTo>
                      <a:lnTo>
                        <a:pt x="43" y="7"/>
                      </a:lnTo>
                      <a:lnTo>
                        <a:pt x="28" y="0"/>
                      </a:lnTo>
                      <a:lnTo>
                        <a:pt x="0" y="57"/>
                      </a:lnTo>
                      <a:lnTo>
                        <a:pt x="8" y="6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89" name="Freeform 276"/>
                <p:cNvSpPr>
                  <a:spLocks/>
                </p:cNvSpPr>
                <p:nvPr/>
              </p:nvSpPr>
              <p:spPr bwMode="auto">
                <a:xfrm>
                  <a:off x="635" y="3360"/>
                  <a:ext cx="26" cy="50"/>
                </a:xfrm>
                <a:custGeom>
                  <a:avLst/>
                  <a:gdLst>
                    <a:gd name="T0" fmla="*/ 23 w 26"/>
                    <a:gd name="T1" fmla="*/ 37 h 50"/>
                    <a:gd name="T2" fmla="*/ 26 w 26"/>
                    <a:gd name="T3" fmla="*/ 40 h 50"/>
                    <a:gd name="T4" fmla="*/ 15 w 26"/>
                    <a:gd name="T5" fmla="*/ 0 h 50"/>
                    <a:gd name="T6" fmla="*/ 0 w 26"/>
                    <a:gd name="T7" fmla="*/ 4 h 50"/>
                    <a:gd name="T8" fmla="*/ 12 w 26"/>
                    <a:gd name="T9" fmla="*/ 44 h 50"/>
                    <a:gd name="T10" fmla="*/ 15 w 26"/>
                    <a:gd name="T11" fmla="*/ 50 h 50"/>
                    <a:gd name="T12" fmla="*/ 12 w 26"/>
                    <a:gd name="T13" fmla="*/ 44 h 50"/>
                    <a:gd name="T14" fmla="*/ 13 w 26"/>
                    <a:gd name="T15" fmla="*/ 48 h 50"/>
                    <a:gd name="T16" fmla="*/ 15 w 26"/>
                    <a:gd name="T17" fmla="*/ 50 h 50"/>
                    <a:gd name="T18" fmla="*/ 23 w 26"/>
                    <a:gd name="T19" fmla="*/ 37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50">
                      <a:moveTo>
                        <a:pt x="23" y="37"/>
                      </a:moveTo>
                      <a:lnTo>
                        <a:pt x="26" y="40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12" y="44"/>
                      </a:lnTo>
                      <a:lnTo>
                        <a:pt x="15" y="50"/>
                      </a:lnTo>
                      <a:lnTo>
                        <a:pt x="12" y="44"/>
                      </a:lnTo>
                      <a:lnTo>
                        <a:pt x="13" y="48"/>
                      </a:lnTo>
                      <a:lnTo>
                        <a:pt x="15" y="50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0" name="Freeform 277"/>
                <p:cNvSpPr>
                  <a:spLocks/>
                </p:cNvSpPr>
                <p:nvPr/>
              </p:nvSpPr>
              <p:spPr bwMode="auto">
                <a:xfrm>
                  <a:off x="650" y="3397"/>
                  <a:ext cx="33" cy="24"/>
                </a:xfrm>
                <a:custGeom>
                  <a:avLst/>
                  <a:gdLst>
                    <a:gd name="T0" fmla="*/ 33 w 33"/>
                    <a:gd name="T1" fmla="*/ 16 h 24"/>
                    <a:gd name="T2" fmla="*/ 28 w 33"/>
                    <a:gd name="T3" fmla="*/ 9 h 24"/>
                    <a:gd name="T4" fmla="*/ 8 w 33"/>
                    <a:gd name="T5" fmla="*/ 0 h 24"/>
                    <a:gd name="T6" fmla="*/ 0 w 33"/>
                    <a:gd name="T7" fmla="*/ 13 h 24"/>
                    <a:gd name="T8" fmla="*/ 22 w 33"/>
                    <a:gd name="T9" fmla="*/ 24 h 24"/>
                    <a:gd name="T10" fmla="*/ 17 w 33"/>
                    <a:gd name="T11" fmla="*/ 16 h 24"/>
                    <a:gd name="T12" fmla="*/ 33 w 33"/>
                    <a:gd name="T13" fmla="*/ 16 h 24"/>
                    <a:gd name="T14" fmla="*/ 33 w 33"/>
                    <a:gd name="T15" fmla="*/ 13 h 24"/>
                    <a:gd name="T16" fmla="*/ 28 w 33"/>
                    <a:gd name="T17" fmla="*/ 9 h 24"/>
                    <a:gd name="T18" fmla="*/ 33 w 33"/>
                    <a:gd name="T19" fmla="*/ 16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" h="24">
                      <a:moveTo>
                        <a:pt x="33" y="16"/>
                      </a:moveTo>
                      <a:lnTo>
                        <a:pt x="28" y="9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22" y="24"/>
                      </a:lnTo>
                      <a:lnTo>
                        <a:pt x="17" y="16"/>
                      </a:lnTo>
                      <a:lnTo>
                        <a:pt x="33" y="16"/>
                      </a:lnTo>
                      <a:lnTo>
                        <a:pt x="33" y="13"/>
                      </a:lnTo>
                      <a:lnTo>
                        <a:pt x="28" y="9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1" name="Freeform 278"/>
                <p:cNvSpPr>
                  <a:spLocks/>
                </p:cNvSpPr>
                <p:nvPr/>
              </p:nvSpPr>
              <p:spPr bwMode="auto">
                <a:xfrm>
                  <a:off x="667" y="3413"/>
                  <a:ext cx="16" cy="80"/>
                </a:xfrm>
                <a:custGeom>
                  <a:avLst/>
                  <a:gdLst>
                    <a:gd name="T0" fmla="*/ 7 w 16"/>
                    <a:gd name="T1" fmla="*/ 80 h 80"/>
                    <a:gd name="T2" fmla="*/ 16 w 16"/>
                    <a:gd name="T3" fmla="*/ 71 h 80"/>
                    <a:gd name="T4" fmla="*/ 16 w 16"/>
                    <a:gd name="T5" fmla="*/ 0 h 80"/>
                    <a:gd name="T6" fmla="*/ 0 w 16"/>
                    <a:gd name="T7" fmla="*/ 0 h 80"/>
                    <a:gd name="T8" fmla="*/ 0 w 16"/>
                    <a:gd name="T9" fmla="*/ 71 h 80"/>
                    <a:gd name="T10" fmla="*/ 9 w 16"/>
                    <a:gd name="T11" fmla="*/ 63 h 80"/>
                    <a:gd name="T12" fmla="*/ 7 w 16"/>
                    <a:gd name="T13" fmla="*/ 80 h 80"/>
                    <a:gd name="T14" fmla="*/ 16 w 16"/>
                    <a:gd name="T15" fmla="*/ 80 h 80"/>
                    <a:gd name="T16" fmla="*/ 16 w 16"/>
                    <a:gd name="T17" fmla="*/ 71 h 80"/>
                    <a:gd name="T18" fmla="*/ 7 w 16"/>
                    <a:gd name="T19" fmla="*/ 80 h 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80">
                      <a:moveTo>
                        <a:pt x="7" y="80"/>
                      </a:moveTo>
                      <a:lnTo>
                        <a:pt x="16" y="7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9" y="63"/>
                      </a:lnTo>
                      <a:lnTo>
                        <a:pt x="7" y="80"/>
                      </a:lnTo>
                      <a:lnTo>
                        <a:pt x="16" y="80"/>
                      </a:lnTo>
                      <a:lnTo>
                        <a:pt x="16" y="71"/>
                      </a:lnTo>
                      <a:lnTo>
                        <a:pt x="7" y="8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2" name="Freeform 279"/>
                <p:cNvSpPr>
                  <a:spLocks/>
                </p:cNvSpPr>
                <p:nvPr/>
              </p:nvSpPr>
              <p:spPr bwMode="auto">
                <a:xfrm>
                  <a:off x="598" y="3472"/>
                  <a:ext cx="78" cy="21"/>
                </a:xfrm>
                <a:custGeom>
                  <a:avLst/>
                  <a:gdLst>
                    <a:gd name="T0" fmla="*/ 0 w 78"/>
                    <a:gd name="T1" fmla="*/ 12 h 21"/>
                    <a:gd name="T2" fmla="*/ 6 w 78"/>
                    <a:gd name="T3" fmla="*/ 17 h 21"/>
                    <a:gd name="T4" fmla="*/ 76 w 78"/>
                    <a:gd name="T5" fmla="*/ 21 h 21"/>
                    <a:gd name="T6" fmla="*/ 78 w 78"/>
                    <a:gd name="T7" fmla="*/ 4 h 21"/>
                    <a:gd name="T8" fmla="*/ 8 w 78"/>
                    <a:gd name="T9" fmla="*/ 0 h 21"/>
                    <a:gd name="T10" fmla="*/ 13 w 78"/>
                    <a:gd name="T11" fmla="*/ 4 h 21"/>
                    <a:gd name="T12" fmla="*/ 0 w 78"/>
                    <a:gd name="T13" fmla="*/ 12 h 21"/>
                    <a:gd name="T14" fmla="*/ 2 w 78"/>
                    <a:gd name="T15" fmla="*/ 17 h 21"/>
                    <a:gd name="T16" fmla="*/ 6 w 78"/>
                    <a:gd name="T17" fmla="*/ 17 h 21"/>
                    <a:gd name="T18" fmla="*/ 0 w 78"/>
                    <a:gd name="T19" fmla="*/ 12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21">
                      <a:moveTo>
                        <a:pt x="0" y="12"/>
                      </a:moveTo>
                      <a:lnTo>
                        <a:pt x="6" y="17"/>
                      </a:lnTo>
                      <a:lnTo>
                        <a:pt x="76" y="21"/>
                      </a:lnTo>
                      <a:lnTo>
                        <a:pt x="78" y="4"/>
                      </a:lnTo>
                      <a:lnTo>
                        <a:pt x="8" y="0"/>
                      </a:lnTo>
                      <a:lnTo>
                        <a:pt x="13" y="4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6" y="1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3" name="Freeform 280"/>
                <p:cNvSpPr>
                  <a:spLocks/>
                </p:cNvSpPr>
                <p:nvPr/>
              </p:nvSpPr>
              <p:spPr bwMode="auto">
                <a:xfrm>
                  <a:off x="580" y="3439"/>
                  <a:ext cx="31" cy="45"/>
                </a:xfrm>
                <a:custGeom>
                  <a:avLst/>
                  <a:gdLst>
                    <a:gd name="T0" fmla="*/ 11 w 31"/>
                    <a:gd name="T1" fmla="*/ 17 h 45"/>
                    <a:gd name="T2" fmla="*/ 0 w 31"/>
                    <a:gd name="T3" fmla="*/ 13 h 45"/>
                    <a:gd name="T4" fmla="*/ 18 w 31"/>
                    <a:gd name="T5" fmla="*/ 45 h 45"/>
                    <a:gd name="T6" fmla="*/ 31 w 31"/>
                    <a:gd name="T7" fmla="*/ 37 h 45"/>
                    <a:gd name="T8" fmla="*/ 15 w 31"/>
                    <a:gd name="T9" fmla="*/ 6 h 45"/>
                    <a:gd name="T10" fmla="*/ 4 w 31"/>
                    <a:gd name="T11" fmla="*/ 4 h 45"/>
                    <a:gd name="T12" fmla="*/ 15 w 31"/>
                    <a:gd name="T13" fmla="*/ 6 h 45"/>
                    <a:gd name="T14" fmla="*/ 11 w 31"/>
                    <a:gd name="T15" fmla="*/ 0 h 45"/>
                    <a:gd name="T16" fmla="*/ 4 w 31"/>
                    <a:gd name="T17" fmla="*/ 4 h 45"/>
                    <a:gd name="T18" fmla="*/ 11 w 31"/>
                    <a:gd name="T19" fmla="*/ 17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45">
                      <a:moveTo>
                        <a:pt x="11" y="17"/>
                      </a:moveTo>
                      <a:lnTo>
                        <a:pt x="0" y="13"/>
                      </a:lnTo>
                      <a:lnTo>
                        <a:pt x="18" y="45"/>
                      </a:lnTo>
                      <a:lnTo>
                        <a:pt x="31" y="37"/>
                      </a:lnTo>
                      <a:lnTo>
                        <a:pt x="15" y="6"/>
                      </a:lnTo>
                      <a:lnTo>
                        <a:pt x="4" y="4"/>
                      </a:lnTo>
                      <a:lnTo>
                        <a:pt x="15" y="6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4" name="Freeform 281"/>
                <p:cNvSpPr>
                  <a:spLocks/>
                </p:cNvSpPr>
                <p:nvPr/>
              </p:nvSpPr>
              <p:spPr bwMode="auto">
                <a:xfrm>
                  <a:off x="539" y="3443"/>
                  <a:ext cx="52" cy="35"/>
                </a:xfrm>
                <a:custGeom>
                  <a:avLst/>
                  <a:gdLst>
                    <a:gd name="T0" fmla="*/ 4 w 52"/>
                    <a:gd name="T1" fmla="*/ 35 h 35"/>
                    <a:gd name="T2" fmla="*/ 6 w 52"/>
                    <a:gd name="T3" fmla="*/ 35 h 35"/>
                    <a:gd name="T4" fmla="*/ 52 w 52"/>
                    <a:gd name="T5" fmla="*/ 13 h 35"/>
                    <a:gd name="T6" fmla="*/ 45 w 52"/>
                    <a:gd name="T7" fmla="*/ 0 h 35"/>
                    <a:gd name="T8" fmla="*/ 0 w 52"/>
                    <a:gd name="T9" fmla="*/ 20 h 35"/>
                    <a:gd name="T10" fmla="*/ 2 w 52"/>
                    <a:gd name="T11" fmla="*/ 20 h 35"/>
                    <a:gd name="T12" fmla="*/ 4 w 52"/>
                    <a:gd name="T13" fmla="*/ 35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35">
                      <a:moveTo>
                        <a:pt x="4" y="35"/>
                      </a:moveTo>
                      <a:lnTo>
                        <a:pt x="6" y="35"/>
                      </a:lnTo>
                      <a:lnTo>
                        <a:pt x="52" y="13"/>
                      </a:lnTo>
                      <a:lnTo>
                        <a:pt x="45" y="0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4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5" name="Freeform 282"/>
                <p:cNvSpPr>
                  <a:spLocks/>
                </p:cNvSpPr>
                <p:nvPr/>
              </p:nvSpPr>
              <p:spPr bwMode="auto">
                <a:xfrm>
                  <a:off x="466" y="3463"/>
                  <a:ext cx="77" cy="26"/>
                </a:xfrm>
                <a:custGeom>
                  <a:avLst/>
                  <a:gdLst>
                    <a:gd name="T0" fmla="*/ 12 w 77"/>
                    <a:gd name="T1" fmla="*/ 21 h 26"/>
                    <a:gd name="T2" fmla="*/ 7 w 77"/>
                    <a:gd name="T3" fmla="*/ 26 h 26"/>
                    <a:gd name="T4" fmla="*/ 77 w 77"/>
                    <a:gd name="T5" fmla="*/ 15 h 26"/>
                    <a:gd name="T6" fmla="*/ 75 w 77"/>
                    <a:gd name="T7" fmla="*/ 0 h 26"/>
                    <a:gd name="T8" fmla="*/ 5 w 77"/>
                    <a:gd name="T9" fmla="*/ 9 h 26"/>
                    <a:gd name="T10" fmla="*/ 0 w 77"/>
                    <a:gd name="T11" fmla="*/ 15 h 26"/>
                    <a:gd name="T12" fmla="*/ 5 w 77"/>
                    <a:gd name="T13" fmla="*/ 9 h 26"/>
                    <a:gd name="T14" fmla="*/ 1 w 77"/>
                    <a:gd name="T15" fmla="*/ 11 h 26"/>
                    <a:gd name="T16" fmla="*/ 0 w 77"/>
                    <a:gd name="T17" fmla="*/ 15 h 26"/>
                    <a:gd name="T18" fmla="*/ 12 w 77"/>
                    <a:gd name="T19" fmla="*/ 21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7" h="26">
                      <a:moveTo>
                        <a:pt x="12" y="21"/>
                      </a:moveTo>
                      <a:lnTo>
                        <a:pt x="7" y="26"/>
                      </a:lnTo>
                      <a:lnTo>
                        <a:pt x="77" y="15"/>
                      </a:lnTo>
                      <a:lnTo>
                        <a:pt x="75" y="0"/>
                      </a:lnTo>
                      <a:lnTo>
                        <a:pt x="5" y="9"/>
                      </a:lnTo>
                      <a:lnTo>
                        <a:pt x="0" y="15"/>
                      </a:lnTo>
                      <a:lnTo>
                        <a:pt x="5" y="9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6" name="Freeform 283"/>
                <p:cNvSpPr>
                  <a:spLocks/>
                </p:cNvSpPr>
                <p:nvPr/>
              </p:nvSpPr>
              <p:spPr bwMode="auto">
                <a:xfrm>
                  <a:off x="454" y="3478"/>
                  <a:ext cx="24" cy="29"/>
                </a:xfrm>
                <a:custGeom>
                  <a:avLst/>
                  <a:gdLst>
                    <a:gd name="T0" fmla="*/ 15 w 24"/>
                    <a:gd name="T1" fmla="*/ 28 h 29"/>
                    <a:gd name="T2" fmla="*/ 15 w 24"/>
                    <a:gd name="T3" fmla="*/ 29 h 29"/>
                    <a:gd name="T4" fmla="*/ 24 w 24"/>
                    <a:gd name="T5" fmla="*/ 6 h 29"/>
                    <a:gd name="T6" fmla="*/ 12 w 24"/>
                    <a:gd name="T7" fmla="*/ 0 h 29"/>
                    <a:gd name="T8" fmla="*/ 0 w 24"/>
                    <a:gd name="T9" fmla="*/ 24 h 29"/>
                    <a:gd name="T10" fmla="*/ 0 w 24"/>
                    <a:gd name="T11" fmla="*/ 28 h 29"/>
                    <a:gd name="T12" fmla="*/ 15 w 24"/>
                    <a:gd name="T13" fmla="*/ 2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29">
                      <a:moveTo>
                        <a:pt x="15" y="28"/>
                      </a:moveTo>
                      <a:lnTo>
                        <a:pt x="15" y="29"/>
                      </a:lnTo>
                      <a:lnTo>
                        <a:pt x="24" y="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7" name="Freeform 284"/>
                <p:cNvSpPr>
                  <a:spLocks/>
                </p:cNvSpPr>
                <p:nvPr/>
              </p:nvSpPr>
              <p:spPr bwMode="auto">
                <a:xfrm>
                  <a:off x="454" y="3506"/>
                  <a:ext cx="15" cy="35"/>
                </a:xfrm>
                <a:custGeom>
                  <a:avLst/>
                  <a:gdLst>
                    <a:gd name="T0" fmla="*/ 10 w 15"/>
                    <a:gd name="T1" fmla="*/ 35 h 35"/>
                    <a:gd name="T2" fmla="*/ 15 w 15"/>
                    <a:gd name="T3" fmla="*/ 27 h 35"/>
                    <a:gd name="T4" fmla="*/ 15 w 15"/>
                    <a:gd name="T5" fmla="*/ 0 h 35"/>
                    <a:gd name="T6" fmla="*/ 0 w 15"/>
                    <a:gd name="T7" fmla="*/ 0 h 35"/>
                    <a:gd name="T8" fmla="*/ 0 w 15"/>
                    <a:gd name="T9" fmla="*/ 27 h 35"/>
                    <a:gd name="T10" fmla="*/ 4 w 15"/>
                    <a:gd name="T11" fmla="*/ 20 h 35"/>
                    <a:gd name="T12" fmla="*/ 10 w 15"/>
                    <a:gd name="T13" fmla="*/ 35 h 35"/>
                    <a:gd name="T14" fmla="*/ 15 w 15"/>
                    <a:gd name="T15" fmla="*/ 33 h 35"/>
                    <a:gd name="T16" fmla="*/ 15 w 15"/>
                    <a:gd name="T17" fmla="*/ 27 h 35"/>
                    <a:gd name="T18" fmla="*/ 10 w 15"/>
                    <a:gd name="T19" fmla="*/ 35 h 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35">
                      <a:moveTo>
                        <a:pt x="10" y="35"/>
                      </a:moveTo>
                      <a:lnTo>
                        <a:pt x="15" y="27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4" y="20"/>
                      </a:lnTo>
                      <a:lnTo>
                        <a:pt x="10" y="35"/>
                      </a:lnTo>
                      <a:lnTo>
                        <a:pt x="15" y="33"/>
                      </a:lnTo>
                      <a:lnTo>
                        <a:pt x="15" y="27"/>
                      </a:lnTo>
                      <a:lnTo>
                        <a:pt x="10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8" name="Freeform 285"/>
                <p:cNvSpPr>
                  <a:spLocks/>
                </p:cNvSpPr>
                <p:nvPr/>
              </p:nvSpPr>
              <p:spPr bwMode="auto">
                <a:xfrm>
                  <a:off x="427" y="3526"/>
                  <a:ext cx="37" cy="29"/>
                </a:xfrm>
                <a:custGeom>
                  <a:avLst/>
                  <a:gdLst>
                    <a:gd name="T0" fmla="*/ 3 w 37"/>
                    <a:gd name="T1" fmla="*/ 22 h 29"/>
                    <a:gd name="T2" fmla="*/ 5 w 37"/>
                    <a:gd name="T3" fmla="*/ 29 h 29"/>
                    <a:gd name="T4" fmla="*/ 37 w 37"/>
                    <a:gd name="T5" fmla="*/ 15 h 29"/>
                    <a:gd name="T6" fmla="*/ 31 w 37"/>
                    <a:gd name="T7" fmla="*/ 0 h 29"/>
                    <a:gd name="T8" fmla="*/ 0 w 37"/>
                    <a:gd name="T9" fmla="*/ 15 h 29"/>
                    <a:gd name="T10" fmla="*/ 3 w 37"/>
                    <a:gd name="T11" fmla="*/ 22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9">
                      <a:moveTo>
                        <a:pt x="3" y="22"/>
                      </a:moveTo>
                      <a:lnTo>
                        <a:pt x="5" y="29"/>
                      </a:lnTo>
                      <a:lnTo>
                        <a:pt x="37" y="15"/>
                      </a:lnTo>
                      <a:lnTo>
                        <a:pt x="31" y="0"/>
                      </a:lnTo>
                      <a:lnTo>
                        <a:pt x="0" y="15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99" name="Freeform 286"/>
                <p:cNvSpPr>
                  <a:spLocks/>
                </p:cNvSpPr>
                <p:nvPr/>
              </p:nvSpPr>
              <p:spPr bwMode="auto">
                <a:xfrm>
                  <a:off x="153" y="2356"/>
                  <a:ext cx="71" cy="26"/>
                </a:xfrm>
                <a:custGeom>
                  <a:avLst/>
                  <a:gdLst>
                    <a:gd name="T0" fmla="*/ 15 w 71"/>
                    <a:gd name="T1" fmla="*/ 21 h 26"/>
                    <a:gd name="T2" fmla="*/ 8 w 71"/>
                    <a:gd name="T3" fmla="*/ 26 h 26"/>
                    <a:gd name="T4" fmla="*/ 71 w 71"/>
                    <a:gd name="T5" fmla="*/ 15 h 26"/>
                    <a:gd name="T6" fmla="*/ 69 w 71"/>
                    <a:gd name="T7" fmla="*/ 0 h 26"/>
                    <a:gd name="T8" fmla="*/ 6 w 71"/>
                    <a:gd name="T9" fmla="*/ 11 h 26"/>
                    <a:gd name="T10" fmla="*/ 0 w 71"/>
                    <a:gd name="T11" fmla="*/ 15 h 26"/>
                    <a:gd name="T12" fmla="*/ 6 w 71"/>
                    <a:gd name="T13" fmla="*/ 11 h 26"/>
                    <a:gd name="T14" fmla="*/ 2 w 71"/>
                    <a:gd name="T15" fmla="*/ 11 h 26"/>
                    <a:gd name="T16" fmla="*/ 0 w 71"/>
                    <a:gd name="T17" fmla="*/ 15 h 26"/>
                    <a:gd name="T18" fmla="*/ 15 w 71"/>
                    <a:gd name="T19" fmla="*/ 21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1" h="26">
                      <a:moveTo>
                        <a:pt x="15" y="21"/>
                      </a:moveTo>
                      <a:lnTo>
                        <a:pt x="8" y="26"/>
                      </a:lnTo>
                      <a:lnTo>
                        <a:pt x="71" y="15"/>
                      </a:lnTo>
                      <a:lnTo>
                        <a:pt x="69" y="0"/>
                      </a:lnTo>
                      <a:lnTo>
                        <a:pt x="6" y="11"/>
                      </a:lnTo>
                      <a:lnTo>
                        <a:pt x="0" y="15"/>
                      </a:lnTo>
                      <a:lnTo>
                        <a:pt x="6" y="11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0" name="Freeform 287"/>
                <p:cNvSpPr>
                  <a:spLocks/>
                </p:cNvSpPr>
                <p:nvPr/>
              </p:nvSpPr>
              <p:spPr bwMode="auto">
                <a:xfrm>
                  <a:off x="146" y="2371"/>
                  <a:ext cx="22" cy="28"/>
                </a:xfrm>
                <a:custGeom>
                  <a:avLst/>
                  <a:gdLst>
                    <a:gd name="T0" fmla="*/ 11 w 22"/>
                    <a:gd name="T1" fmla="*/ 28 h 28"/>
                    <a:gd name="T2" fmla="*/ 15 w 22"/>
                    <a:gd name="T3" fmla="*/ 24 h 28"/>
                    <a:gd name="T4" fmla="*/ 22 w 22"/>
                    <a:gd name="T5" fmla="*/ 6 h 28"/>
                    <a:gd name="T6" fmla="*/ 7 w 22"/>
                    <a:gd name="T7" fmla="*/ 0 h 28"/>
                    <a:gd name="T8" fmla="*/ 0 w 22"/>
                    <a:gd name="T9" fmla="*/ 18 h 28"/>
                    <a:gd name="T10" fmla="*/ 4 w 22"/>
                    <a:gd name="T11" fmla="*/ 15 h 28"/>
                    <a:gd name="T12" fmla="*/ 11 w 22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28">
                      <a:moveTo>
                        <a:pt x="11" y="28"/>
                      </a:moveTo>
                      <a:lnTo>
                        <a:pt x="15" y="24"/>
                      </a:lnTo>
                      <a:lnTo>
                        <a:pt x="22" y="6"/>
                      </a:lnTo>
                      <a:lnTo>
                        <a:pt x="7" y="0"/>
                      </a:lnTo>
                      <a:lnTo>
                        <a:pt x="0" y="18"/>
                      </a:lnTo>
                      <a:lnTo>
                        <a:pt x="4" y="15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1" name="Freeform 288"/>
                <p:cNvSpPr>
                  <a:spLocks/>
                </p:cNvSpPr>
                <p:nvPr/>
              </p:nvSpPr>
              <p:spPr bwMode="auto">
                <a:xfrm>
                  <a:off x="83" y="2386"/>
                  <a:ext cx="74" cy="48"/>
                </a:xfrm>
                <a:custGeom>
                  <a:avLst/>
                  <a:gdLst>
                    <a:gd name="T0" fmla="*/ 4 w 74"/>
                    <a:gd name="T1" fmla="*/ 48 h 48"/>
                    <a:gd name="T2" fmla="*/ 8 w 74"/>
                    <a:gd name="T3" fmla="*/ 48 h 48"/>
                    <a:gd name="T4" fmla="*/ 74 w 74"/>
                    <a:gd name="T5" fmla="*/ 13 h 48"/>
                    <a:gd name="T6" fmla="*/ 67 w 74"/>
                    <a:gd name="T7" fmla="*/ 0 h 48"/>
                    <a:gd name="T8" fmla="*/ 0 w 74"/>
                    <a:gd name="T9" fmla="*/ 35 h 48"/>
                    <a:gd name="T10" fmla="*/ 4 w 74"/>
                    <a:gd name="T11" fmla="*/ 33 h 48"/>
                    <a:gd name="T12" fmla="*/ 4 w 74"/>
                    <a:gd name="T13" fmla="*/ 48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48">
                      <a:moveTo>
                        <a:pt x="4" y="48"/>
                      </a:moveTo>
                      <a:lnTo>
                        <a:pt x="8" y="48"/>
                      </a:lnTo>
                      <a:lnTo>
                        <a:pt x="74" y="13"/>
                      </a:lnTo>
                      <a:lnTo>
                        <a:pt x="67" y="0"/>
                      </a:lnTo>
                      <a:lnTo>
                        <a:pt x="0" y="35"/>
                      </a:lnTo>
                      <a:lnTo>
                        <a:pt x="4" y="33"/>
                      </a:lnTo>
                      <a:lnTo>
                        <a:pt x="4" y="4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2" name="Freeform 289"/>
                <p:cNvSpPr>
                  <a:spLocks/>
                </p:cNvSpPr>
                <p:nvPr/>
              </p:nvSpPr>
              <p:spPr bwMode="auto">
                <a:xfrm>
                  <a:off x="-4" y="2419"/>
                  <a:ext cx="91" cy="18"/>
                </a:xfrm>
                <a:custGeom>
                  <a:avLst/>
                  <a:gdLst>
                    <a:gd name="T0" fmla="*/ 0 w 91"/>
                    <a:gd name="T1" fmla="*/ 17 h 18"/>
                    <a:gd name="T2" fmla="*/ 6 w 91"/>
                    <a:gd name="T3" fmla="*/ 18 h 18"/>
                    <a:gd name="T4" fmla="*/ 91 w 91"/>
                    <a:gd name="T5" fmla="*/ 15 h 18"/>
                    <a:gd name="T6" fmla="*/ 91 w 91"/>
                    <a:gd name="T7" fmla="*/ 0 h 18"/>
                    <a:gd name="T8" fmla="*/ 6 w 91"/>
                    <a:gd name="T9" fmla="*/ 4 h 18"/>
                    <a:gd name="T10" fmla="*/ 13 w 91"/>
                    <a:gd name="T11" fmla="*/ 7 h 18"/>
                    <a:gd name="T12" fmla="*/ 0 w 91"/>
                    <a:gd name="T13" fmla="*/ 17 h 18"/>
                    <a:gd name="T14" fmla="*/ 2 w 91"/>
                    <a:gd name="T15" fmla="*/ 18 h 18"/>
                    <a:gd name="T16" fmla="*/ 6 w 91"/>
                    <a:gd name="T17" fmla="*/ 18 h 18"/>
                    <a:gd name="T18" fmla="*/ 0 w 91"/>
                    <a:gd name="T19" fmla="*/ 17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18">
                      <a:moveTo>
                        <a:pt x="0" y="17"/>
                      </a:moveTo>
                      <a:lnTo>
                        <a:pt x="6" y="18"/>
                      </a:lnTo>
                      <a:lnTo>
                        <a:pt x="91" y="15"/>
                      </a:lnTo>
                      <a:lnTo>
                        <a:pt x="91" y="0"/>
                      </a:lnTo>
                      <a:lnTo>
                        <a:pt x="6" y="4"/>
                      </a:lnTo>
                      <a:lnTo>
                        <a:pt x="13" y="7"/>
                      </a:lnTo>
                      <a:lnTo>
                        <a:pt x="0" y="17"/>
                      </a:lnTo>
                      <a:lnTo>
                        <a:pt x="2" y="18"/>
                      </a:lnTo>
                      <a:lnTo>
                        <a:pt x="6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3" name="Freeform 290"/>
                <p:cNvSpPr>
                  <a:spLocks/>
                </p:cNvSpPr>
                <p:nvPr/>
              </p:nvSpPr>
              <p:spPr bwMode="auto">
                <a:xfrm>
                  <a:off x="-41" y="2380"/>
                  <a:ext cx="50" cy="56"/>
                </a:xfrm>
                <a:custGeom>
                  <a:avLst/>
                  <a:gdLst>
                    <a:gd name="T0" fmla="*/ 0 w 50"/>
                    <a:gd name="T1" fmla="*/ 4 h 56"/>
                    <a:gd name="T2" fmla="*/ 2 w 50"/>
                    <a:gd name="T3" fmla="*/ 9 h 56"/>
                    <a:gd name="T4" fmla="*/ 37 w 50"/>
                    <a:gd name="T5" fmla="*/ 56 h 56"/>
                    <a:gd name="T6" fmla="*/ 50 w 50"/>
                    <a:gd name="T7" fmla="*/ 46 h 56"/>
                    <a:gd name="T8" fmla="*/ 15 w 50"/>
                    <a:gd name="T9" fmla="*/ 0 h 56"/>
                    <a:gd name="T10" fmla="*/ 15 w 50"/>
                    <a:gd name="T11" fmla="*/ 4 h 56"/>
                    <a:gd name="T12" fmla="*/ 0 w 50"/>
                    <a:gd name="T13" fmla="*/ 4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0" h="56">
                      <a:moveTo>
                        <a:pt x="0" y="4"/>
                      </a:moveTo>
                      <a:lnTo>
                        <a:pt x="2" y="9"/>
                      </a:lnTo>
                      <a:lnTo>
                        <a:pt x="37" y="56"/>
                      </a:lnTo>
                      <a:lnTo>
                        <a:pt x="50" y="46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4" name="Freeform 291"/>
                <p:cNvSpPr>
                  <a:spLocks/>
                </p:cNvSpPr>
                <p:nvPr/>
              </p:nvSpPr>
              <p:spPr bwMode="auto">
                <a:xfrm>
                  <a:off x="-41" y="2310"/>
                  <a:ext cx="15" cy="74"/>
                </a:xfrm>
                <a:custGeom>
                  <a:avLst/>
                  <a:gdLst>
                    <a:gd name="T0" fmla="*/ 6 w 15"/>
                    <a:gd name="T1" fmla="*/ 15 h 74"/>
                    <a:gd name="T2" fmla="*/ 0 w 15"/>
                    <a:gd name="T3" fmla="*/ 8 h 74"/>
                    <a:gd name="T4" fmla="*/ 0 w 15"/>
                    <a:gd name="T5" fmla="*/ 74 h 74"/>
                    <a:gd name="T6" fmla="*/ 15 w 15"/>
                    <a:gd name="T7" fmla="*/ 74 h 74"/>
                    <a:gd name="T8" fmla="*/ 15 w 15"/>
                    <a:gd name="T9" fmla="*/ 8 h 74"/>
                    <a:gd name="T10" fmla="*/ 10 w 15"/>
                    <a:gd name="T11" fmla="*/ 0 h 74"/>
                    <a:gd name="T12" fmla="*/ 15 w 15"/>
                    <a:gd name="T13" fmla="*/ 8 h 74"/>
                    <a:gd name="T14" fmla="*/ 15 w 15"/>
                    <a:gd name="T15" fmla="*/ 2 h 74"/>
                    <a:gd name="T16" fmla="*/ 10 w 15"/>
                    <a:gd name="T17" fmla="*/ 0 h 74"/>
                    <a:gd name="T18" fmla="*/ 6 w 15"/>
                    <a:gd name="T19" fmla="*/ 15 h 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74">
                      <a:moveTo>
                        <a:pt x="6" y="15"/>
                      </a:moveTo>
                      <a:lnTo>
                        <a:pt x="0" y="8"/>
                      </a:lnTo>
                      <a:lnTo>
                        <a:pt x="0" y="74"/>
                      </a:lnTo>
                      <a:lnTo>
                        <a:pt x="15" y="74"/>
                      </a:lnTo>
                      <a:lnTo>
                        <a:pt x="15" y="8"/>
                      </a:lnTo>
                      <a:lnTo>
                        <a:pt x="10" y="0"/>
                      </a:lnTo>
                      <a:lnTo>
                        <a:pt x="15" y="8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5" name="Freeform 292"/>
                <p:cNvSpPr>
                  <a:spLocks/>
                </p:cNvSpPr>
                <p:nvPr/>
              </p:nvSpPr>
              <p:spPr bwMode="auto">
                <a:xfrm>
                  <a:off x="-161" y="2282"/>
                  <a:ext cx="130" cy="43"/>
                </a:xfrm>
                <a:custGeom>
                  <a:avLst/>
                  <a:gdLst>
                    <a:gd name="T0" fmla="*/ 2 w 130"/>
                    <a:gd name="T1" fmla="*/ 8 h 43"/>
                    <a:gd name="T2" fmla="*/ 0 w 130"/>
                    <a:gd name="T3" fmla="*/ 15 h 43"/>
                    <a:gd name="T4" fmla="*/ 126 w 130"/>
                    <a:gd name="T5" fmla="*/ 43 h 43"/>
                    <a:gd name="T6" fmla="*/ 130 w 130"/>
                    <a:gd name="T7" fmla="*/ 28 h 43"/>
                    <a:gd name="T8" fmla="*/ 4 w 130"/>
                    <a:gd name="T9" fmla="*/ 0 h 43"/>
                    <a:gd name="T10" fmla="*/ 2 w 130"/>
                    <a:gd name="T11" fmla="*/ 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0" h="43">
                      <a:moveTo>
                        <a:pt x="2" y="8"/>
                      </a:moveTo>
                      <a:lnTo>
                        <a:pt x="0" y="15"/>
                      </a:lnTo>
                      <a:lnTo>
                        <a:pt x="126" y="43"/>
                      </a:lnTo>
                      <a:lnTo>
                        <a:pt x="130" y="28"/>
                      </a:lnTo>
                      <a:lnTo>
                        <a:pt x="4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6" name="Freeform 293"/>
                <p:cNvSpPr>
                  <a:spLocks/>
                </p:cNvSpPr>
                <p:nvPr/>
              </p:nvSpPr>
              <p:spPr bwMode="auto">
                <a:xfrm>
                  <a:off x="1417" y="884"/>
                  <a:ext cx="29" cy="89"/>
                </a:xfrm>
                <a:custGeom>
                  <a:avLst/>
                  <a:gdLst>
                    <a:gd name="T0" fmla="*/ 0 w 29"/>
                    <a:gd name="T1" fmla="*/ 4 h 89"/>
                    <a:gd name="T2" fmla="*/ 14 w 29"/>
                    <a:gd name="T3" fmla="*/ 89 h 89"/>
                    <a:gd name="T4" fmla="*/ 29 w 29"/>
                    <a:gd name="T5" fmla="*/ 87 h 89"/>
                    <a:gd name="T6" fmla="*/ 14 w 29"/>
                    <a:gd name="T7" fmla="*/ 0 h 89"/>
                    <a:gd name="T8" fmla="*/ 0 w 29"/>
                    <a:gd name="T9" fmla="*/ 4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89">
                      <a:moveTo>
                        <a:pt x="0" y="4"/>
                      </a:moveTo>
                      <a:lnTo>
                        <a:pt x="14" y="89"/>
                      </a:lnTo>
                      <a:lnTo>
                        <a:pt x="29" y="87"/>
                      </a:lnTo>
                      <a:lnTo>
                        <a:pt x="1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7" name="Freeform 294"/>
                <p:cNvSpPr>
                  <a:spLocks/>
                </p:cNvSpPr>
                <p:nvPr/>
              </p:nvSpPr>
              <p:spPr bwMode="auto">
                <a:xfrm>
                  <a:off x="1406" y="838"/>
                  <a:ext cx="25" cy="50"/>
                </a:xfrm>
                <a:custGeom>
                  <a:avLst/>
                  <a:gdLst>
                    <a:gd name="T0" fmla="*/ 0 w 25"/>
                    <a:gd name="T1" fmla="*/ 2 h 50"/>
                    <a:gd name="T2" fmla="*/ 0 w 25"/>
                    <a:gd name="T3" fmla="*/ 4 h 50"/>
                    <a:gd name="T4" fmla="*/ 11 w 25"/>
                    <a:gd name="T5" fmla="*/ 50 h 50"/>
                    <a:gd name="T6" fmla="*/ 25 w 25"/>
                    <a:gd name="T7" fmla="*/ 46 h 50"/>
                    <a:gd name="T8" fmla="*/ 14 w 25"/>
                    <a:gd name="T9" fmla="*/ 0 h 50"/>
                    <a:gd name="T10" fmla="*/ 14 w 25"/>
                    <a:gd name="T11" fmla="*/ 2 h 50"/>
                    <a:gd name="T12" fmla="*/ 0 w 25"/>
                    <a:gd name="T13" fmla="*/ 2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50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11" y="50"/>
                      </a:lnTo>
                      <a:lnTo>
                        <a:pt x="25" y="46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8" name="Freeform 295"/>
                <p:cNvSpPr>
                  <a:spLocks/>
                </p:cNvSpPr>
                <p:nvPr/>
              </p:nvSpPr>
              <p:spPr bwMode="auto">
                <a:xfrm>
                  <a:off x="1406" y="746"/>
                  <a:ext cx="18" cy="94"/>
                </a:xfrm>
                <a:custGeom>
                  <a:avLst/>
                  <a:gdLst>
                    <a:gd name="T0" fmla="*/ 9 w 18"/>
                    <a:gd name="T1" fmla="*/ 0 h 94"/>
                    <a:gd name="T2" fmla="*/ 1 w 18"/>
                    <a:gd name="T3" fmla="*/ 0 h 94"/>
                    <a:gd name="T4" fmla="*/ 0 w 18"/>
                    <a:gd name="T5" fmla="*/ 94 h 94"/>
                    <a:gd name="T6" fmla="*/ 14 w 18"/>
                    <a:gd name="T7" fmla="*/ 94 h 94"/>
                    <a:gd name="T8" fmla="*/ 18 w 18"/>
                    <a:gd name="T9" fmla="*/ 0 h 94"/>
                    <a:gd name="T10" fmla="*/ 9 w 18"/>
                    <a:gd name="T11" fmla="*/ 0 h 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94">
                      <a:moveTo>
                        <a:pt x="9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4" y="94"/>
                      </a:lnTo>
                      <a:lnTo>
                        <a:pt x="1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09" name="Freeform 296"/>
                <p:cNvSpPr>
                  <a:spLocks/>
                </p:cNvSpPr>
                <p:nvPr/>
              </p:nvSpPr>
              <p:spPr bwMode="auto">
                <a:xfrm>
                  <a:off x="1588" y="2705"/>
                  <a:ext cx="146" cy="116"/>
                </a:xfrm>
                <a:custGeom>
                  <a:avLst/>
                  <a:gdLst>
                    <a:gd name="T0" fmla="*/ 0 w 146"/>
                    <a:gd name="T1" fmla="*/ 13 h 116"/>
                    <a:gd name="T2" fmla="*/ 13 w 146"/>
                    <a:gd name="T3" fmla="*/ 22 h 116"/>
                    <a:gd name="T4" fmla="*/ 30 w 146"/>
                    <a:gd name="T5" fmla="*/ 31 h 116"/>
                    <a:gd name="T6" fmla="*/ 47 w 146"/>
                    <a:gd name="T7" fmla="*/ 44 h 116"/>
                    <a:gd name="T8" fmla="*/ 63 w 146"/>
                    <a:gd name="T9" fmla="*/ 59 h 116"/>
                    <a:gd name="T10" fmla="*/ 82 w 146"/>
                    <a:gd name="T11" fmla="*/ 74 h 116"/>
                    <a:gd name="T12" fmla="*/ 102 w 146"/>
                    <a:gd name="T13" fmla="*/ 89 h 116"/>
                    <a:gd name="T14" fmla="*/ 121 w 146"/>
                    <a:gd name="T15" fmla="*/ 103 h 116"/>
                    <a:gd name="T16" fmla="*/ 137 w 146"/>
                    <a:gd name="T17" fmla="*/ 116 h 116"/>
                    <a:gd name="T18" fmla="*/ 146 w 146"/>
                    <a:gd name="T19" fmla="*/ 105 h 116"/>
                    <a:gd name="T20" fmla="*/ 130 w 146"/>
                    <a:gd name="T21" fmla="*/ 90 h 116"/>
                    <a:gd name="T22" fmla="*/ 111 w 146"/>
                    <a:gd name="T23" fmla="*/ 76 h 116"/>
                    <a:gd name="T24" fmla="*/ 93 w 146"/>
                    <a:gd name="T25" fmla="*/ 61 h 116"/>
                    <a:gd name="T26" fmla="*/ 74 w 146"/>
                    <a:gd name="T27" fmla="*/ 46 h 116"/>
                    <a:gd name="T28" fmla="*/ 56 w 146"/>
                    <a:gd name="T29" fmla="*/ 33 h 116"/>
                    <a:gd name="T30" fmla="*/ 37 w 146"/>
                    <a:gd name="T31" fmla="*/ 20 h 116"/>
                    <a:gd name="T32" fmla="*/ 23 w 146"/>
                    <a:gd name="T33" fmla="*/ 9 h 116"/>
                    <a:gd name="T34" fmla="*/ 8 w 146"/>
                    <a:gd name="T35" fmla="*/ 0 h 116"/>
                    <a:gd name="T36" fmla="*/ 0 w 146"/>
                    <a:gd name="T37" fmla="*/ 13 h 1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6" h="116">
                      <a:moveTo>
                        <a:pt x="0" y="13"/>
                      </a:moveTo>
                      <a:lnTo>
                        <a:pt x="13" y="22"/>
                      </a:lnTo>
                      <a:lnTo>
                        <a:pt x="30" y="31"/>
                      </a:lnTo>
                      <a:lnTo>
                        <a:pt x="47" y="44"/>
                      </a:lnTo>
                      <a:lnTo>
                        <a:pt x="63" y="59"/>
                      </a:lnTo>
                      <a:lnTo>
                        <a:pt x="82" y="74"/>
                      </a:lnTo>
                      <a:lnTo>
                        <a:pt x="102" y="89"/>
                      </a:lnTo>
                      <a:lnTo>
                        <a:pt x="121" y="103"/>
                      </a:lnTo>
                      <a:lnTo>
                        <a:pt x="137" y="116"/>
                      </a:lnTo>
                      <a:lnTo>
                        <a:pt x="146" y="105"/>
                      </a:lnTo>
                      <a:lnTo>
                        <a:pt x="130" y="90"/>
                      </a:lnTo>
                      <a:lnTo>
                        <a:pt x="111" y="76"/>
                      </a:lnTo>
                      <a:lnTo>
                        <a:pt x="93" y="61"/>
                      </a:lnTo>
                      <a:lnTo>
                        <a:pt x="74" y="46"/>
                      </a:lnTo>
                      <a:lnTo>
                        <a:pt x="56" y="33"/>
                      </a:lnTo>
                      <a:lnTo>
                        <a:pt x="37" y="20"/>
                      </a:lnTo>
                      <a:lnTo>
                        <a:pt x="23" y="9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0" name="Freeform 297"/>
                <p:cNvSpPr>
                  <a:spLocks/>
                </p:cNvSpPr>
                <p:nvPr/>
              </p:nvSpPr>
              <p:spPr bwMode="auto">
                <a:xfrm>
                  <a:off x="1529" y="2694"/>
                  <a:ext cx="67" cy="24"/>
                </a:xfrm>
                <a:custGeom>
                  <a:avLst/>
                  <a:gdLst>
                    <a:gd name="T0" fmla="*/ 0 w 67"/>
                    <a:gd name="T1" fmla="*/ 15 h 24"/>
                    <a:gd name="T2" fmla="*/ 10 w 67"/>
                    <a:gd name="T3" fmla="*/ 18 h 24"/>
                    <a:gd name="T4" fmla="*/ 19 w 67"/>
                    <a:gd name="T5" fmla="*/ 18 h 24"/>
                    <a:gd name="T6" fmla="*/ 24 w 67"/>
                    <a:gd name="T7" fmla="*/ 18 h 24"/>
                    <a:gd name="T8" fmla="*/ 30 w 67"/>
                    <a:gd name="T9" fmla="*/ 17 h 24"/>
                    <a:gd name="T10" fmla="*/ 35 w 67"/>
                    <a:gd name="T11" fmla="*/ 17 h 24"/>
                    <a:gd name="T12" fmla="*/ 41 w 67"/>
                    <a:gd name="T13" fmla="*/ 17 h 24"/>
                    <a:gd name="T14" fmla="*/ 48 w 67"/>
                    <a:gd name="T15" fmla="*/ 18 h 24"/>
                    <a:gd name="T16" fmla="*/ 59 w 67"/>
                    <a:gd name="T17" fmla="*/ 24 h 24"/>
                    <a:gd name="T18" fmla="*/ 67 w 67"/>
                    <a:gd name="T19" fmla="*/ 11 h 24"/>
                    <a:gd name="T20" fmla="*/ 56 w 67"/>
                    <a:gd name="T21" fmla="*/ 5 h 24"/>
                    <a:gd name="T22" fmla="*/ 45 w 67"/>
                    <a:gd name="T23" fmla="*/ 2 h 24"/>
                    <a:gd name="T24" fmla="*/ 35 w 67"/>
                    <a:gd name="T25" fmla="*/ 2 h 24"/>
                    <a:gd name="T26" fmla="*/ 28 w 67"/>
                    <a:gd name="T27" fmla="*/ 2 h 24"/>
                    <a:gd name="T28" fmla="*/ 23 w 67"/>
                    <a:gd name="T29" fmla="*/ 4 h 24"/>
                    <a:gd name="T30" fmla="*/ 19 w 67"/>
                    <a:gd name="T31" fmla="*/ 4 h 24"/>
                    <a:gd name="T32" fmla="*/ 13 w 67"/>
                    <a:gd name="T33" fmla="*/ 4 h 24"/>
                    <a:gd name="T34" fmla="*/ 8 w 67"/>
                    <a:gd name="T35" fmla="*/ 0 h 24"/>
                    <a:gd name="T36" fmla="*/ 0 w 67"/>
                    <a:gd name="T37" fmla="*/ 15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24">
                      <a:moveTo>
                        <a:pt x="0" y="15"/>
                      </a:moveTo>
                      <a:lnTo>
                        <a:pt x="10" y="18"/>
                      </a:lnTo>
                      <a:lnTo>
                        <a:pt x="19" y="18"/>
                      </a:lnTo>
                      <a:lnTo>
                        <a:pt x="24" y="18"/>
                      </a:lnTo>
                      <a:lnTo>
                        <a:pt x="30" y="17"/>
                      </a:lnTo>
                      <a:lnTo>
                        <a:pt x="35" y="17"/>
                      </a:lnTo>
                      <a:lnTo>
                        <a:pt x="41" y="17"/>
                      </a:lnTo>
                      <a:lnTo>
                        <a:pt x="48" y="18"/>
                      </a:lnTo>
                      <a:lnTo>
                        <a:pt x="59" y="24"/>
                      </a:lnTo>
                      <a:lnTo>
                        <a:pt x="67" y="11"/>
                      </a:lnTo>
                      <a:lnTo>
                        <a:pt x="56" y="5"/>
                      </a:lnTo>
                      <a:lnTo>
                        <a:pt x="45" y="2"/>
                      </a:lnTo>
                      <a:lnTo>
                        <a:pt x="35" y="2"/>
                      </a:lnTo>
                      <a:lnTo>
                        <a:pt x="28" y="2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3" y="4"/>
                      </a:lnTo>
                      <a:lnTo>
                        <a:pt x="8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1" name="Freeform 298"/>
                <p:cNvSpPr>
                  <a:spLocks/>
                </p:cNvSpPr>
                <p:nvPr/>
              </p:nvSpPr>
              <p:spPr bwMode="auto">
                <a:xfrm>
                  <a:off x="1459" y="2637"/>
                  <a:ext cx="78" cy="72"/>
                </a:xfrm>
                <a:custGeom>
                  <a:avLst/>
                  <a:gdLst>
                    <a:gd name="T0" fmla="*/ 0 w 78"/>
                    <a:gd name="T1" fmla="*/ 13 h 72"/>
                    <a:gd name="T2" fmla="*/ 6 w 78"/>
                    <a:gd name="T3" fmla="*/ 18 h 72"/>
                    <a:gd name="T4" fmla="*/ 15 w 78"/>
                    <a:gd name="T5" fmla="*/ 24 h 72"/>
                    <a:gd name="T6" fmla="*/ 22 w 78"/>
                    <a:gd name="T7" fmla="*/ 31 h 72"/>
                    <a:gd name="T8" fmla="*/ 32 w 78"/>
                    <a:gd name="T9" fmla="*/ 40 h 72"/>
                    <a:gd name="T10" fmla="*/ 43 w 78"/>
                    <a:gd name="T11" fmla="*/ 50 h 72"/>
                    <a:gd name="T12" fmla="*/ 52 w 78"/>
                    <a:gd name="T13" fmla="*/ 57 h 72"/>
                    <a:gd name="T14" fmla="*/ 61 w 78"/>
                    <a:gd name="T15" fmla="*/ 66 h 72"/>
                    <a:gd name="T16" fmla="*/ 70 w 78"/>
                    <a:gd name="T17" fmla="*/ 72 h 72"/>
                    <a:gd name="T18" fmla="*/ 78 w 78"/>
                    <a:gd name="T19" fmla="*/ 57 h 72"/>
                    <a:gd name="T20" fmla="*/ 70 w 78"/>
                    <a:gd name="T21" fmla="*/ 53 h 72"/>
                    <a:gd name="T22" fmla="*/ 61 w 78"/>
                    <a:gd name="T23" fmla="*/ 46 h 72"/>
                    <a:gd name="T24" fmla="*/ 52 w 78"/>
                    <a:gd name="T25" fmla="*/ 38 h 72"/>
                    <a:gd name="T26" fmla="*/ 43 w 78"/>
                    <a:gd name="T27" fmla="*/ 29 h 72"/>
                    <a:gd name="T28" fmla="*/ 33 w 78"/>
                    <a:gd name="T29" fmla="*/ 20 h 72"/>
                    <a:gd name="T30" fmla="*/ 24 w 78"/>
                    <a:gd name="T31" fmla="*/ 13 h 72"/>
                    <a:gd name="T32" fmla="*/ 15 w 78"/>
                    <a:gd name="T33" fmla="*/ 5 h 72"/>
                    <a:gd name="T34" fmla="*/ 8 w 78"/>
                    <a:gd name="T35" fmla="*/ 0 h 72"/>
                    <a:gd name="T36" fmla="*/ 0 w 78"/>
                    <a:gd name="T37" fmla="*/ 13 h 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8" h="72">
                      <a:moveTo>
                        <a:pt x="0" y="13"/>
                      </a:moveTo>
                      <a:lnTo>
                        <a:pt x="6" y="18"/>
                      </a:lnTo>
                      <a:lnTo>
                        <a:pt x="15" y="24"/>
                      </a:lnTo>
                      <a:lnTo>
                        <a:pt x="22" y="31"/>
                      </a:lnTo>
                      <a:lnTo>
                        <a:pt x="32" y="40"/>
                      </a:lnTo>
                      <a:lnTo>
                        <a:pt x="43" y="50"/>
                      </a:lnTo>
                      <a:lnTo>
                        <a:pt x="52" y="57"/>
                      </a:lnTo>
                      <a:lnTo>
                        <a:pt x="61" y="66"/>
                      </a:lnTo>
                      <a:lnTo>
                        <a:pt x="70" y="72"/>
                      </a:lnTo>
                      <a:lnTo>
                        <a:pt x="78" y="57"/>
                      </a:lnTo>
                      <a:lnTo>
                        <a:pt x="70" y="53"/>
                      </a:lnTo>
                      <a:lnTo>
                        <a:pt x="61" y="46"/>
                      </a:lnTo>
                      <a:lnTo>
                        <a:pt x="52" y="38"/>
                      </a:lnTo>
                      <a:lnTo>
                        <a:pt x="43" y="29"/>
                      </a:lnTo>
                      <a:lnTo>
                        <a:pt x="33" y="20"/>
                      </a:lnTo>
                      <a:lnTo>
                        <a:pt x="24" y="13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2" name="Freeform 299"/>
                <p:cNvSpPr>
                  <a:spLocks/>
                </p:cNvSpPr>
                <p:nvPr/>
              </p:nvSpPr>
              <p:spPr bwMode="auto">
                <a:xfrm>
                  <a:off x="1424" y="2633"/>
                  <a:ext cx="43" cy="22"/>
                </a:xfrm>
                <a:custGeom>
                  <a:avLst/>
                  <a:gdLst>
                    <a:gd name="T0" fmla="*/ 0 w 43"/>
                    <a:gd name="T1" fmla="*/ 20 h 22"/>
                    <a:gd name="T2" fmla="*/ 7 w 43"/>
                    <a:gd name="T3" fmla="*/ 22 h 22"/>
                    <a:gd name="T4" fmla="*/ 15 w 43"/>
                    <a:gd name="T5" fmla="*/ 22 h 22"/>
                    <a:gd name="T6" fmla="*/ 19 w 43"/>
                    <a:gd name="T7" fmla="*/ 20 h 22"/>
                    <a:gd name="T8" fmla="*/ 22 w 43"/>
                    <a:gd name="T9" fmla="*/ 18 h 22"/>
                    <a:gd name="T10" fmla="*/ 26 w 43"/>
                    <a:gd name="T11" fmla="*/ 17 h 22"/>
                    <a:gd name="T12" fmla="*/ 28 w 43"/>
                    <a:gd name="T13" fmla="*/ 15 h 22"/>
                    <a:gd name="T14" fmla="*/ 31 w 43"/>
                    <a:gd name="T15" fmla="*/ 17 h 22"/>
                    <a:gd name="T16" fmla="*/ 35 w 43"/>
                    <a:gd name="T17" fmla="*/ 17 h 22"/>
                    <a:gd name="T18" fmla="*/ 43 w 43"/>
                    <a:gd name="T19" fmla="*/ 4 h 22"/>
                    <a:gd name="T20" fmla="*/ 33 w 43"/>
                    <a:gd name="T21" fmla="*/ 0 h 22"/>
                    <a:gd name="T22" fmla="*/ 26 w 43"/>
                    <a:gd name="T23" fmla="*/ 0 h 22"/>
                    <a:gd name="T24" fmla="*/ 20 w 43"/>
                    <a:gd name="T25" fmla="*/ 2 h 22"/>
                    <a:gd name="T26" fmla="*/ 15 w 43"/>
                    <a:gd name="T27" fmla="*/ 6 h 22"/>
                    <a:gd name="T28" fmla="*/ 11 w 43"/>
                    <a:gd name="T29" fmla="*/ 7 h 22"/>
                    <a:gd name="T30" fmla="*/ 9 w 43"/>
                    <a:gd name="T31" fmla="*/ 7 h 22"/>
                    <a:gd name="T32" fmla="*/ 11 w 43"/>
                    <a:gd name="T33" fmla="*/ 7 h 22"/>
                    <a:gd name="T34" fmla="*/ 0 w 43"/>
                    <a:gd name="T35" fmla="*/ 2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3" h="22">
                      <a:moveTo>
                        <a:pt x="0" y="20"/>
                      </a:moveTo>
                      <a:lnTo>
                        <a:pt x="7" y="22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2" y="18"/>
                      </a:lnTo>
                      <a:lnTo>
                        <a:pt x="26" y="17"/>
                      </a:lnTo>
                      <a:lnTo>
                        <a:pt x="28" y="15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5" y="6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3" name="Freeform 300"/>
                <p:cNvSpPr>
                  <a:spLocks/>
                </p:cNvSpPr>
                <p:nvPr/>
              </p:nvSpPr>
              <p:spPr bwMode="auto">
                <a:xfrm>
                  <a:off x="1420" y="2607"/>
                  <a:ext cx="21" cy="46"/>
                </a:xfrm>
                <a:custGeom>
                  <a:avLst/>
                  <a:gdLst>
                    <a:gd name="T0" fmla="*/ 0 w 21"/>
                    <a:gd name="T1" fmla="*/ 11 h 46"/>
                    <a:gd name="T2" fmla="*/ 4 w 21"/>
                    <a:gd name="T3" fmla="*/ 15 h 46"/>
                    <a:gd name="T4" fmla="*/ 6 w 21"/>
                    <a:gd name="T5" fmla="*/ 19 h 46"/>
                    <a:gd name="T6" fmla="*/ 4 w 21"/>
                    <a:gd name="T7" fmla="*/ 20 h 46"/>
                    <a:gd name="T8" fmla="*/ 4 w 21"/>
                    <a:gd name="T9" fmla="*/ 24 h 46"/>
                    <a:gd name="T10" fmla="*/ 2 w 21"/>
                    <a:gd name="T11" fmla="*/ 28 h 46"/>
                    <a:gd name="T12" fmla="*/ 0 w 21"/>
                    <a:gd name="T13" fmla="*/ 32 h 46"/>
                    <a:gd name="T14" fmla="*/ 0 w 21"/>
                    <a:gd name="T15" fmla="*/ 39 h 46"/>
                    <a:gd name="T16" fmla="*/ 4 w 21"/>
                    <a:gd name="T17" fmla="*/ 46 h 46"/>
                    <a:gd name="T18" fmla="*/ 15 w 21"/>
                    <a:gd name="T19" fmla="*/ 33 h 46"/>
                    <a:gd name="T20" fmla="*/ 15 w 21"/>
                    <a:gd name="T21" fmla="*/ 35 h 46"/>
                    <a:gd name="T22" fmla="*/ 17 w 21"/>
                    <a:gd name="T23" fmla="*/ 33 h 46"/>
                    <a:gd name="T24" fmla="*/ 19 w 21"/>
                    <a:gd name="T25" fmla="*/ 30 h 46"/>
                    <a:gd name="T26" fmla="*/ 21 w 21"/>
                    <a:gd name="T27" fmla="*/ 24 h 46"/>
                    <a:gd name="T28" fmla="*/ 21 w 21"/>
                    <a:gd name="T29" fmla="*/ 17 h 46"/>
                    <a:gd name="T30" fmla="*/ 17 w 21"/>
                    <a:gd name="T31" fmla="*/ 8 h 46"/>
                    <a:gd name="T32" fmla="*/ 11 w 21"/>
                    <a:gd name="T33" fmla="*/ 0 h 46"/>
                    <a:gd name="T34" fmla="*/ 0 w 21"/>
                    <a:gd name="T35" fmla="*/ 11 h 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" h="46">
                      <a:moveTo>
                        <a:pt x="0" y="11"/>
                      </a:moveTo>
                      <a:lnTo>
                        <a:pt x="4" y="15"/>
                      </a:lnTo>
                      <a:lnTo>
                        <a:pt x="6" y="19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2" y="28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4" y="46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7" y="33"/>
                      </a:lnTo>
                      <a:lnTo>
                        <a:pt x="19" y="30"/>
                      </a:lnTo>
                      <a:lnTo>
                        <a:pt x="21" y="24"/>
                      </a:lnTo>
                      <a:lnTo>
                        <a:pt x="21" y="17"/>
                      </a:lnTo>
                      <a:lnTo>
                        <a:pt x="17" y="8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4" name="Freeform 301"/>
                <p:cNvSpPr>
                  <a:spLocks/>
                </p:cNvSpPr>
                <p:nvPr/>
              </p:nvSpPr>
              <p:spPr bwMode="auto">
                <a:xfrm>
                  <a:off x="1332" y="2539"/>
                  <a:ext cx="99" cy="79"/>
                </a:xfrm>
                <a:custGeom>
                  <a:avLst/>
                  <a:gdLst>
                    <a:gd name="T0" fmla="*/ 0 w 99"/>
                    <a:gd name="T1" fmla="*/ 15 h 79"/>
                    <a:gd name="T2" fmla="*/ 11 w 99"/>
                    <a:gd name="T3" fmla="*/ 18 h 79"/>
                    <a:gd name="T4" fmla="*/ 22 w 99"/>
                    <a:gd name="T5" fmla="*/ 26 h 79"/>
                    <a:gd name="T6" fmla="*/ 35 w 99"/>
                    <a:gd name="T7" fmla="*/ 35 h 79"/>
                    <a:gd name="T8" fmla="*/ 48 w 99"/>
                    <a:gd name="T9" fmla="*/ 44 h 79"/>
                    <a:gd name="T10" fmla="*/ 61 w 99"/>
                    <a:gd name="T11" fmla="*/ 53 h 79"/>
                    <a:gd name="T12" fmla="*/ 72 w 99"/>
                    <a:gd name="T13" fmla="*/ 63 h 79"/>
                    <a:gd name="T14" fmla="*/ 81 w 99"/>
                    <a:gd name="T15" fmla="*/ 72 h 79"/>
                    <a:gd name="T16" fmla="*/ 88 w 99"/>
                    <a:gd name="T17" fmla="*/ 79 h 79"/>
                    <a:gd name="T18" fmla="*/ 99 w 99"/>
                    <a:gd name="T19" fmla="*/ 68 h 79"/>
                    <a:gd name="T20" fmla="*/ 92 w 99"/>
                    <a:gd name="T21" fmla="*/ 61 h 79"/>
                    <a:gd name="T22" fmla="*/ 81 w 99"/>
                    <a:gd name="T23" fmla="*/ 52 h 79"/>
                    <a:gd name="T24" fmla="*/ 70 w 99"/>
                    <a:gd name="T25" fmla="*/ 42 h 79"/>
                    <a:gd name="T26" fmla="*/ 57 w 99"/>
                    <a:gd name="T27" fmla="*/ 31 h 79"/>
                    <a:gd name="T28" fmla="*/ 42 w 99"/>
                    <a:gd name="T29" fmla="*/ 22 h 79"/>
                    <a:gd name="T30" fmla="*/ 29 w 99"/>
                    <a:gd name="T31" fmla="*/ 13 h 79"/>
                    <a:gd name="T32" fmla="*/ 18 w 99"/>
                    <a:gd name="T33" fmla="*/ 5 h 79"/>
                    <a:gd name="T34" fmla="*/ 7 w 99"/>
                    <a:gd name="T35" fmla="*/ 0 h 79"/>
                    <a:gd name="T36" fmla="*/ 0 w 99"/>
                    <a:gd name="T37" fmla="*/ 15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9" h="79">
                      <a:moveTo>
                        <a:pt x="0" y="15"/>
                      </a:moveTo>
                      <a:lnTo>
                        <a:pt x="11" y="18"/>
                      </a:lnTo>
                      <a:lnTo>
                        <a:pt x="22" y="26"/>
                      </a:lnTo>
                      <a:lnTo>
                        <a:pt x="35" y="35"/>
                      </a:lnTo>
                      <a:lnTo>
                        <a:pt x="48" y="44"/>
                      </a:lnTo>
                      <a:lnTo>
                        <a:pt x="61" y="53"/>
                      </a:lnTo>
                      <a:lnTo>
                        <a:pt x="72" y="63"/>
                      </a:lnTo>
                      <a:lnTo>
                        <a:pt x="81" y="72"/>
                      </a:lnTo>
                      <a:lnTo>
                        <a:pt x="88" y="79"/>
                      </a:lnTo>
                      <a:lnTo>
                        <a:pt x="99" y="68"/>
                      </a:lnTo>
                      <a:lnTo>
                        <a:pt x="92" y="61"/>
                      </a:lnTo>
                      <a:lnTo>
                        <a:pt x="81" y="52"/>
                      </a:lnTo>
                      <a:lnTo>
                        <a:pt x="70" y="42"/>
                      </a:lnTo>
                      <a:lnTo>
                        <a:pt x="57" y="31"/>
                      </a:lnTo>
                      <a:lnTo>
                        <a:pt x="42" y="22"/>
                      </a:lnTo>
                      <a:lnTo>
                        <a:pt x="29" y="13"/>
                      </a:lnTo>
                      <a:lnTo>
                        <a:pt x="18" y="5"/>
                      </a:lnTo>
                      <a:lnTo>
                        <a:pt x="7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5" name="Freeform 302"/>
                <p:cNvSpPr>
                  <a:spLocks/>
                </p:cNvSpPr>
                <p:nvPr/>
              </p:nvSpPr>
              <p:spPr bwMode="auto">
                <a:xfrm>
                  <a:off x="1287" y="2533"/>
                  <a:ext cx="52" cy="21"/>
                </a:xfrm>
                <a:custGeom>
                  <a:avLst/>
                  <a:gdLst>
                    <a:gd name="T0" fmla="*/ 0 w 52"/>
                    <a:gd name="T1" fmla="*/ 13 h 21"/>
                    <a:gd name="T2" fmla="*/ 6 w 52"/>
                    <a:gd name="T3" fmla="*/ 17 h 21"/>
                    <a:gd name="T4" fmla="*/ 13 w 52"/>
                    <a:gd name="T5" fmla="*/ 17 h 21"/>
                    <a:gd name="T6" fmla="*/ 19 w 52"/>
                    <a:gd name="T7" fmla="*/ 17 h 21"/>
                    <a:gd name="T8" fmla="*/ 24 w 52"/>
                    <a:gd name="T9" fmla="*/ 17 h 21"/>
                    <a:gd name="T10" fmla="*/ 28 w 52"/>
                    <a:gd name="T11" fmla="*/ 15 h 21"/>
                    <a:gd name="T12" fmla="*/ 34 w 52"/>
                    <a:gd name="T13" fmla="*/ 15 h 21"/>
                    <a:gd name="T14" fmla="*/ 39 w 52"/>
                    <a:gd name="T15" fmla="*/ 17 h 21"/>
                    <a:gd name="T16" fmla="*/ 45 w 52"/>
                    <a:gd name="T17" fmla="*/ 21 h 21"/>
                    <a:gd name="T18" fmla="*/ 52 w 52"/>
                    <a:gd name="T19" fmla="*/ 6 h 21"/>
                    <a:gd name="T20" fmla="*/ 43 w 52"/>
                    <a:gd name="T21" fmla="*/ 2 h 21"/>
                    <a:gd name="T22" fmla="*/ 36 w 52"/>
                    <a:gd name="T23" fmla="*/ 0 h 21"/>
                    <a:gd name="T24" fmla="*/ 28 w 52"/>
                    <a:gd name="T25" fmla="*/ 0 h 21"/>
                    <a:gd name="T26" fmla="*/ 23 w 52"/>
                    <a:gd name="T27" fmla="*/ 0 h 21"/>
                    <a:gd name="T28" fmla="*/ 17 w 52"/>
                    <a:gd name="T29" fmla="*/ 2 h 21"/>
                    <a:gd name="T30" fmla="*/ 15 w 52"/>
                    <a:gd name="T31" fmla="*/ 2 h 21"/>
                    <a:gd name="T32" fmla="*/ 11 w 52"/>
                    <a:gd name="T33" fmla="*/ 2 h 21"/>
                    <a:gd name="T34" fmla="*/ 10 w 52"/>
                    <a:gd name="T35" fmla="*/ 0 h 21"/>
                    <a:gd name="T36" fmla="*/ 0 w 52"/>
                    <a:gd name="T37" fmla="*/ 13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2" h="21">
                      <a:moveTo>
                        <a:pt x="0" y="13"/>
                      </a:moveTo>
                      <a:lnTo>
                        <a:pt x="6" y="17"/>
                      </a:lnTo>
                      <a:lnTo>
                        <a:pt x="13" y="17"/>
                      </a:lnTo>
                      <a:lnTo>
                        <a:pt x="19" y="17"/>
                      </a:lnTo>
                      <a:lnTo>
                        <a:pt x="24" y="17"/>
                      </a:lnTo>
                      <a:lnTo>
                        <a:pt x="28" y="15"/>
                      </a:lnTo>
                      <a:lnTo>
                        <a:pt x="34" y="15"/>
                      </a:lnTo>
                      <a:lnTo>
                        <a:pt x="39" y="17"/>
                      </a:lnTo>
                      <a:lnTo>
                        <a:pt x="45" y="21"/>
                      </a:lnTo>
                      <a:lnTo>
                        <a:pt x="52" y="6"/>
                      </a:lnTo>
                      <a:lnTo>
                        <a:pt x="43" y="2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6" name="Freeform 303"/>
                <p:cNvSpPr>
                  <a:spLocks/>
                </p:cNvSpPr>
                <p:nvPr/>
              </p:nvSpPr>
              <p:spPr bwMode="auto">
                <a:xfrm>
                  <a:off x="1258" y="2491"/>
                  <a:ext cx="39" cy="55"/>
                </a:xfrm>
                <a:custGeom>
                  <a:avLst/>
                  <a:gdLst>
                    <a:gd name="T0" fmla="*/ 0 w 39"/>
                    <a:gd name="T1" fmla="*/ 4 h 55"/>
                    <a:gd name="T2" fmla="*/ 4 w 39"/>
                    <a:gd name="T3" fmla="*/ 13 h 55"/>
                    <a:gd name="T4" fmla="*/ 5 w 39"/>
                    <a:gd name="T5" fmla="*/ 22 h 55"/>
                    <a:gd name="T6" fmla="*/ 9 w 39"/>
                    <a:gd name="T7" fmla="*/ 28 h 55"/>
                    <a:gd name="T8" fmla="*/ 11 w 39"/>
                    <a:gd name="T9" fmla="*/ 35 h 55"/>
                    <a:gd name="T10" fmla="*/ 15 w 39"/>
                    <a:gd name="T11" fmla="*/ 41 h 55"/>
                    <a:gd name="T12" fmla="*/ 20 w 39"/>
                    <a:gd name="T13" fmla="*/ 46 h 55"/>
                    <a:gd name="T14" fmla="*/ 24 w 39"/>
                    <a:gd name="T15" fmla="*/ 50 h 55"/>
                    <a:gd name="T16" fmla="*/ 29 w 39"/>
                    <a:gd name="T17" fmla="*/ 55 h 55"/>
                    <a:gd name="T18" fmla="*/ 39 w 39"/>
                    <a:gd name="T19" fmla="*/ 42 h 55"/>
                    <a:gd name="T20" fmla="*/ 35 w 39"/>
                    <a:gd name="T21" fmla="*/ 39 h 55"/>
                    <a:gd name="T22" fmla="*/ 31 w 39"/>
                    <a:gd name="T23" fmla="*/ 35 h 55"/>
                    <a:gd name="T24" fmla="*/ 28 w 39"/>
                    <a:gd name="T25" fmla="*/ 31 h 55"/>
                    <a:gd name="T26" fmla="*/ 26 w 39"/>
                    <a:gd name="T27" fmla="*/ 28 h 55"/>
                    <a:gd name="T28" fmla="*/ 22 w 39"/>
                    <a:gd name="T29" fmla="*/ 22 h 55"/>
                    <a:gd name="T30" fmla="*/ 20 w 39"/>
                    <a:gd name="T31" fmla="*/ 17 h 55"/>
                    <a:gd name="T32" fmla="*/ 18 w 39"/>
                    <a:gd name="T33" fmla="*/ 9 h 55"/>
                    <a:gd name="T34" fmla="*/ 15 w 39"/>
                    <a:gd name="T35" fmla="*/ 0 h 55"/>
                    <a:gd name="T36" fmla="*/ 0 w 39"/>
                    <a:gd name="T37" fmla="*/ 4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55">
                      <a:moveTo>
                        <a:pt x="0" y="4"/>
                      </a:moveTo>
                      <a:lnTo>
                        <a:pt x="4" y="13"/>
                      </a:lnTo>
                      <a:lnTo>
                        <a:pt x="5" y="22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5" y="41"/>
                      </a:lnTo>
                      <a:lnTo>
                        <a:pt x="20" y="46"/>
                      </a:lnTo>
                      <a:lnTo>
                        <a:pt x="24" y="50"/>
                      </a:lnTo>
                      <a:lnTo>
                        <a:pt x="29" y="55"/>
                      </a:lnTo>
                      <a:lnTo>
                        <a:pt x="39" y="42"/>
                      </a:lnTo>
                      <a:lnTo>
                        <a:pt x="35" y="39"/>
                      </a:lnTo>
                      <a:lnTo>
                        <a:pt x="31" y="35"/>
                      </a:lnTo>
                      <a:lnTo>
                        <a:pt x="28" y="31"/>
                      </a:lnTo>
                      <a:lnTo>
                        <a:pt x="26" y="28"/>
                      </a:lnTo>
                      <a:lnTo>
                        <a:pt x="22" y="22"/>
                      </a:lnTo>
                      <a:lnTo>
                        <a:pt x="20" y="17"/>
                      </a:lnTo>
                      <a:lnTo>
                        <a:pt x="18" y="9"/>
                      </a:lnTo>
                      <a:lnTo>
                        <a:pt x="1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7" name="Freeform 304"/>
                <p:cNvSpPr>
                  <a:spLocks/>
                </p:cNvSpPr>
                <p:nvPr/>
              </p:nvSpPr>
              <p:spPr bwMode="auto">
                <a:xfrm>
                  <a:off x="1239" y="2391"/>
                  <a:ext cx="34" cy="104"/>
                </a:xfrm>
                <a:custGeom>
                  <a:avLst/>
                  <a:gdLst>
                    <a:gd name="T0" fmla="*/ 0 w 34"/>
                    <a:gd name="T1" fmla="*/ 2 h 104"/>
                    <a:gd name="T2" fmla="*/ 2 w 34"/>
                    <a:gd name="T3" fmla="*/ 11 h 104"/>
                    <a:gd name="T4" fmla="*/ 4 w 34"/>
                    <a:gd name="T5" fmla="*/ 22 h 104"/>
                    <a:gd name="T6" fmla="*/ 6 w 34"/>
                    <a:gd name="T7" fmla="*/ 37 h 104"/>
                    <a:gd name="T8" fmla="*/ 8 w 34"/>
                    <a:gd name="T9" fmla="*/ 52 h 104"/>
                    <a:gd name="T10" fmla="*/ 11 w 34"/>
                    <a:gd name="T11" fmla="*/ 67 h 104"/>
                    <a:gd name="T12" fmla="*/ 13 w 34"/>
                    <a:gd name="T13" fmla="*/ 80 h 104"/>
                    <a:gd name="T14" fmla="*/ 17 w 34"/>
                    <a:gd name="T15" fmla="*/ 93 h 104"/>
                    <a:gd name="T16" fmla="*/ 19 w 34"/>
                    <a:gd name="T17" fmla="*/ 104 h 104"/>
                    <a:gd name="T18" fmla="*/ 34 w 34"/>
                    <a:gd name="T19" fmla="*/ 100 h 104"/>
                    <a:gd name="T20" fmla="*/ 32 w 34"/>
                    <a:gd name="T21" fmla="*/ 89 h 104"/>
                    <a:gd name="T22" fmla="*/ 28 w 34"/>
                    <a:gd name="T23" fmla="*/ 78 h 104"/>
                    <a:gd name="T24" fmla="*/ 26 w 34"/>
                    <a:gd name="T25" fmla="*/ 63 h 104"/>
                    <a:gd name="T26" fmla="*/ 24 w 34"/>
                    <a:gd name="T27" fmla="*/ 48 h 104"/>
                    <a:gd name="T28" fmla="*/ 21 w 34"/>
                    <a:gd name="T29" fmla="*/ 35 h 104"/>
                    <a:gd name="T30" fmla="*/ 19 w 34"/>
                    <a:gd name="T31" fmla="*/ 21 h 104"/>
                    <a:gd name="T32" fmla="*/ 17 w 34"/>
                    <a:gd name="T33" fmla="*/ 10 h 104"/>
                    <a:gd name="T34" fmla="*/ 15 w 34"/>
                    <a:gd name="T35" fmla="*/ 0 h 104"/>
                    <a:gd name="T36" fmla="*/ 0 w 34"/>
                    <a:gd name="T37" fmla="*/ 2 h 10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" h="104">
                      <a:moveTo>
                        <a:pt x="0" y="2"/>
                      </a:moveTo>
                      <a:lnTo>
                        <a:pt x="2" y="11"/>
                      </a:lnTo>
                      <a:lnTo>
                        <a:pt x="4" y="22"/>
                      </a:lnTo>
                      <a:lnTo>
                        <a:pt x="6" y="37"/>
                      </a:lnTo>
                      <a:lnTo>
                        <a:pt x="8" y="52"/>
                      </a:lnTo>
                      <a:lnTo>
                        <a:pt x="11" y="67"/>
                      </a:lnTo>
                      <a:lnTo>
                        <a:pt x="13" y="80"/>
                      </a:lnTo>
                      <a:lnTo>
                        <a:pt x="17" y="93"/>
                      </a:lnTo>
                      <a:lnTo>
                        <a:pt x="19" y="104"/>
                      </a:lnTo>
                      <a:lnTo>
                        <a:pt x="34" y="100"/>
                      </a:lnTo>
                      <a:lnTo>
                        <a:pt x="32" y="89"/>
                      </a:lnTo>
                      <a:lnTo>
                        <a:pt x="28" y="78"/>
                      </a:lnTo>
                      <a:lnTo>
                        <a:pt x="26" y="63"/>
                      </a:lnTo>
                      <a:lnTo>
                        <a:pt x="24" y="48"/>
                      </a:lnTo>
                      <a:lnTo>
                        <a:pt x="21" y="35"/>
                      </a:lnTo>
                      <a:lnTo>
                        <a:pt x="19" y="21"/>
                      </a:lnTo>
                      <a:lnTo>
                        <a:pt x="17" y="10"/>
                      </a:lnTo>
                      <a:lnTo>
                        <a:pt x="1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8" name="Freeform 305"/>
                <p:cNvSpPr>
                  <a:spLocks/>
                </p:cNvSpPr>
                <p:nvPr/>
              </p:nvSpPr>
              <p:spPr bwMode="auto">
                <a:xfrm>
                  <a:off x="1236" y="2367"/>
                  <a:ext cx="18" cy="26"/>
                </a:xfrm>
                <a:custGeom>
                  <a:avLst/>
                  <a:gdLst>
                    <a:gd name="T0" fmla="*/ 0 w 18"/>
                    <a:gd name="T1" fmla="*/ 8 h 26"/>
                    <a:gd name="T2" fmla="*/ 2 w 18"/>
                    <a:gd name="T3" fmla="*/ 11 h 26"/>
                    <a:gd name="T4" fmla="*/ 2 w 18"/>
                    <a:gd name="T5" fmla="*/ 15 h 26"/>
                    <a:gd name="T6" fmla="*/ 3 w 18"/>
                    <a:gd name="T7" fmla="*/ 21 h 26"/>
                    <a:gd name="T8" fmla="*/ 3 w 18"/>
                    <a:gd name="T9" fmla="*/ 26 h 26"/>
                    <a:gd name="T10" fmla="*/ 18 w 18"/>
                    <a:gd name="T11" fmla="*/ 24 h 26"/>
                    <a:gd name="T12" fmla="*/ 18 w 18"/>
                    <a:gd name="T13" fmla="*/ 17 h 26"/>
                    <a:gd name="T14" fmla="*/ 18 w 18"/>
                    <a:gd name="T15" fmla="*/ 13 h 26"/>
                    <a:gd name="T16" fmla="*/ 18 w 18"/>
                    <a:gd name="T17" fmla="*/ 11 h 26"/>
                    <a:gd name="T18" fmla="*/ 18 w 18"/>
                    <a:gd name="T19" fmla="*/ 10 h 26"/>
                    <a:gd name="T20" fmla="*/ 16 w 18"/>
                    <a:gd name="T21" fmla="*/ 8 h 26"/>
                    <a:gd name="T22" fmla="*/ 16 w 18"/>
                    <a:gd name="T23" fmla="*/ 4 h 26"/>
                    <a:gd name="T24" fmla="*/ 14 w 18"/>
                    <a:gd name="T25" fmla="*/ 2 h 26"/>
                    <a:gd name="T26" fmla="*/ 13 w 18"/>
                    <a:gd name="T27" fmla="*/ 0 h 26"/>
                    <a:gd name="T28" fmla="*/ 0 w 18"/>
                    <a:gd name="T29" fmla="*/ 8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" h="26">
                      <a:moveTo>
                        <a:pt x="0" y="8"/>
                      </a:move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3" y="21"/>
                      </a:lnTo>
                      <a:lnTo>
                        <a:pt x="3" y="26"/>
                      </a:lnTo>
                      <a:lnTo>
                        <a:pt x="18" y="24"/>
                      </a:lnTo>
                      <a:lnTo>
                        <a:pt x="18" y="17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19" name="Freeform 306"/>
                <p:cNvSpPr>
                  <a:spLocks/>
                </p:cNvSpPr>
                <p:nvPr/>
              </p:nvSpPr>
              <p:spPr bwMode="auto">
                <a:xfrm>
                  <a:off x="1212" y="2336"/>
                  <a:ext cx="37" cy="39"/>
                </a:xfrm>
                <a:custGeom>
                  <a:avLst/>
                  <a:gdLst>
                    <a:gd name="T0" fmla="*/ 0 w 37"/>
                    <a:gd name="T1" fmla="*/ 15 h 39"/>
                    <a:gd name="T2" fmla="*/ 7 w 37"/>
                    <a:gd name="T3" fmla="*/ 17 h 39"/>
                    <a:gd name="T4" fmla="*/ 11 w 37"/>
                    <a:gd name="T5" fmla="*/ 18 h 39"/>
                    <a:gd name="T6" fmla="*/ 14 w 37"/>
                    <a:gd name="T7" fmla="*/ 22 h 39"/>
                    <a:gd name="T8" fmla="*/ 16 w 37"/>
                    <a:gd name="T9" fmla="*/ 24 h 39"/>
                    <a:gd name="T10" fmla="*/ 18 w 37"/>
                    <a:gd name="T11" fmla="*/ 28 h 39"/>
                    <a:gd name="T12" fmla="*/ 20 w 37"/>
                    <a:gd name="T13" fmla="*/ 31 h 39"/>
                    <a:gd name="T14" fmla="*/ 22 w 37"/>
                    <a:gd name="T15" fmla="*/ 35 h 39"/>
                    <a:gd name="T16" fmla="*/ 24 w 37"/>
                    <a:gd name="T17" fmla="*/ 39 h 39"/>
                    <a:gd name="T18" fmla="*/ 37 w 37"/>
                    <a:gd name="T19" fmla="*/ 31 h 39"/>
                    <a:gd name="T20" fmla="*/ 35 w 37"/>
                    <a:gd name="T21" fmla="*/ 28 h 39"/>
                    <a:gd name="T22" fmla="*/ 33 w 37"/>
                    <a:gd name="T23" fmla="*/ 24 h 39"/>
                    <a:gd name="T24" fmla="*/ 31 w 37"/>
                    <a:gd name="T25" fmla="*/ 20 h 39"/>
                    <a:gd name="T26" fmla="*/ 29 w 37"/>
                    <a:gd name="T27" fmla="*/ 17 h 39"/>
                    <a:gd name="T28" fmla="*/ 26 w 37"/>
                    <a:gd name="T29" fmla="*/ 11 h 39"/>
                    <a:gd name="T30" fmla="*/ 20 w 37"/>
                    <a:gd name="T31" fmla="*/ 7 h 39"/>
                    <a:gd name="T32" fmla="*/ 13 w 37"/>
                    <a:gd name="T33" fmla="*/ 2 h 39"/>
                    <a:gd name="T34" fmla="*/ 5 w 37"/>
                    <a:gd name="T35" fmla="*/ 0 h 39"/>
                    <a:gd name="T36" fmla="*/ 0 w 37"/>
                    <a:gd name="T37" fmla="*/ 15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39">
                      <a:moveTo>
                        <a:pt x="0" y="15"/>
                      </a:moveTo>
                      <a:lnTo>
                        <a:pt x="7" y="17"/>
                      </a:lnTo>
                      <a:lnTo>
                        <a:pt x="11" y="18"/>
                      </a:lnTo>
                      <a:lnTo>
                        <a:pt x="14" y="22"/>
                      </a:lnTo>
                      <a:lnTo>
                        <a:pt x="16" y="24"/>
                      </a:lnTo>
                      <a:lnTo>
                        <a:pt x="18" y="28"/>
                      </a:lnTo>
                      <a:lnTo>
                        <a:pt x="20" y="31"/>
                      </a:lnTo>
                      <a:lnTo>
                        <a:pt x="22" y="35"/>
                      </a:lnTo>
                      <a:lnTo>
                        <a:pt x="24" y="39"/>
                      </a:lnTo>
                      <a:lnTo>
                        <a:pt x="37" y="31"/>
                      </a:lnTo>
                      <a:lnTo>
                        <a:pt x="35" y="28"/>
                      </a:lnTo>
                      <a:lnTo>
                        <a:pt x="33" y="24"/>
                      </a:lnTo>
                      <a:lnTo>
                        <a:pt x="31" y="20"/>
                      </a:lnTo>
                      <a:lnTo>
                        <a:pt x="29" y="17"/>
                      </a:lnTo>
                      <a:lnTo>
                        <a:pt x="26" y="11"/>
                      </a:lnTo>
                      <a:lnTo>
                        <a:pt x="20" y="7"/>
                      </a:lnTo>
                      <a:lnTo>
                        <a:pt x="13" y="2"/>
                      </a:lnTo>
                      <a:lnTo>
                        <a:pt x="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0" name="Freeform 307"/>
                <p:cNvSpPr>
                  <a:spLocks/>
                </p:cNvSpPr>
                <p:nvPr/>
              </p:nvSpPr>
              <p:spPr bwMode="auto">
                <a:xfrm>
                  <a:off x="1114" y="2319"/>
                  <a:ext cx="103" cy="32"/>
                </a:xfrm>
                <a:custGeom>
                  <a:avLst/>
                  <a:gdLst>
                    <a:gd name="T0" fmla="*/ 7 w 103"/>
                    <a:gd name="T1" fmla="*/ 19 h 32"/>
                    <a:gd name="T2" fmla="*/ 15 w 103"/>
                    <a:gd name="T3" fmla="*/ 17 h 32"/>
                    <a:gd name="T4" fmla="*/ 26 w 103"/>
                    <a:gd name="T5" fmla="*/ 17 h 32"/>
                    <a:gd name="T6" fmla="*/ 39 w 103"/>
                    <a:gd name="T7" fmla="*/ 17 h 32"/>
                    <a:gd name="T8" fmla="*/ 52 w 103"/>
                    <a:gd name="T9" fmla="*/ 19 h 32"/>
                    <a:gd name="T10" fmla="*/ 64 w 103"/>
                    <a:gd name="T11" fmla="*/ 23 h 32"/>
                    <a:gd name="T12" fmla="*/ 77 w 103"/>
                    <a:gd name="T13" fmla="*/ 24 h 32"/>
                    <a:gd name="T14" fmla="*/ 88 w 103"/>
                    <a:gd name="T15" fmla="*/ 28 h 32"/>
                    <a:gd name="T16" fmla="*/ 98 w 103"/>
                    <a:gd name="T17" fmla="*/ 32 h 32"/>
                    <a:gd name="T18" fmla="*/ 103 w 103"/>
                    <a:gd name="T19" fmla="*/ 17 h 32"/>
                    <a:gd name="T20" fmla="*/ 94 w 103"/>
                    <a:gd name="T21" fmla="*/ 13 h 32"/>
                    <a:gd name="T22" fmla="*/ 81 w 103"/>
                    <a:gd name="T23" fmla="*/ 10 h 32"/>
                    <a:gd name="T24" fmla="*/ 68 w 103"/>
                    <a:gd name="T25" fmla="*/ 8 h 32"/>
                    <a:gd name="T26" fmla="*/ 53 w 103"/>
                    <a:gd name="T27" fmla="*/ 4 h 32"/>
                    <a:gd name="T28" fmla="*/ 40 w 103"/>
                    <a:gd name="T29" fmla="*/ 2 h 32"/>
                    <a:gd name="T30" fmla="*/ 26 w 103"/>
                    <a:gd name="T31" fmla="*/ 0 h 32"/>
                    <a:gd name="T32" fmla="*/ 13 w 103"/>
                    <a:gd name="T33" fmla="*/ 2 h 32"/>
                    <a:gd name="T34" fmla="*/ 0 w 103"/>
                    <a:gd name="T35" fmla="*/ 6 h 32"/>
                    <a:gd name="T36" fmla="*/ 7 w 103"/>
                    <a:gd name="T37" fmla="*/ 19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3" h="32">
                      <a:moveTo>
                        <a:pt x="7" y="19"/>
                      </a:moveTo>
                      <a:lnTo>
                        <a:pt x="15" y="17"/>
                      </a:lnTo>
                      <a:lnTo>
                        <a:pt x="26" y="17"/>
                      </a:lnTo>
                      <a:lnTo>
                        <a:pt x="39" y="17"/>
                      </a:lnTo>
                      <a:lnTo>
                        <a:pt x="52" y="19"/>
                      </a:lnTo>
                      <a:lnTo>
                        <a:pt x="64" y="23"/>
                      </a:lnTo>
                      <a:lnTo>
                        <a:pt x="77" y="24"/>
                      </a:lnTo>
                      <a:lnTo>
                        <a:pt x="88" y="28"/>
                      </a:lnTo>
                      <a:lnTo>
                        <a:pt x="98" y="32"/>
                      </a:lnTo>
                      <a:lnTo>
                        <a:pt x="103" y="17"/>
                      </a:lnTo>
                      <a:lnTo>
                        <a:pt x="94" y="13"/>
                      </a:lnTo>
                      <a:lnTo>
                        <a:pt x="81" y="10"/>
                      </a:lnTo>
                      <a:lnTo>
                        <a:pt x="68" y="8"/>
                      </a:lnTo>
                      <a:lnTo>
                        <a:pt x="53" y="4"/>
                      </a:lnTo>
                      <a:lnTo>
                        <a:pt x="40" y="2"/>
                      </a:lnTo>
                      <a:lnTo>
                        <a:pt x="26" y="0"/>
                      </a:lnTo>
                      <a:lnTo>
                        <a:pt x="13" y="2"/>
                      </a:lnTo>
                      <a:lnTo>
                        <a:pt x="0" y="6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1" name="Freeform 308"/>
                <p:cNvSpPr>
                  <a:spLocks/>
                </p:cNvSpPr>
                <p:nvPr/>
              </p:nvSpPr>
              <p:spPr bwMode="auto">
                <a:xfrm>
                  <a:off x="1099" y="2325"/>
                  <a:ext cx="22" cy="63"/>
                </a:xfrm>
                <a:custGeom>
                  <a:avLst/>
                  <a:gdLst>
                    <a:gd name="T0" fmla="*/ 18 w 22"/>
                    <a:gd name="T1" fmla="*/ 63 h 63"/>
                    <a:gd name="T2" fmla="*/ 20 w 22"/>
                    <a:gd name="T3" fmla="*/ 55 h 63"/>
                    <a:gd name="T4" fmla="*/ 18 w 22"/>
                    <a:gd name="T5" fmla="*/ 46 h 63"/>
                    <a:gd name="T6" fmla="*/ 17 w 22"/>
                    <a:gd name="T7" fmla="*/ 39 h 63"/>
                    <a:gd name="T8" fmla="*/ 15 w 22"/>
                    <a:gd name="T9" fmla="*/ 31 h 63"/>
                    <a:gd name="T10" fmla="*/ 15 w 22"/>
                    <a:gd name="T11" fmla="*/ 24 h 63"/>
                    <a:gd name="T12" fmla="*/ 15 w 22"/>
                    <a:gd name="T13" fmla="*/ 20 h 63"/>
                    <a:gd name="T14" fmla="*/ 17 w 22"/>
                    <a:gd name="T15" fmla="*/ 17 h 63"/>
                    <a:gd name="T16" fmla="*/ 22 w 22"/>
                    <a:gd name="T17" fmla="*/ 13 h 63"/>
                    <a:gd name="T18" fmla="*/ 15 w 22"/>
                    <a:gd name="T19" fmla="*/ 0 h 63"/>
                    <a:gd name="T20" fmla="*/ 6 w 22"/>
                    <a:gd name="T21" fmla="*/ 5 h 63"/>
                    <a:gd name="T22" fmla="*/ 0 w 22"/>
                    <a:gd name="T23" fmla="*/ 15 h 63"/>
                    <a:gd name="T24" fmla="*/ 0 w 22"/>
                    <a:gd name="T25" fmla="*/ 24 h 63"/>
                    <a:gd name="T26" fmla="*/ 0 w 22"/>
                    <a:gd name="T27" fmla="*/ 33 h 63"/>
                    <a:gd name="T28" fmla="*/ 2 w 22"/>
                    <a:gd name="T29" fmla="*/ 42 h 63"/>
                    <a:gd name="T30" fmla="*/ 4 w 22"/>
                    <a:gd name="T31" fmla="*/ 50 h 63"/>
                    <a:gd name="T32" fmla="*/ 6 w 22"/>
                    <a:gd name="T33" fmla="*/ 55 h 63"/>
                    <a:gd name="T34" fmla="*/ 4 w 22"/>
                    <a:gd name="T35" fmla="*/ 59 h 63"/>
                    <a:gd name="T36" fmla="*/ 18 w 22"/>
                    <a:gd name="T37" fmla="*/ 63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63">
                      <a:moveTo>
                        <a:pt x="18" y="63"/>
                      </a:moveTo>
                      <a:lnTo>
                        <a:pt x="20" y="55"/>
                      </a:lnTo>
                      <a:lnTo>
                        <a:pt x="18" y="46"/>
                      </a:lnTo>
                      <a:lnTo>
                        <a:pt x="17" y="39"/>
                      </a:lnTo>
                      <a:lnTo>
                        <a:pt x="15" y="31"/>
                      </a:lnTo>
                      <a:lnTo>
                        <a:pt x="15" y="24"/>
                      </a:lnTo>
                      <a:lnTo>
                        <a:pt x="15" y="20"/>
                      </a:lnTo>
                      <a:lnTo>
                        <a:pt x="17" y="17"/>
                      </a:lnTo>
                      <a:lnTo>
                        <a:pt x="22" y="13"/>
                      </a:lnTo>
                      <a:lnTo>
                        <a:pt x="15" y="0"/>
                      </a:lnTo>
                      <a:lnTo>
                        <a:pt x="6" y="5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42"/>
                      </a:lnTo>
                      <a:lnTo>
                        <a:pt x="4" y="50"/>
                      </a:lnTo>
                      <a:lnTo>
                        <a:pt x="6" y="55"/>
                      </a:lnTo>
                      <a:lnTo>
                        <a:pt x="4" y="59"/>
                      </a:lnTo>
                      <a:lnTo>
                        <a:pt x="18" y="6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2" name="Freeform 309"/>
                <p:cNvSpPr>
                  <a:spLocks/>
                </p:cNvSpPr>
                <p:nvPr/>
              </p:nvSpPr>
              <p:spPr bwMode="auto">
                <a:xfrm>
                  <a:off x="1090" y="2384"/>
                  <a:ext cx="27" cy="28"/>
                </a:xfrm>
                <a:custGeom>
                  <a:avLst/>
                  <a:gdLst>
                    <a:gd name="T0" fmla="*/ 13 w 27"/>
                    <a:gd name="T1" fmla="*/ 28 h 28"/>
                    <a:gd name="T2" fmla="*/ 15 w 27"/>
                    <a:gd name="T3" fmla="*/ 26 h 28"/>
                    <a:gd name="T4" fmla="*/ 15 w 27"/>
                    <a:gd name="T5" fmla="*/ 24 h 28"/>
                    <a:gd name="T6" fmla="*/ 16 w 27"/>
                    <a:gd name="T7" fmla="*/ 22 h 28"/>
                    <a:gd name="T8" fmla="*/ 20 w 27"/>
                    <a:gd name="T9" fmla="*/ 20 h 28"/>
                    <a:gd name="T10" fmla="*/ 22 w 27"/>
                    <a:gd name="T11" fmla="*/ 17 h 28"/>
                    <a:gd name="T12" fmla="*/ 24 w 27"/>
                    <a:gd name="T13" fmla="*/ 13 h 28"/>
                    <a:gd name="T14" fmla="*/ 26 w 27"/>
                    <a:gd name="T15" fmla="*/ 9 h 28"/>
                    <a:gd name="T16" fmla="*/ 27 w 27"/>
                    <a:gd name="T17" fmla="*/ 4 h 28"/>
                    <a:gd name="T18" fmla="*/ 13 w 27"/>
                    <a:gd name="T19" fmla="*/ 0 h 28"/>
                    <a:gd name="T20" fmla="*/ 13 w 27"/>
                    <a:gd name="T21" fmla="*/ 4 h 28"/>
                    <a:gd name="T22" fmla="*/ 11 w 27"/>
                    <a:gd name="T23" fmla="*/ 5 h 28"/>
                    <a:gd name="T24" fmla="*/ 9 w 27"/>
                    <a:gd name="T25" fmla="*/ 7 h 28"/>
                    <a:gd name="T26" fmla="*/ 7 w 27"/>
                    <a:gd name="T27" fmla="*/ 9 h 28"/>
                    <a:gd name="T28" fmla="*/ 5 w 27"/>
                    <a:gd name="T29" fmla="*/ 11 h 28"/>
                    <a:gd name="T30" fmla="*/ 3 w 27"/>
                    <a:gd name="T31" fmla="*/ 13 h 28"/>
                    <a:gd name="T32" fmla="*/ 2 w 27"/>
                    <a:gd name="T33" fmla="*/ 17 h 28"/>
                    <a:gd name="T34" fmla="*/ 0 w 27"/>
                    <a:gd name="T35" fmla="*/ 20 h 28"/>
                    <a:gd name="T36" fmla="*/ 13 w 27"/>
                    <a:gd name="T37" fmla="*/ 28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7" h="28">
                      <a:moveTo>
                        <a:pt x="13" y="28"/>
                      </a:move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3"/>
                      </a:lnTo>
                      <a:lnTo>
                        <a:pt x="26" y="9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3" name="Freeform 310"/>
                <p:cNvSpPr>
                  <a:spLocks/>
                </p:cNvSpPr>
                <p:nvPr/>
              </p:nvSpPr>
              <p:spPr bwMode="auto">
                <a:xfrm>
                  <a:off x="1084" y="2404"/>
                  <a:ext cx="19" cy="24"/>
                </a:xfrm>
                <a:custGeom>
                  <a:avLst/>
                  <a:gdLst>
                    <a:gd name="T0" fmla="*/ 11 w 19"/>
                    <a:gd name="T1" fmla="*/ 24 h 24"/>
                    <a:gd name="T2" fmla="*/ 13 w 19"/>
                    <a:gd name="T3" fmla="*/ 22 h 24"/>
                    <a:gd name="T4" fmla="*/ 15 w 19"/>
                    <a:gd name="T5" fmla="*/ 19 h 24"/>
                    <a:gd name="T6" fmla="*/ 17 w 19"/>
                    <a:gd name="T7" fmla="*/ 15 h 24"/>
                    <a:gd name="T8" fmla="*/ 17 w 19"/>
                    <a:gd name="T9" fmla="*/ 13 h 24"/>
                    <a:gd name="T10" fmla="*/ 17 w 19"/>
                    <a:gd name="T11" fmla="*/ 11 h 24"/>
                    <a:gd name="T12" fmla="*/ 19 w 19"/>
                    <a:gd name="T13" fmla="*/ 9 h 24"/>
                    <a:gd name="T14" fmla="*/ 19 w 19"/>
                    <a:gd name="T15" fmla="*/ 8 h 24"/>
                    <a:gd name="T16" fmla="*/ 6 w 19"/>
                    <a:gd name="T17" fmla="*/ 0 h 24"/>
                    <a:gd name="T18" fmla="*/ 4 w 19"/>
                    <a:gd name="T19" fmla="*/ 2 h 24"/>
                    <a:gd name="T20" fmla="*/ 4 w 19"/>
                    <a:gd name="T21" fmla="*/ 6 h 24"/>
                    <a:gd name="T22" fmla="*/ 2 w 19"/>
                    <a:gd name="T23" fmla="*/ 8 h 24"/>
                    <a:gd name="T24" fmla="*/ 2 w 19"/>
                    <a:gd name="T25" fmla="*/ 9 h 24"/>
                    <a:gd name="T26" fmla="*/ 2 w 19"/>
                    <a:gd name="T27" fmla="*/ 11 h 24"/>
                    <a:gd name="T28" fmla="*/ 2 w 19"/>
                    <a:gd name="T29" fmla="*/ 13 h 24"/>
                    <a:gd name="T30" fmla="*/ 0 w 19"/>
                    <a:gd name="T31" fmla="*/ 15 h 24"/>
                    <a:gd name="T32" fmla="*/ 11 w 19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11" y="24"/>
                      </a:moveTo>
                      <a:lnTo>
                        <a:pt x="13" y="22"/>
                      </a:lnTo>
                      <a:lnTo>
                        <a:pt x="15" y="19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4" name="Freeform 311"/>
                <p:cNvSpPr>
                  <a:spLocks/>
                </p:cNvSpPr>
                <p:nvPr/>
              </p:nvSpPr>
              <p:spPr bwMode="auto">
                <a:xfrm>
                  <a:off x="1060" y="2419"/>
                  <a:ext cx="35" cy="31"/>
                </a:xfrm>
                <a:custGeom>
                  <a:avLst/>
                  <a:gdLst>
                    <a:gd name="T0" fmla="*/ 0 w 35"/>
                    <a:gd name="T1" fmla="*/ 31 h 31"/>
                    <a:gd name="T2" fmla="*/ 9 w 35"/>
                    <a:gd name="T3" fmla="*/ 31 h 31"/>
                    <a:gd name="T4" fmla="*/ 15 w 35"/>
                    <a:gd name="T5" fmla="*/ 30 h 31"/>
                    <a:gd name="T6" fmla="*/ 22 w 35"/>
                    <a:gd name="T7" fmla="*/ 26 h 31"/>
                    <a:gd name="T8" fmla="*/ 26 w 35"/>
                    <a:gd name="T9" fmla="*/ 22 h 31"/>
                    <a:gd name="T10" fmla="*/ 30 w 35"/>
                    <a:gd name="T11" fmla="*/ 18 h 31"/>
                    <a:gd name="T12" fmla="*/ 32 w 35"/>
                    <a:gd name="T13" fmla="*/ 15 h 31"/>
                    <a:gd name="T14" fmla="*/ 33 w 35"/>
                    <a:gd name="T15" fmla="*/ 11 h 31"/>
                    <a:gd name="T16" fmla="*/ 35 w 35"/>
                    <a:gd name="T17" fmla="*/ 9 h 31"/>
                    <a:gd name="T18" fmla="*/ 24 w 35"/>
                    <a:gd name="T19" fmla="*/ 0 h 31"/>
                    <a:gd name="T20" fmla="*/ 21 w 35"/>
                    <a:gd name="T21" fmla="*/ 4 h 31"/>
                    <a:gd name="T22" fmla="*/ 19 w 35"/>
                    <a:gd name="T23" fmla="*/ 6 h 31"/>
                    <a:gd name="T24" fmla="*/ 17 w 35"/>
                    <a:gd name="T25" fmla="*/ 9 h 31"/>
                    <a:gd name="T26" fmla="*/ 15 w 35"/>
                    <a:gd name="T27" fmla="*/ 11 h 31"/>
                    <a:gd name="T28" fmla="*/ 13 w 35"/>
                    <a:gd name="T29" fmla="*/ 13 h 31"/>
                    <a:gd name="T30" fmla="*/ 9 w 35"/>
                    <a:gd name="T31" fmla="*/ 15 h 31"/>
                    <a:gd name="T32" fmla="*/ 6 w 35"/>
                    <a:gd name="T33" fmla="*/ 17 h 31"/>
                    <a:gd name="T34" fmla="*/ 0 w 35"/>
                    <a:gd name="T35" fmla="*/ 17 h 31"/>
                    <a:gd name="T36" fmla="*/ 0 w 35"/>
                    <a:gd name="T37" fmla="*/ 31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31">
                      <a:moveTo>
                        <a:pt x="0" y="31"/>
                      </a:moveTo>
                      <a:lnTo>
                        <a:pt x="9" y="31"/>
                      </a:lnTo>
                      <a:lnTo>
                        <a:pt x="15" y="30"/>
                      </a:lnTo>
                      <a:lnTo>
                        <a:pt x="22" y="26"/>
                      </a:lnTo>
                      <a:lnTo>
                        <a:pt x="26" y="22"/>
                      </a:lnTo>
                      <a:lnTo>
                        <a:pt x="30" y="18"/>
                      </a:lnTo>
                      <a:lnTo>
                        <a:pt x="32" y="15"/>
                      </a:lnTo>
                      <a:lnTo>
                        <a:pt x="33" y="11"/>
                      </a:lnTo>
                      <a:lnTo>
                        <a:pt x="35" y="9"/>
                      </a:lnTo>
                      <a:lnTo>
                        <a:pt x="24" y="0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0" y="17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5" name="Freeform 312"/>
                <p:cNvSpPr>
                  <a:spLocks/>
                </p:cNvSpPr>
                <p:nvPr/>
              </p:nvSpPr>
              <p:spPr bwMode="auto">
                <a:xfrm>
                  <a:off x="966" y="2415"/>
                  <a:ext cx="94" cy="35"/>
                </a:xfrm>
                <a:custGeom>
                  <a:avLst/>
                  <a:gdLst>
                    <a:gd name="T0" fmla="*/ 0 w 94"/>
                    <a:gd name="T1" fmla="*/ 15 h 35"/>
                    <a:gd name="T2" fmla="*/ 9 w 94"/>
                    <a:gd name="T3" fmla="*/ 17 h 35"/>
                    <a:gd name="T4" fmla="*/ 20 w 94"/>
                    <a:gd name="T5" fmla="*/ 19 h 35"/>
                    <a:gd name="T6" fmla="*/ 31 w 94"/>
                    <a:gd name="T7" fmla="*/ 22 h 35"/>
                    <a:gd name="T8" fmla="*/ 44 w 94"/>
                    <a:gd name="T9" fmla="*/ 26 h 35"/>
                    <a:gd name="T10" fmla="*/ 59 w 94"/>
                    <a:gd name="T11" fmla="*/ 30 h 35"/>
                    <a:gd name="T12" fmla="*/ 72 w 94"/>
                    <a:gd name="T13" fmla="*/ 34 h 35"/>
                    <a:gd name="T14" fmla="*/ 83 w 94"/>
                    <a:gd name="T15" fmla="*/ 35 h 35"/>
                    <a:gd name="T16" fmla="*/ 94 w 94"/>
                    <a:gd name="T17" fmla="*/ 35 h 35"/>
                    <a:gd name="T18" fmla="*/ 94 w 94"/>
                    <a:gd name="T19" fmla="*/ 21 h 35"/>
                    <a:gd name="T20" fmla="*/ 85 w 94"/>
                    <a:gd name="T21" fmla="*/ 21 h 35"/>
                    <a:gd name="T22" fmla="*/ 76 w 94"/>
                    <a:gd name="T23" fmla="*/ 19 h 35"/>
                    <a:gd name="T24" fmla="*/ 63 w 94"/>
                    <a:gd name="T25" fmla="*/ 15 h 35"/>
                    <a:gd name="T26" fmla="*/ 50 w 94"/>
                    <a:gd name="T27" fmla="*/ 11 h 35"/>
                    <a:gd name="T28" fmla="*/ 35 w 94"/>
                    <a:gd name="T29" fmla="*/ 8 h 35"/>
                    <a:gd name="T30" fmla="*/ 24 w 94"/>
                    <a:gd name="T31" fmla="*/ 4 h 35"/>
                    <a:gd name="T32" fmla="*/ 11 w 94"/>
                    <a:gd name="T33" fmla="*/ 0 h 35"/>
                    <a:gd name="T34" fmla="*/ 2 w 94"/>
                    <a:gd name="T35" fmla="*/ 0 h 35"/>
                    <a:gd name="T36" fmla="*/ 0 w 94"/>
                    <a:gd name="T37" fmla="*/ 15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35">
                      <a:moveTo>
                        <a:pt x="0" y="15"/>
                      </a:moveTo>
                      <a:lnTo>
                        <a:pt x="9" y="17"/>
                      </a:lnTo>
                      <a:lnTo>
                        <a:pt x="20" y="19"/>
                      </a:lnTo>
                      <a:lnTo>
                        <a:pt x="31" y="22"/>
                      </a:lnTo>
                      <a:lnTo>
                        <a:pt x="44" y="26"/>
                      </a:lnTo>
                      <a:lnTo>
                        <a:pt x="59" y="30"/>
                      </a:lnTo>
                      <a:lnTo>
                        <a:pt x="72" y="34"/>
                      </a:lnTo>
                      <a:lnTo>
                        <a:pt x="83" y="35"/>
                      </a:lnTo>
                      <a:lnTo>
                        <a:pt x="94" y="35"/>
                      </a:lnTo>
                      <a:lnTo>
                        <a:pt x="94" y="21"/>
                      </a:lnTo>
                      <a:lnTo>
                        <a:pt x="85" y="21"/>
                      </a:lnTo>
                      <a:lnTo>
                        <a:pt x="76" y="19"/>
                      </a:lnTo>
                      <a:lnTo>
                        <a:pt x="63" y="15"/>
                      </a:lnTo>
                      <a:lnTo>
                        <a:pt x="50" y="11"/>
                      </a:lnTo>
                      <a:lnTo>
                        <a:pt x="35" y="8"/>
                      </a:lnTo>
                      <a:lnTo>
                        <a:pt x="24" y="4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6" name="Freeform 313"/>
                <p:cNvSpPr>
                  <a:spLocks/>
                </p:cNvSpPr>
                <p:nvPr/>
              </p:nvSpPr>
              <p:spPr bwMode="auto">
                <a:xfrm>
                  <a:off x="924" y="2413"/>
                  <a:ext cx="44" cy="24"/>
                </a:xfrm>
                <a:custGeom>
                  <a:avLst/>
                  <a:gdLst>
                    <a:gd name="T0" fmla="*/ 12 w 44"/>
                    <a:gd name="T1" fmla="*/ 24 h 24"/>
                    <a:gd name="T2" fmla="*/ 16 w 44"/>
                    <a:gd name="T3" fmla="*/ 21 h 24"/>
                    <a:gd name="T4" fmla="*/ 18 w 44"/>
                    <a:gd name="T5" fmla="*/ 17 h 24"/>
                    <a:gd name="T6" fmla="*/ 20 w 44"/>
                    <a:gd name="T7" fmla="*/ 17 h 24"/>
                    <a:gd name="T8" fmla="*/ 22 w 44"/>
                    <a:gd name="T9" fmla="*/ 15 h 24"/>
                    <a:gd name="T10" fmla="*/ 24 w 44"/>
                    <a:gd name="T11" fmla="*/ 15 h 24"/>
                    <a:gd name="T12" fmla="*/ 29 w 44"/>
                    <a:gd name="T13" fmla="*/ 15 h 24"/>
                    <a:gd name="T14" fmla="*/ 35 w 44"/>
                    <a:gd name="T15" fmla="*/ 15 h 24"/>
                    <a:gd name="T16" fmla="*/ 42 w 44"/>
                    <a:gd name="T17" fmla="*/ 17 h 24"/>
                    <a:gd name="T18" fmla="*/ 44 w 44"/>
                    <a:gd name="T19" fmla="*/ 2 h 24"/>
                    <a:gd name="T20" fmla="*/ 35 w 44"/>
                    <a:gd name="T21" fmla="*/ 0 h 24"/>
                    <a:gd name="T22" fmla="*/ 29 w 44"/>
                    <a:gd name="T23" fmla="*/ 0 h 24"/>
                    <a:gd name="T24" fmla="*/ 24 w 44"/>
                    <a:gd name="T25" fmla="*/ 0 h 24"/>
                    <a:gd name="T26" fmla="*/ 18 w 44"/>
                    <a:gd name="T27" fmla="*/ 0 h 24"/>
                    <a:gd name="T28" fmla="*/ 12 w 44"/>
                    <a:gd name="T29" fmla="*/ 2 h 24"/>
                    <a:gd name="T30" fmla="*/ 9 w 44"/>
                    <a:gd name="T31" fmla="*/ 6 h 24"/>
                    <a:gd name="T32" fmla="*/ 5 w 44"/>
                    <a:gd name="T33" fmla="*/ 10 h 24"/>
                    <a:gd name="T34" fmla="*/ 0 w 44"/>
                    <a:gd name="T35" fmla="*/ 13 h 24"/>
                    <a:gd name="T36" fmla="*/ 12 w 44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24">
                      <a:moveTo>
                        <a:pt x="12" y="24"/>
                      </a:moveTo>
                      <a:lnTo>
                        <a:pt x="16" y="21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5" y="15"/>
                      </a:lnTo>
                      <a:lnTo>
                        <a:pt x="42" y="17"/>
                      </a:lnTo>
                      <a:lnTo>
                        <a:pt x="44" y="2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0" y="1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7" name="Freeform 314"/>
                <p:cNvSpPr>
                  <a:spLocks/>
                </p:cNvSpPr>
                <p:nvPr/>
              </p:nvSpPr>
              <p:spPr bwMode="auto">
                <a:xfrm>
                  <a:off x="903" y="2426"/>
                  <a:ext cx="33" cy="71"/>
                </a:xfrm>
                <a:custGeom>
                  <a:avLst/>
                  <a:gdLst>
                    <a:gd name="T0" fmla="*/ 15 w 33"/>
                    <a:gd name="T1" fmla="*/ 71 h 71"/>
                    <a:gd name="T2" fmla="*/ 21 w 33"/>
                    <a:gd name="T3" fmla="*/ 52 h 71"/>
                    <a:gd name="T4" fmla="*/ 24 w 33"/>
                    <a:gd name="T5" fmla="*/ 39 h 71"/>
                    <a:gd name="T6" fmla="*/ 26 w 33"/>
                    <a:gd name="T7" fmla="*/ 30 h 71"/>
                    <a:gd name="T8" fmla="*/ 28 w 33"/>
                    <a:gd name="T9" fmla="*/ 24 h 71"/>
                    <a:gd name="T10" fmla="*/ 28 w 33"/>
                    <a:gd name="T11" fmla="*/ 19 h 71"/>
                    <a:gd name="T12" fmla="*/ 30 w 33"/>
                    <a:gd name="T13" fmla="*/ 17 h 71"/>
                    <a:gd name="T14" fmla="*/ 30 w 33"/>
                    <a:gd name="T15" fmla="*/ 15 h 71"/>
                    <a:gd name="T16" fmla="*/ 33 w 33"/>
                    <a:gd name="T17" fmla="*/ 11 h 71"/>
                    <a:gd name="T18" fmla="*/ 21 w 33"/>
                    <a:gd name="T19" fmla="*/ 0 h 71"/>
                    <a:gd name="T20" fmla="*/ 17 w 33"/>
                    <a:gd name="T21" fmla="*/ 6 h 71"/>
                    <a:gd name="T22" fmla="*/ 15 w 33"/>
                    <a:gd name="T23" fmla="*/ 11 h 71"/>
                    <a:gd name="T24" fmla="*/ 13 w 33"/>
                    <a:gd name="T25" fmla="*/ 15 h 71"/>
                    <a:gd name="T26" fmla="*/ 13 w 33"/>
                    <a:gd name="T27" fmla="*/ 21 h 71"/>
                    <a:gd name="T28" fmla="*/ 11 w 33"/>
                    <a:gd name="T29" fmla="*/ 26 h 71"/>
                    <a:gd name="T30" fmla="*/ 9 w 33"/>
                    <a:gd name="T31" fmla="*/ 35 h 71"/>
                    <a:gd name="T32" fmla="*/ 6 w 33"/>
                    <a:gd name="T33" fmla="*/ 48 h 71"/>
                    <a:gd name="T34" fmla="*/ 0 w 33"/>
                    <a:gd name="T35" fmla="*/ 65 h 71"/>
                    <a:gd name="T36" fmla="*/ 15 w 33"/>
                    <a:gd name="T37" fmla="*/ 71 h 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3" h="71">
                      <a:moveTo>
                        <a:pt x="15" y="71"/>
                      </a:moveTo>
                      <a:lnTo>
                        <a:pt x="21" y="52"/>
                      </a:lnTo>
                      <a:lnTo>
                        <a:pt x="24" y="39"/>
                      </a:lnTo>
                      <a:lnTo>
                        <a:pt x="26" y="30"/>
                      </a:lnTo>
                      <a:lnTo>
                        <a:pt x="28" y="24"/>
                      </a:lnTo>
                      <a:lnTo>
                        <a:pt x="28" y="19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3" y="11"/>
                      </a:lnTo>
                      <a:lnTo>
                        <a:pt x="21" y="0"/>
                      </a:lnTo>
                      <a:lnTo>
                        <a:pt x="17" y="6"/>
                      </a:lnTo>
                      <a:lnTo>
                        <a:pt x="15" y="11"/>
                      </a:lnTo>
                      <a:lnTo>
                        <a:pt x="13" y="15"/>
                      </a:lnTo>
                      <a:lnTo>
                        <a:pt x="13" y="21"/>
                      </a:lnTo>
                      <a:lnTo>
                        <a:pt x="11" y="26"/>
                      </a:lnTo>
                      <a:lnTo>
                        <a:pt x="9" y="35"/>
                      </a:lnTo>
                      <a:lnTo>
                        <a:pt x="6" y="48"/>
                      </a:lnTo>
                      <a:lnTo>
                        <a:pt x="0" y="65"/>
                      </a:lnTo>
                      <a:lnTo>
                        <a:pt x="15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8" name="Freeform 315"/>
                <p:cNvSpPr>
                  <a:spLocks/>
                </p:cNvSpPr>
                <p:nvPr/>
              </p:nvSpPr>
              <p:spPr bwMode="auto">
                <a:xfrm>
                  <a:off x="811" y="2491"/>
                  <a:ext cx="107" cy="251"/>
                </a:xfrm>
                <a:custGeom>
                  <a:avLst/>
                  <a:gdLst>
                    <a:gd name="T0" fmla="*/ 15 w 107"/>
                    <a:gd name="T1" fmla="*/ 251 h 251"/>
                    <a:gd name="T2" fmla="*/ 20 w 107"/>
                    <a:gd name="T3" fmla="*/ 229 h 251"/>
                    <a:gd name="T4" fmla="*/ 31 w 107"/>
                    <a:gd name="T5" fmla="*/ 199 h 251"/>
                    <a:gd name="T6" fmla="*/ 42 w 107"/>
                    <a:gd name="T7" fmla="*/ 166 h 251"/>
                    <a:gd name="T8" fmla="*/ 57 w 107"/>
                    <a:gd name="T9" fmla="*/ 129 h 251"/>
                    <a:gd name="T10" fmla="*/ 72 w 107"/>
                    <a:gd name="T11" fmla="*/ 92 h 251"/>
                    <a:gd name="T12" fmla="*/ 87 w 107"/>
                    <a:gd name="T13" fmla="*/ 59 h 251"/>
                    <a:gd name="T14" fmla="*/ 98 w 107"/>
                    <a:gd name="T15" fmla="*/ 28 h 251"/>
                    <a:gd name="T16" fmla="*/ 107 w 107"/>
                    <a:gd name="T17" fmla="*/ 6 h 251"/>
                    <a:gd name="T18" fmla="*/ 92 w 107"/>
                    <a:gd name="T19" fmla="*/ 0 h 251"/>
                    <a:gd name="T20" fmla="*/ 83 w 107"/>
                    <a:gd name="T21" fmla="*/ 22 h 251"/>
                    <a:gd name="T22" fmla="*/ 72 w 107"/>
                    <a:gd name="T23" fmla="*/ 52 h 251"/>
                    <a:gd name="T24" fmla="*/ 57 w 107"/>
                    <a:gd name="T25" fmla="*/ 87 h 251"/>
                    <a:gd name="T26" fmla="*/ 42 w 107"/>
                    <a:gd name="T27" fmla="*/ 124 h 251"/>
                    <a:gd name="T28" fmla="*/ 29 w 107"/>
                    <a:gd name="T29" fmla="*/ 160 h 251"/>
                    <a:gd name="T30" fmla="*/ 17 w 107"/>
                    <a:gd name="T31" fmla="*/ 194 h 251"/>
                    <a:gd name="T32" fmla="*/ 5 w 107"/>
                    <a:gd name="T33" fmla="*/ 225 h 251"/>
                    <a:gd name="T34" fmla="*/ 0 w 107"/>
                    <a:gd name="T35" fmla="*/ 249 h 251"/>
                    <a:gd name="T36" fmla="*/ 15 w 107"/>
                    <a:gd name="T37" fmla="*/ 251 h 2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7" h="251">
                      <a:moveTo>
                        <a:pt x="15" y="251"/>
                      </a:moveTo>
                      <a:lnTo>
                        <a:pt x="20" y="229"/>
                      </a:lnTo>
                      <a:lnTo>
                        <a:pt x="31" y="199"/>
                      </a:lnTo>
                      <a:lnTo>
                        <a:pt x="42" y="166"/>
                      </a:lnTo>
                      <a:lnTo>
                        <a:pt x="57" y="129"/>
                      </a:lnTo>
                      <a:lnTo>
                        <a:pt x="72" y="92"/>
                      </a:lnTo>
                      <a:lnTo>
                        <a:pt x="87" y="59"/>
                      </a:lnTo>
                      <a:lnTo>
                        <a:pt x="98" y="28"/>
                      </a:lnTo>
                      <a:lnTo>
                        <a:pt x="107" y="6"/>
                      </a:lnTo>
                      <a:lnTo>
                        <a:pt x="92" y="0"/>
                      </a:lnTo>
                      <a:lnTo>
                        <a:pt x="83" y="22"/>
                      </a:lnTo>
                      <a:lnTo>
                        <a:pt x="72" y="52"/>
                      </a:lnTo>
                      <a:lnTo>
                        <a:pt x="57" y="87"/>
                      </a:lnTo>
                      <a:lnTo>
                        <a:pt x="42" y="124"/>
                      </a:lnTo>
                      <a:lnTo>
                        <a:pt x="29" y="160"/>
                      </a:lnTo>
                      <a:lnTo>
                        <a:pt x="17" y="194"/>
                      </a:lnTo>
                      <a:lnTo>
                        <a:pt x="5" y="225"/>
                      </a:lnTo>
                      <a:lnTo>
                        <a:pt x="0" y="249"/>
                      </a:lnTo>
                      <a:lnTo>
                        <a:pt x="15" y="25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29" name="Freeform 316"/>
                <p:cNvSpPr>
                  <a:spLocks/>
                </p:cNvSpPr>
                <p:nvPr/>
              </p:nvSpPr>
              <p:spPr bwMode="auto">
                <a:xfrm>
                  <a:off x="809" y="2740"/>
                  <a:ext cx="55" cy="39"/>
                </a:xfrm>
                <a:custGeom>
                  <a:avLst/>
                  <a:gdLst>
                    <a:gd name="T0" fmla="*/ 55 w 55"/>
                    <a:gd name="T1" fmla="*/ 30 h 39"/>
                    <a:gd name="T2" fmla="*/ 48 w 55"/>
                    <a:gd name="T3" fmla="*/ 22 h 39"/>
                    <a:gd name="T4" fmla="*/ 39 w 55"/>
                    <a:gd name="T5" fmla="*/ 22 h 39"/>
                    <a:gd name="T6" fmla="*/ 30 w 55"/>
                    <a:gd name="T7" fmla="*/ 22 h 39"/>
                    <a:gd name="T8" fmla="*/ 22 w 55"/>
                    <a:gd name="T9" fmla="*/ 24 h 39"/>
                    <a:gd name="T10" fmla="*/ 20 w 55"/>
                    <a:gd name="T11" fmla="*/ 24 h 39"/>
                    <a:gd name="T12" fmla="*/ 19 w 55"/>
                    <a:gd name="T13" fmla="*/ 24 h 39"/>
                    <a:gd name="T14" fmla="*/ 19 w 55"/>
                    <a:gd name="T15" fmla="*/ 22 h 39"/>
                    <a:gd name="T16" fmla="*/ 17 w 55"/>
                    <a:gd name="T17" fmla="*/ 22 h 39"/>
                    <a:gd name="T18" fmla="*/ 17 w 55"/>
                    <a:gd name="T19" fmla="*/ 20 h 39"/>
                    <a:gd name="T20" fmla="*/ 17 w 55"/>
                    <a:gd name="T21" fmla="*/ 17 h 39"/>
                    <a:gd name="T22" fmla="*/ 17 w 55"/>
                    <a:gd name="T23" fmla="*/ 11 h 39"/>
                    <a:gd name="T24" fmla="*/ 17 w 55"/>
                    <a:gd name="T25" fmla="*/ 2 h 39"/>
                    <a:gd name="T26" fmla="*/ 2 w 55"/>
                    <a:gd name="T27" fmla="*/ 0 h 39"/>
                    <a:gd name="T28" fmla="*/ 0 w 55"/>
                    <a:gd name="T29" fmla="*/ 9 h 39"/>
                    <a:gd name="T30" fmla="*/ 0 w 55"/>
                    <a:gd name="T31" fmla="*/ 17 h 39"/>
                    <a:gd name="T32" fmla="*/ 2 w 55"/>
                    <a:gd name="T33" fmla="*/ 24 h 39"/>
                    <a:gd name="T34" fmla="*/ 4 w 55"/>
                    <a:gd name="T35" fmla="*/ 30 h 39"/>
                    <a:gd name="T36" fmla="*/ 9 w 55"/>
                    <a:gd name="T37" fmla="*/ 35 h 39"/>
                    <a:gd name="T38" fmla="*/ 13 w 55"/>
                    <a:gd name="T39" fmla="*/ 37 h 39"/>
                    <a:gd name="T40" fmla="*/ 19 w 55"/>
                    <a:gd name="T41" fmla="*/ 39 h 39"/>
                    <a:gd name="T42" fmla="*/ 24 w 55"/>
                    <a:gd name="T43" fmla="*/ 39 h 39"/>
                    <a:gd name="T44" fmla="*/ 31 w 55"/>
                    <a:gd name="T45" fmla="*/ 39 h 39"/>
                    <a:gd name="T46" fmla="*/ 39 w 55"/>
                    <a:gd name="T47" fmla="*/ 37 h 39"/>
                    <a:gd name="T48" fmla="*/ 43 w 55"/>
                    <a:gd name="T49" fmla="*/ 37 h 39"/>
                    <a:gd name="T50" fmla="*/ 43 w 55"/>
                    <a:gd name="T51" fmla="*/ 35 h 39"/>
                    <a:gd name="T52" fmla="*/ 55 w 55"/>
                    <a:gd name="T53" fmla="*/ 30 h 3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5" h="39">
                      <a:moveTo>
                        <a:pt x="55" y="30"/>
                      </a:moveTo>
                      <a:lnTo>
                        <a:pt x="48" y="22"/>
                      </a:lnTo>
                      <a:lnTo>
                        <a:pt x="39" y="22"/>
                      </a:lnTo>
                      <a:lnTo>
                        <a:pt x="30" y="22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2"/>
                      </a:ln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2" y="24"/>
                      </a:lnTo>
                      <a:lnTo>
                        <a:pt x="4" y="30"/>
                      </a:lnTo>
                      <a:lnTo>
                        <a:pt x="9" y="35"/>
                      </a:lnTo>
                      <a:lnTo>
                        <a:pt x="13" y="37"/>
                      </a:lnTo>
                      <a:lnTo>
                        <a:pt x="19" y="39"/>
                      </a:lnTo>
                      <a:lnTo>
                        <a:pt x="24" y="39"/>
                      </a:lnTo>
                      <a:lnTo>
                        <a:pt x="31" y="39"/>
                      </a:lnTo>
                      <a:lnTo>
                        <a:pt x="39" y="37"/>
                      </a:lnTo>
                      <a:lnTo>
                        <a:pt x="43" y="37"/>
                      </a:lnTo>
                      <a:lnTo>
                        <a:pt x="43" y="35"/>
                      </a:lnTo>
                      <a:lnTo>
                        <a:pt x="55" y="3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0" name="Freeform 317"/>
                <p:cNvSpPr>
                  <a:spLocks/>
                </p:cNvSpPr>
                <p:nvPr/>
              </p:nvSpPr>
              <p:spPr bwMode="auto">
                <a:xfrm>
                  <a:off x="842" y="2770"/>
                  <a:ext cx="26" cy="42"/>
                </a:xfrm>
                <a:custGeom>
                  <a:avLst/>
                  <a:gdLst>
                    <a:gd name="T0" fmla="*/ 11 w 26"/>
                    <a:gd name="T1" fmla="*/ 42 h 42"/>
                    <a:gd name="T2" fmla="*/ 15 w 26"/>
                    <a:gd name="T3" fmla="*/ 36 h 42"/>
                    <a:gd name="T4" fmla="*/ 19 w 26"/>
                    <a:gd name="T5" fmla="*/ 33 h 42"/>
                    <a:gd name="T6" fmla="*/ 22 w 26"/>
                    <a:gd name="T7" fmla="*/ 27 h 42"/>
                    <a:gd name="T8" fmla="*/ 24 w 26"/>
                    <a:gd name="T9" fmla="*/ 22 h 42"/>
                    <a:gd name="T10" fmla="*/ 26 w 26"/>
                    <a:gd name="T11" fmla="*/ 16 h 42"/>
                    <a:gd name="T12" fmla="*/ 26 w 26"/>
                    <a:gd name="T13" fmla="*/ 11 h 42"/>
                    <a:gd name="T14" fmla="*/ 24 w 26"/>
                    <a:gd name="T15" fmla="*/ 5 h 42"/>
                    <a:gd name="T16" fmla="*/ 22 w 26"/>
                    <a:gd name="T17" fmla="*/ 0 h 42"/>
                    <a:gd name="T18" fmla="*/ 10 w 26"/>
                    <a:gd name="T19" fmla="*/ 5 h 42"/>
                    <a:gd name="T20" fmla="*/ 10 w 26"/>
                    <a:gd name="T21" fmla="*/ 9 h 42"/>
                    <a:gd name="T22" fmla="*/ 11 w 26"/>
                    <a:gd name="T23" fmla="*/ 12 h 42"/>
                    <a:gd name="T24" fmla="*/ 11 w 26"/>
                    <a:gd name="T25" fmla="*/ 14 h 42"/>
                    <a:gd name="T26" fmla="*/ 10 w 26"/>
                    <a:gd name="T27" fmla="*/ 18 h 42"/>
                    <a:gd name="T28" fmla="*/ 10 w 26"/>
                    <a:gd name="T29" fmla="*/ 20 h 42"/>
                    <a:gd name="T30" fmla="*/ 8 w 26"/>
                    <a:gd name="T31" fmla="*/ 24 h 42"/>
                    <a:gd name="T32" fmla="*/ 4 w 26"/>
                    <a:gd name="T33" fmla="*/ 27 h 42"/>
                    <a:gd name="T34" fmla="*/ 0 w 26"/>
                    <a:gd name="T35" fmla="*/ 29 h 42"/>
                    <a:gd name="T36" fmla="*/ 11 w 26"/>
                    <a:gd name="T37" fmla="*/ 42 h 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42">
                      <a:moveTo>
                        <a:pt x="11" y="42"/>
                      </a:moveTo>
                      <a:lnTo>
                        <a:pt x="15" y="36"/>
                      </a:lnTo>
                      <a:lnTo>
                        <a:pt x="19" y="33"/>
                      </a:lnTo>
                      <a:lnTo>
                        <a:pt x="22" y="27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1"/>
                      </a:lnTo>
                      <a:lnTo>
                        <a:pt x="24" y="5"/>
                      </a:lnTo>
                      <a:lnTo>
                        <a:pt x="22" y="0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8" y="24"/>
                      </a:lnTo>
                      <a:lnTo>
                        <a:pt x="4" y="27"/>
                      </a:lnTo>
                      <a:lnTo>
                        <a:pt x="0" y="29"/>
                      </a:lnTo>
                      <a:lnTo>
                        <a:pt x="11" y="4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1" name="Freeform 318"/>
                <p:cNvSpPr>
                  <a:spLocks/>
                </p:cNvSpPr>
                <p:nvPr/>
              </p:nvSpPr>
              <p:spPr bwMode="auto">
                <a:xfrm>
                  <a:off x="789" y="2799"/>
                  <a:ext cx="64" cy="33"/>
                </a:xfrm>
                <a:custGeom>
                  <a:avLst/>
                  <a:gdLst>
                    <a:gd name="T0" fmla="*/ 9 w 64"/>
                    <a:gd name="T1" fmla="*/ 33 h 33"/>
                    <a:gd name="T2" fmla="*/ 13 w 64"/>
                    <a:gd name="T3" fmla="*/ 31 h 33"/>
                    <a:gd name="T4" fmla="*/ 18 w 64"/>
                    <a:gd name="T5" fmla="*/ 30 h 33"/>
                    <a:gd name="T6" fmla="*/ 26 w 64"/>
                    <a:gd name="T7" fmla="*/ 28 h 33"/>
                    <a:gd name="T8" fmla="*/ 33 w 64"/>
                    <a:gd name="T9" fmla="*/ 24 h 33"/>
                    <a:gd name="T10" fmla="*/ 42 w 64"/>
                    <a:gd name="T11" fmla="*/ 22 h 33"/>
                    <a:gd name="T12" fmla="*/ 50 w 64"/>
                    <a:gd name="T13" fmla="*/ 20 h 33"/>
                    <a:gd name="T14" fmla="*/ 57 w 64"/>
                    <a:gd name="T15" fmla="*/ 17 h 33"/>
                    <a:gd name="T16" fmla="*/ 64 w 64"/>
                    <a:gd name="T17" fmla="*/ 13 h 33"/>
                    <a:gd name="T18" fmla="*/ 53 w 64"/>
                    <a:gd name="T19" fmla="*/ 0 h 33"/>
                    <a:gd name="T20" fmla="*/ 50 w 64"/>
                    <a:gd name="T21" fmla="*/ 4 h 33"/>
                    <a:gd name="T22" fmla="*/ 44 w 64"/>
                    <a:gd name="T23" fmla="*/ 6 h 33"/>
                    <a:gd name="T24" fmla="*/ 37 w 64"/>
                    <a:gd name="T25" fmla="*/ 7 h 33"/>
                    <a:gd name="T26" fmla="*/ 29 w 64"/>
                    <a:gd name="T27" fmla="*/ 9 h 33"/>
                    <a:gd name="T28" fmla="*/ 22 w 64"/>
                    <a:gd name="T29" fmla="*/ 13 h 33"/>
                    <a:gd name="T30" fmla="*/ 15 w 64"/>
                    <a:gd name="T31" fmla="*/ 15 h 33"/>
                    <a:gd name="T32" fmla="*/ 7 w 64"/>
                    <a:gd name="T33" fmla="*/ 19 h 33"/>
                    <a:gd name="T34" fmla="*/ 0 w 64"/>
                    <a:gd name="T35" fmla="*/ 22 h 33"/>
                    <a:gd name="T36" fmla="*/ 9 w 64"/>
                    <a:gd name="T37" fmla="*/ 33 h 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4" h="33">
                      <a:moveTo>
                        <a:pt x="9" y="33"/>
                      </a:moveTo>
                      <a:lnTo>
                        <a:pt x="13" y="31"/>
                      </a:lnTo>
                      <a:lnTo>
                        <a:pt x="18" y="30"/>
                      </a:lnTo>
                      <a:lnTo>
                        <a:pt x="26" y="28"/>
                      </a:lnTo>
                      <a:lnTo>
                        <a:pt x="33" y="24"/>
                      </a:lnTo>
                      <a:lnTo>
                        <a:pt x="42" y="22"/>
                      </a:lnTo>
                      <a:lnTo>
                        <a:pt x="50" y="20"/>
                      </a:lnTo>
                      <a:lnTo>
                        <a:pt x="57" y="17"/>
                      </a:lnTo>
                      <a:lnTo>
                        <a:pt x="64" y="13"/>
                      </a:lnTo>
                      <a:lnTo>
                        <a:pt x="53" y="0"/>
                      </a:lnTo>
                      <a:lnTo>
                        <a:pt x="50" y="4"/>
                      </a:lnTo>
                      <a:lnTo>
                        <a:pt x="44" y="6"/>
                      </a:lnTo>
                      <a:lnTo>
                        <a:pt x="37" y="7"/>
                      </a:lnTo>
                      <a:lnTo>
                        <a:pt x="29" y="9"/>
                      </a:lnTo>
                      <a:lnTo>
                        <a:pt x="22" y="13"/>
                      </a:lnTo>
                      <a:lnTo>
                        <a:pt x="15" y="15"/>
                      </a:lnTo>
                      <a:lnTo>
                        <a:pt x="7" y="19"/>
                      </a:lnTo>
                      <a:lnTo>
                        <a:pt x="0" y="22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2" name="Freeform 319"/>
                <p:cNvSpPr>
                  <a:spLocks/>
                </p:cNvSpPr>
                <p:nvPr/>
              </p:nvSpPr>
              <p:spPr bwMode="auto">
                <a:xfrm>
                  <a:off x="781" y="2821"/>
                  <a:ext cx="17" cy="37"/>
                </a:xfrm>
                <a:custGeom>
                  <a:avLst/>
                  <a:gdLst>
                    <a:gd name="T0" fmla="*/ 15 w 17"/>
                    <a:gd name="T1" fmla="*/ 37 h 37"/>
                    <a:gd name="T2" fmla="*/ 17 w 17"/>
                    <a:gd name="T3" fmla="*/ 32 h 37"/>
                    <a:gd name="T4" fmla="*/ 17 w 17"/>
                    <a:gd name="T5" fmla="*/ 26 h 37"/>
                    <a:gd name="T6" fmla="*/ 17 w 17"/>
                    <a:gd name="T7" fmla="*/ 20 h 37"/>
                    <a:gd name="T8" fmla="*/ 17 w 17"/>
                    <a:gd name="T9" fmla="*/ 17 h 37"/>
                    <a:gd name="T10" fmla="*/ 15 w 17"/>
                    <a:gd name="T11" fmla="*/ 15 h 37"/>
                    <a:gd name="T12" fmla="*/ 17 w 17"/>
                    <a:gd name="T13" fmla="*/ 13 h 37"/>
                    <a:gd name="T14" fmla="*/ 17 w 17"/>
                    <a:gd name="T15" fmla="*/ 11 h 37"/>
                    <a:gd name="T16" fmla="*/ 8 w 17"/>
                    <a:gd name="T17" fmla="*/ 0 h 37"/>
                    <a:gd name="T18" fmla="*/ 4 w 17"/>
                    <a:gd name="T19" fmla="*/ 6 h 37"/>
                    <a:gd name="T20" fmla="*/ 0 w 17"/>
                    <a:gd name="T21" fmla="*/ 11 h 37"/>
                    <a:gd name="T22" fmla="*/ 0 w 17"/>
                    <a:gd name="T23" fmla="*/ 17 h 37"/>
                    <a:gd name="T24" fmla="*/ 0 w 17"/>
                    <a:gd name="T25" fmla="*/ 20 h 37"/>
                    <a:gd name="T26" fmla="*/ 2 w 17"/>
                    <a:gd name="T27" fmla="*/ 24 h 37"/>
                    <a:gd name="T28" fmla="*/ 2 w 17"/>
                    <a:gd name="T29" fmla="*/ 26 h 37"/>
                    <a:gd name="T30" fmla="*/ 2 w 17"/>
                    <a:gd name="T31" fmla="*/ 28 h 37"/>
                    <a:gd name="T32" fmla="*/ 0 w 17"/>
                    <a:gd name="T33" fmla="*/ 30 h 37"/>
                    <a:gd name="T34" fmla="*/ 15 w 17"/>
                    <a:gd name="T35" fmla="*/ 37 h 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7">
                      <a:moveTo>
                        <a:pt x="15" y="37"/>
                      </a:moveTo>
                      <a:lnTo>
                        <a:pt x="17" y="32"/>
                      </a:lnTo>
                      <a:lnTo>
                        <a:pt x="17" y="26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15" y="3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3" name="Freeform 320"/>
                <p:cNvSpPr>
                  <a:spLocks/>
                </p:cNvSpPr>
                <p:nvPr/>
              </p:nvSpPr>
              <p:spPr bwMode="auto">
                <a:xfrm>
                  <a:off x="748" y="2851"/>
                  <a:ext cx="48" cy="53"/>
                </a:xfrm>
                <a:custGeom>
                  <a:avLst/>
                  <a:gdLst>
                    <a:gd name="T0" fmla="*/ 15 w 48"/>
                    <a:gd name="T1" fmla="*/ 53 h 53"/>
                    <a:gd name="T2" fmla="*/ 19 w 48"/>
                    <a:gd name="T3" fmla="*/ 46 h 53"/>
                    <a:gd name="T4" fmla="*/ 22 w 48"/>
                    <a:gd name="T5" fmla="*/ 40 h 53"/>
                    <a:gd name="T6" fmla="*/ 26 w 48"/>
                    <a:gd name="T7" fmla="*/ 35 h 53"/>
                    <a:gd name="T8" fmla="*/ 31 w 48"/>
                    <a:gd name="T9" fmla="*/ 29 h 53"/>
                    <a:gd name="T10" fmla="*/ 35 w 48"/>
                    <a:gd name="T11" fmla="*/ 24 h 53"/>
                    <a:gd name="T12" fmla="*/ 41 w 48"/>
                    <a:gd name="T13" fmla="*/ 18 h 53"/>
                    <a:gd name="T14" fmla="*/ 44 w 48"/>
                    <a:gd name="T15" fmla="*/ 13 h 53"/>
                    <a:gd name="T16" fmla="*/ 48 w 48"/>
                    <a:gd name="T17" fmla="*/ 7 h 53"/>
                    <a:gd name="T18" fmla="*/ 33 w 48"/>
                    <a:gd name="T19" fmla="*/ 0 h 53"/>
                    <a:gd name="T20" fmla="*/ 31 w 48"/>
                    <a:gd name="T21" fmla="*/ 3 h 53"/>
                    <a:gd name="T22" fmla="*/ 28 w 48"/>
                    <a:gd name="T23" fmla="*/ 9 h 53"/>
                    <a:gd name="T24" fmla="*/ 24 w 48"/>
                    <a:gd name="T25" fmla="*/ 13 h 53"/>
                    <a:gd name="T26" fmla="*/ 19 w 48"/>
                    <a:gd name="T27" fmla="*/ 18 h 53"/>
                    <a:gd name="T28" fmla="*/ 15 w 48"/>
                    <a:gd name="T29" fmla="*/ 24 h 53"/>
                    <a:gd name="T30" fmla="*/ 9 w 48"/>
                    <a:gd name="T31" fmla="*/ 31 h 53"/>
                    <a:gd name="T32" fmla="*/ 4 w 48"/>
                    <a:gd name="T33" fmla="*/ 38 h 53"/>
                    <a:gd name="T34" fmla="*/ 0 w 48"/>
                    <a:gd name="T35" fmla="*/ 48 h 53"/>
                    <a:gd name="T36" fmla="*/ 15 w 48"/>
                    <a:gd name="T37" fmla="*/ 53 h 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8" h="53">
                      <a:moveTo>
                        <a:pt x="15" y="53"/>
                      </a:moveTo>
                      <a:lnTo>
                        <a:pt x="19" y="46"/>
                      </a:lnTo>
                      <a:lnTo>
                        <a:pt x="22" y="40"/>
                      </a:lnTo>
                      <a:lnTo>
                        <a:pt x="26" y="35"/>
                      </a:lnTo>
                      <a:lnTo>
                        <a:pt x="31" y="29"/>
                      </a:lnTo>
                      <a:lnTo>
                        <a:pt x="35" y="24"/>
                      </a:lnTo>
                      <a:lnTo>
                        <a:pt x="41" y="18"/>
                      </a:lnTo>
                      <a:lnTo>
                        <a:pt x="44" y="13"/>
                      </a:lnTo>
                      <a:lnTo>
                        <a:pt x="48" y="7"/>
                      </a:lnTo>
                      <a:lnTo>
                        <a:pt x="33" y="0"/>
                      </a:lnTo>
                      <a:lnTo>
                        <a:pt x="31" y="3"/>
                      </a:lnTo>
                      <a:lnTo>
                        <a:pt x="28" y="9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5" y="24"/>
                      </a:lnTo>
                      <a:lnTo>
                        <a:pt x="9" y="31"/>
                      </a:lnTo>
                      <a:lnTo>
                        <a:pt x="4" y="38"/>
                      </a:lnTo>
                      <a:lnTo>
                        <a:pt x="0" y="48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4" name="Freeform 321"/>
                <p:cNvSpPr>
                  <a:spLocks/>
                </p:cNvSpPr>
                <p:nvPr/>
              </p:nvSpPr>
              <p:spPr bwMode="auto">
                <a:xfrm>
                  <a:off x="741" y="2899"/>
                  <a:ext cx="22" cy="90"/>
                </a:xfrm>
                <a:custGeom>
                  <a:avLst/>
                  <a:gdLst>
                    <a:gd name="T0" fmla="*/ 11 w 22"/>
                    <a:gd name="T1" fmla="*/ 90 h 90"/>
                    <a:gd name="T2" fmla="*/ 16 w 22"/>
                    <a:gd name="T3" fmla="*/ 81 h 90"/>
                    <a:gd name="T4" fmla="*/ 18 w 22"/>
                    <a:gd name="T5" fmla="*/ 70 h 90"/>
                    <a:gd name="T6" fmla="*/ 20 w 22"/>
                    <a:gd name="T7" fmla="*/ 59 h 90"/>
                    <a:gd name="T8" fmla="*/ 20 w 22"/>
                    <a:gd name="T9" fmla="*/ 46 h 90"/>
                    <a:gd name="T10" fmla="*/ 20 w 22"/>
                    <a:gd name="T11" fmla="*/ 35 h 90"/>
                    <a:gd name="T12" fmla="*/ 20 w 22"/>
                    <a:gd name="T13" fmla="*/ 22 h 90"/>
                    <a:gd name="T14" fmla="*/ 20 w 22"/>
                    <a:gd name="T15" fmla="*/ 13 h 90"/>
                    <a:gd name="T16" fmla="*/ 22 w 22"/>
                    <a:gd name="T17" fmla="*/ 5 h 90"/>
                    <a:gd name="T18" fmla="*/ 7 w 22"/>
                    <a:gd name="T19" fmla="*/ 0 h 90"/>
                    <a:gd name="T20" fmla="*/ 5 w 22"/>
                    <a:gd name="T21" fmla="*/ 11 h 90"/>
                    <a:gd name="T22" fmla="*/ 5 w 22"/>
                    <a:gd name="T23" fmla="*/ 22 h 90"/>
                    <a:gd name="T24" fmla="*/ 5 w 22"/>
                    <a:gd name="T25" fmla="*/ 35 h 90"/>
                    <a:gd name="T26" fmla="*/ 5 w 22"/>
                    <a:gd name="T27" fmla="*/ 46 h 90"/>
                    <a:gd name="T28" fmla="*/ 3 w 22"/>
                    <a:gd name="T29" fmla="*/ 57 h 90"/>
                    <a:gd name="T30" fmla="*/ 3 w 22"/>
                    <a:gd name="T31" fmla="*/ 68 h 90"/>
                    <a:gd name="T32" fmla="*/ 2 w 22"/>
                    <a:gd name="T33" fmla="*/ 77 h 90"/>
                    <a:gd name="T34" fmla="*/ 0 w 22"/>
                    <a:gd name="T35" fmla="*/ 83 h 90"/>
                    <a:gd name="T36" fmla="*/ 11 w 22"/>
                    <a:gd name="T37" fmla="*/ 90 h 9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90">
                      <a:moveTo>
                        <a:pt x="11" y="90"/>
                      </a:moveTo>
                      <a:lnTo>
                        <a:pt x="16" y="81"/>
                      </a:lnTo>
                      <a:lnTo>
                        <a:pt x="18" y="70"/>
                      </a:lnTo>
                      <a:lnTo>
                        <a:pt x="20" y="59"/>
                      </a:lnTo>
                      <a:lnTo>
                        <a:pt x="20" y="46"/>
                      </a:lnTo>
                      <a:lnTo>
                        <a:pt x="20" y="35"/>
                      </a:lnTo>
                      <a:lnTo>
                        <a:pt x="20" y="22"/>
                      </a:lnTo>
                      <a:lnTo>
                        <a:pt x="20" y="13"/>
                      </a:lnTo>
                      <a:lnTo>
                        <a:pt x="22" y="5"/>
                      </a:lnTo>
                      <a:lnTo>
                        <a:pt x="7" y="0"/>
                      </a:lnTo>
                      <a:lnTo>
                        <a:pt x="5" y="11"/>
                      </a:lnTo>
                      <a:lnTo>
                        <a:pt x="5" y="22"/>
                      </a:lnTo>
                      <a:lnTo>
                        <a:pt x="5" y="35"/>
                      </a:lnTo>
                      <a:lnTo>
                        <a:pt x="5" y="46"/>
                      </a:lnTo>
                      <a:lnTo>
                        <a:pt x="3" y="57"/>
                      </a:lnTo>
                      <a:lnTo>
                        <a:pt x="3" y="68"/>
                      </a:lnTo>
                      <a:lnTo>
                        <a:pt x="2" y="77"/>
                      </a:lnTo>
                      <a:lnTo>
                        <a:pt x="0" y="83"/>
                      </a:lnTo>
                      <a:lnTo>
                        <a:pt x="11" y="9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5" name="Freeform 322"/>
                <p:cNvSpPr>
                  <a:spLocks/>
                </p:cNvSpPr>
                <p:nvPr/>
              </p:nvSpPr>
              <p:spPr bwMode="auto">
                <a:xfrm>
                  <a:off x="696" y="2982"/>
                  <a:ext cx="56" cy="20"/>
                </a:xfrm>
                <a:custGeom>
                  <a:avLst/>
                  <a:gdLst>
                    <a:gd name="T0" fmla="*/ 0 w 56"/>
                    <a:gd name="T1" fmla="*/ 14 h 20"/>
                    <a:gd name="T2" fmla="*/ 6 w 56"/>
                    <a:gd name="T3" fmla="*/ 14 h 20"/>
                    <a:gd name="T4" fmla="*/ 11 w 56"/>
                    <a:gd name="T5" fmla="*/ 16 h 20"/>
                    <a:gd name="T6" fmla="*/ 19 w 56"/>
                    <a:gd name="T7" fmla="*/ 18 h 20"/>
                    <a:gd name="T8" fmla="*/ 26 w 56"/>
                    <a:gd name="T9" fmla="*/ 20 h 20"/>
                    <a:gd name="T10" fmla="*/ 34 w 56"/>
                    <a:gd name="T11" fmla="*/ 20 h 20"/>
                    <a:gd name="T12" fmla="*/ 41 w 56"/>
                    <a:gd name="T13" fmla="*/ 20 h 20"/>
                    <a:gd name="T14" fmla="*/ 50 w 56"/>
                    <a:gd name="T15" fmla="*/ 14 h 20"/>
                    <a:gd name="T16" fmla="*/ 56 w 56"/>
                    <a:gd name="T17" fmla="*/ 7 h 20"/>
                    <a:gd name="T18" fmla="*/ 45 w 56"/>
                    <a:gd name="T19" fmla="*/ 0 h 20"/>
                    <a:gd name="T20" fmla="*/ 41 w 56"/>
                    <a:gd name="T21" fmla="*/ 3 h 20"/>
                    <a:gd name="T22" fmla="*/ 37 w 56"/>
                    <a:gd name="T23" fmla="*/ 5 h 20"/>
                    <a:gd name="T24" fmla="*/ 34 w 56"/>
                    <a:gd name="T25" fmla="*/ 5 h 20"/>
                    <a:gd name="T26" fmla="*/ 28 w 56"/>
                    <a:gd name="T27" fmla="*/ 5 h 20"/>
                    <a:gd name="T28" fmla="*/ 23 w 56"/>
                    <a:gd name="T29" fmla="*/ 3 h 20"/>
                    <a:gd name="T30" fmla="*/ 15 w 56"/>
                    <a:gd name="T31" fmla="*/ 2 h 20"/>
                    <a:gd name="T32" fmla="*/ 8 w 56"/>
                    <a:gd name="T33" fmla="*/ 0 h 20"/>
                    <a:gd name="T34" fmla="*/ 0 w 56"/>
                    <a:gd name="T35" fmla="*/ 0 h 20"/>
                    <a:gd name="T36" fmla="*/ 0 w 56"/>
                    <a:gd name="T37" fmla="*/ 14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6" h="20">
                      <a:moveTo>
                        <a:pt x="0" y="14"/>
                      </a:moveTo>
                      <a:lnTo>
                        <a:pt x="6" y="14"/>
                      </a:lnTo>
                      <a:lnTo>
                        <a:pt x="11" y="16"/>
                      </a:lnTo>
                      <a:lnTo>
                        <a:pt x="19" y="18"/>
                      </a:lnTo>
                      <a:lnTo>
                        <a:pt x="26" y="20"/>
                      </a:lnTo>
                      <a:lnTo>
                        <a:pt x="34" y="20"/>
                      </a:lnTo>
                      <a:lnTo>
                        <a:pt x="41" y="20"/>
                      </a:lnTo>
                      <a:lnTo>
                        <a:pt x="50" y="14"/>
                      </a:lnTo>
                      <a:lnTo>
                        <a:pt x="56" y="7"/>
                      </a:lnTo>
                      <a:lnTo>
                        <a:pt x="45" y="0"/>
                      </a:lnTo>
                      <a:lnTo>
                        <a:pt x="41" y="3"/>
                      </a:lnTo>
                      <a:lnTo>
                        <a:pt x="37" y="5"/>
                      </a:lnTo>
                      <a:lnTo>
                        <a:pt x="34" y="5"/>
                      </a:lnTo>
                      <a:lnTo>
                        <a:pt x="28" y="5"/>
                      </a:lnTo>
                      <a:lnTo>
                        <a:pt x="23" y="3"/>
                      </a:lnTo>
                      <a:lnTo>
                        <a:pt x="1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6" name="Freeform 323"/>
                <p:cNvSpPr>
                  <a:spLocks/>
                </p:cNvSpPr>
                <p:nvPr/>
              </p:nvSpPr>
              <p:spPr bwMode="auto">
                <a:xfrm>
                  <a:off x="648" y="2978"/>
                  <a:ext cx="48" cy="18"/>
                </a:xfrm>
                <a:custGeom>
                  <a:avLst/>
                  <a:gdLst>
                    <a:gd name="T0" fmla="*/ 2 w 48"/>
                    <a:gd name="T1" fmla="*/ 18 h 18"/>
                    <a:gd name="T2" fmla="*/ 11 w 48"/>
                    <a:gd name="T3" fmla="*/ 17 h 18"/>
                    <a:gd name="T4" fmla="*/ 17 w 48"/>
                    <a:gd name="T5" fmla="*/ 17 h 18"/>
                    <a:gd name="T6" fmla="*/ 23 w 48"/>
                    <a:gd name="T7" fmla="*/ 17 h 18"/>
                    <a:gd name="T8" fmla="*/ 28 w 48"/>
                    <a:gd name="T9" fmla="*/ 17 h 18"/>
                    <a:gd name="T10" fmla="*/ 32 w 48"/>
                    <a:gd name="T11" fmla="*/ 17 h 18"/>
                    <a:gd name="T12" fmla="*/ 37 w 48"/>
                    <a:gd name="T13" fmla="*/ 18 h 18"/>
                    <a:gd name="T14" fmla="*/ 43 w 48"/>
                    <a:gd name="T15" fmla="*/ 18 h 18"/>
                    <a:gd name="T16" fmla="*/ 48 w 48"/>
                    <a:gd name="T17" fmla="*/ 18 h 18"/>
                    <a:gd name="T18" fmla="*/ 48 w 48"/>
                    <a:gd name="T19" fmla="*/ 4 h 18"/>
                    <a:gd name="T20" fmla="*/ 45 w 48"/>
                    <a:gd name="T21" fmla="*/ 4 h 18"/>
                    <a:gd name="T22" fmla="*/ 39 w 48"/>
                    <a:gd name="T23" fmla="*/ 2 h 18"/>
                    <a:gd name="T24" fmla="*/ 35 w 48"/>
                    <a:gd name="T25" fmla="*/ 2 h 18"/>
                    <a:gd name="T26" fmla="*/ 30 w 48"/>
                    <a:gd name="T27" fmla="*/ 2 h 18"/>
                    <a:gd name="T28" fmla="*/ 24 w 48"/>
                    <a:gd name="T29" fmla="*/ 0 h 18"/>
                    <a:gd name="T30" fmla="*/ 17 w 48"/>
                    <a:gd name="T31" fmla="*/ 0 h 18"/>
                    <a:gd name="T32" fmla="*/ 10 w 48"/>
                    <a:gd name="T33" fmla="*/ 2 h 18"/>
                    <a:gd name="T34" fmla="*/ 0 w 48"/>
                    <a:gd name="T35" fmla="*/ 4 h 18"/>
                    <a:gd name="T36" fmla="*/ 2 w 48"/>
                    <a:gd name="T37" fmla="*/ 18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8" h="18">
                      <a:moveTo>
                        <a:pt x="2" y="18"/>
                      </a:move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23" y="17"/>
                      </a:lnTo>
                      <a:lnTo>
                        <a:pt x="28" y="17"/>
                      </a:lnTo>
                      <a:lnTo>
                        <a:pt x="32" y="17"/>
                      </a:lnTo>
                      <a:lnTo>
                        <a:pt x="37" y="18"/>
                      </a:lnTo>
                      <a:lnTo>
                        <a:pt x="43" y="18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45" y="4"/>
                      </a:lnTo>
                      <a:lnTo>
                        <a:pt x="39" y="2"/>
                      </a:lnTo>
                      <a:lnTo>
                        <a:pt x="35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0" y="4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7" name="Freeform 324"/>
                <p:cNvSpPr>
                  <a:spLocks/>
                </p:cNvSpPr>
                <p:nvPr/>
              </p:nvSpPr>
              <p:spPr bwMode="auto">
                <a:xfrm>
                  <a:off x="541" y="2982"/>
                  <a:ext cx="109" cy="51"/>
                </a:xfrm>
                <a:custGeom>
                  <a:avLst/>
                  <a:gdLst>
                    <a:gd name="T0" fmla="*/ 6 w 109"/>
                    <a:gd name="T1" fmla="*/ 51 h 51"/>
                    <a:gd name="T2" fmla="*/ 19 w 109"/>
                    <a:gd name="T3" fmla="*/ 48 h 51"/>
                    <a:gd name="T4" fmla="*/ 33 w 109"/>
                    <a:gd name="T5" fmla="*/ 42 h 51"/>
                    <a:gd name="T6" fmla="*/ 48 w 109"/>
                    <a:gd name="T7" fmla="*/ 37 h 51"/>
                    <a:gd name="T8" fmla="*/ 61 w 109"/>
                    <a:gd name="T9" fmla="*/ 31 h 51"/>
                    <a:gd name="T10" fmla="*/ 76 w 109"/>
                    <a:gd name="T11" fmla="*/ 26 h 51"/>
                    <a:gd name="T12" fmla="*/ 89 w 109"/>
                    <a:gd name="T13" fmla="*/ 22 h 51"/>
                    <a:gd name="T14" fmla="*/ 100 w 109"/>
                    <a:gd name="T15" fmla="*/ 18 h 51"/>
                    <a:gd name="T16" fmla="*/ 109 w 109"/>
                    <a:gd name="T17" fmla="*/ 14 h 51"/>
                    <a:gd name="T18" fmla="*/ 107 w 109"/>
                    <a:gd name="T19" fmla="*/ 0 h 51"/>
                    <a:gd name="T20" fmla="*/ 96 w 109"/>
                    <a:gd name="T21" fmla="*/ 3 h 51"/>
                    <a:gd name="T22" fmla="*/ 83 w 109"/>
                    <a:gd name="T23" fmla="*/ 7 h 51"/>
                    <a:gd name="T24" fmla="*/ 70 w 109"/>
                    <a:gd name="T25" fmla="*/ 11 h 51"/>
                    <a:gd name="T26" fmla="*/ 56 w 109"/>
                    <a:gd name="T27" fmla="*/ 16 h 51"/>
                    <a:gd name="T28" fmla="*/ 43 w 109"/>
                    <a:gd name="T29" fmla="*/ 22 h 51"/>
                    <a:gd name="T30" fmla="*/ 28 w 109"/>
                    <a:gd name="T31" fmla="*/ 27 h 51"/>
                    <a:gd name="T32" fmla="*/ 13 w 109"/>
                    <a:gd name="T33" fmla="*/ 33 h 51"/>
                    <a:gd name="T34" fmla="*/ 0 w 109"/>
                    <a:gd name="T35" fmla="*/ 38 h 51"/>
                    <a:gd name="T36" fmla="*/ 6 w 109"/>
                    <a:gd name="T37" fmla="*/ 51 h 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9" h="51">
                      <a:moveTo>
                        <a:pt x="6" y="51"/>
                      </a:moveTo>
                      <a:lnTo>
                        <a:pt x="19" y="48"/>
                      </a:lnTo>
                      <a:lnTo>
                        <a:pt x="33" y="42"/>
                      </a:lnTo>
                      <a:lnTo>
                        <a:pt x="48" y="37"/>
                      </a:lnTo>
                      <a:lnTo>
                        <a:pt x="61" y="31"/>
                      </a:lnTo>
                      <a:lnTo>
                        <a:pt x="76" y="26"/>
                      </a:lnTo>
                      <a:lnTo>
                        <a:pt x="89" y="22"/>
                      </a:lnTo>
                      <a:lnTo>
                        <a:pt x="100" y="18"/>
                      </a:lnTo>
                      <a:lnTo>
                        <a:pt x="109" y="14"/>
                      </a:lnTo>
                      <a:lnTo>
                        <a:pt x="107" y="0"/>
                      </a:lnTo>
                      <a:lnTo>
                        <a:pt x="96" y="3"/>
                      </a:lnTo>
                      <a:lnTo>
                        <a:pt x="83" y="7"/>
                      </a:lnTo>
                      <a:lnTo>
                        <a:pt x="70" y="11"/>
                      </a:lnTo>
                      <a:lnTo>
                        <a:pt x="56" y="16"/>
                      </a:lnTo>
                      <a:lnTo>
                        <a:pt x="43" y="22"/>
                      </a:lnTo>
                      <a:lnTo>
                        <a:pt x="28" y="27"/>
                      </a:lnTo>
                      <a:lnTo>
                        <a:pt x="13" y="33"/>
                      </a:lnTo>
                      <a:lnTo>
                        <a:pt x="0" y="38"/>
                      </a:lnTo>
                      <a:lnTo>
                        <a:pt x="6" y="5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8" name="Freeform 325"/>
                <p:cNvSpPr>
                  <a:spLocks/>
                </p:cNvSpPr>
                <p:nvPr/>
              </p:nvSpPr>
              <p:spPr bwMode="auto">
                <a:xfrm>
                  <a:off x="1818" y="2426"/>
                  <a:ext cx="29" cy="50"/>
                </a:xfrm>
                <a:custGeom>
                  <a:avLst/>
                  <a:gdLst>
                    <a:gd name="T0" fmla="*/ 3 w 29"/>
                    <a:gd name="T1" fmla="*/ 0 h 50"/>
                    <a:gd name="T2" fmla="*/ 1 w 29"/>
                    <a:gd name="T3" fmla="*/ 6 h 50"/>
                    <a:gd name="T4" fmla="*/ 0 w 29"/>
                    <a:gd name="T5" fmla="*/ 13 h 50"/>
                    <a:gd name="T6" fmla="*/ 0 w 29"/>
                    <a:gd name="T7" fmla="*/ 19 h 50"/>
                    <a:gd name="T8" fmla="*/ 1 w 29"/>
                    <a:gd name="T9" fmla="*/ 24 h 50"/>
                    <a:gd name="T10" fmla="*/ 5 w 29"/>
                    <a:gd name="T11" fmla="*/ 32 h 50"/>
                    <a:gd name="T12" fmla="*/ 11 w 29"/>
                    <a:gd name="T13" fmla="*/ 37 h 50"/>
                    <a:gd name="T14" fmla="*/ 14 w 29"/>
                    <a:gd name="T15" fmla="*/ 39 h 50"/>
                    <a:gd name="T16" fmla="*/ 14 w 29"/>
                    <a:gd name="T17" fmla="*/ 37 h 50"/>
                    <a:gd name="T18" fmla="*/ 16 w 29"/>
                    <a:gd name="T19" fmla="*/ 34 h 50"/>
                    <a:gd name="T20" fmla="*/ 11 w 29"/>
                    <a:gd name="T21" fmla="*/ 35 h 50"/>
                    <a:gd name="T22" fmla="*/ 14 w 29"/>
                    <a:gd name="T23" fmla="*/ 50 h 50"/>
                    <a:gd name="T24" fmla="*/ 24 w 29"/>
                    <a:gd name="T25" fmla="*/ 47 h 50"/>
                    <a:gd name="T26" fmla="*/ 29 w 29"/>
                    <a:gd name="T27" fmla="*/ 39 h 50"/>
                    <a:gd name="T28" fmla="*/ 25 w 29"/>
                    <a:gd name="T29" fmla="*/ 30 h 50"/>
                    <a:gd name="T30" fmla="*/ 22 w 29"/>
                    <a:gd name="T31" fmla="*/ 26 h 50"/>
                    <a:gd name="T32" fmla="*/ 18 w 29"/>
                    <a:gd name="T33" fmla="*/ 23 h 50"/>
                    <a:gd name="T34" fmla="*/ 14 w 29"/>
                    <a:gd name="T35" fmla="*/ 17 h 50"/>
                    <a:gd name="T36" fmla="*/ 14 w 29"/>
                    <a:gd name="T37" fmla="*/ 13 h 50"/>
                    <a:gd name="T38" fmla="*/ 16 w 29"/>
                    <a:gd name="T39" fmla="*/ 11 h 50"/>
                    <a:gd name="T40" fmla="*/ 16 w 29"/>
                    <a:gd name="T41" fmla="*/ 8 h 50"/>
                    <a:gd name="T42" fmla="*/ 3 w 29"/>
                    <a:gd name="T43" fmla="*/ 0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9" h="50">
                      <a:moveTo>
                        <a:pt x="3" y="0"/>
                      </a:move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5" y="32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4" y="37"/>
                      </a:lnTo>
                      <a:lnTo>
                        <a:pt x="16" y="34"/>
                      </a:lnTo>
                      <a:lnTo>
                        <a:pt x="11" y="35"/>
                      </a:lnTo>
                      <a:lnTo>
                        <a:pt x="14" y="50"/>
                      </a:lnTo>
                      <a:lnTo>
                        <a:pt x="24" y="47"/>
                      </a:lnTo>
                      <a:lnTo>
                        <a:pt x="29" y="39"/>
                      </a:lnTo>
                      <a:lnTo>
                        <a:pt x="25" y="30"/>
                      </a:lnTo>
                      <a:lnTo>
                        <a:pt x="22" y="26"/>
                      </a:lnTo>
                      <a:lnTo>
                        <a:pt x="18" y="23"/>
                      </a:lnTo>
                      <a:lnTo>
                        <a:pt x="14" y="17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39" name="Freeform 326"/>
                <p:cNvSpPr>
                  <a:spLocks/>
                </p:cNvSpPr>
                <p:nvPr/>
              </p:nvSpPr>
              <p:spPr bwMode="auto">
                <a:xfrm>
                  <a:off x="1821" y="2305"/>
                  <a:ext cx="100" cy="129"/>
                </a:xfrm>
                <a:custGeom>
                  <a:avLst/>
                  <a:gdLst>
                    <a:gd name="T0" fmla="*/ 89 w 100"/>
                    <a:gd name="T1" fmla="*/ 0 h 129"/>
                    <a:gd name="T2" fmla="*/ 80 w 100"/>
                    <a:gd name="T3" fmla="*/ 11 h 129"/>
                    <a:gd name="T4" fmla="*/ 69 w 100"/>
                    <a:gd name="T5" fmla="*/ 25 h 129"/>
                    <a:gd name="T6" fmla="*/ 56 w 100"/>
                    <a:gd name="T7" fmla="*/ 40 h 129"/>
                    <a:gd name="T8" fmla="*/ 43 w 100"/>
                    <a:gd name="T9" fmla="*/ 59 h 129"/>
                    <a:gd name="T10" fmla="*/ 30 w 100"/>
                    <a:gd name="T11" fmla="*/ 77 h 129"/>
                    <a:gd name="T12" fmla="*/ 19 w 100"/>
                    <a:gd name="T13" fmla="*/ 94 h 129"/>
                    <a:gd name="T14" fmla="*/ 8 w 100"/>
                    <a:gd name="T15" fmla="*/ 108 h 129"/>
                    <a:gd name="T16" fmla="*/ 0 w 100"/>
                    <a:gd name="T17" fmla="*/ 121 h 129"/>
                    <a:gd name="T18" fmla="*/ 13 w 100"/>
                    <a:gd name="T19" fmla="*/ 129 h 129"/>
                    <a:gd name="T20" fmla="*/ 21 w 100"/>
                    <a:gd name="T21" fmla="*/ 118 h 129"/>
                    <a:gd name="T22" fmla="*/ 30 w 100"/>
                    <a:gd name="T23" fmla="*/ 103 h 129"/>
                    <a:gd name="T24" fmla="*/ 43 w 100"/>
                    <a:gd name="T25" fmla="*/ 84 h 129"/>
                    <a:gd name="T26" fmla="*/ 56 w 100"/>
                    <a:gd name="T27" fmla="*/ 68 h 129"/>
                    <a:gd name="T28" fmla="*/ 69 w 100"/>
                    <a:gd name="T29" fmla="*/ 49 h 129"/>
                    <a:gd name="T30" fmla="*/ 80 w 100"/>
                    <a:gd name="T31" fmla="*/ 35 h 129"/>
                    <a:gd name="T32" fmla="*/ 91 w 100"/>
                    <a:gd name="T33" fmla="*/ 20 h 129"/>
                    <a:gd name="T34" fmla="*/ 100 w 100"/>
                    <a:gd name="T35" fmla="*/ 11 h 129"/>
                    <a:gd name="T36" fmla="*/ 89 w 100"/>
                    <a:gd name="T37" fmla="*/ 0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0" h="129">
                      <a:moveTo>
                        <a:pt x="89" y="0"/>
                      </a:moveTo>
                      <a:lnTo>
                        <a:pt x="80" y="11"/>
                      </a:lnTo>
                      <a:lnTo>
                        <a:pt x="69" y="25"/>
                      </a:lnTo>
                      <a:lnTo>
                        <a:pt x="56" y="40"/>
                      </a:lnTo>
                      <a:lnTo>
                        <a:pt x="43" y="59"/>
                      </a:lnTo>
                      <a:lnTo>
                        <a:pt x="30" y="77"/>
                      </a:lnTo>
                      <a:lnTo>
                        <a:pt x="19" y="94"/>
                      </a:lnTo>
                      <a:lnTo>
                        <a:pt x="8" y="108"/>
                      </a:lnTo>
                      <a:lnTo>
                        <a:pt x="0" y="121"/>
                      </a:lnTo>
                      <a:lnTo>
                        <a:pt x="13" y="129"/>
                      </a:lnTo>
                      <a:lnTo>
                        <a:pt x="21" y="118"/>
                      </a:lnTo>
                      <a:lnTo>
                        <a:pt x="30" y="103"/>
                      </a:lnTo>
                      <a:lnTo>
                        <a:pt x="43" y="84"/>
                      </a:lnTo>
                      <a:lnTo>
                        <a:pt x="56" y="68"/>
                      </a:lnTo>
                      <a:lnTo>
                        <a:pt x="69" y="49"/>
                      </a:lnTo>
                      <a:lnTo>
                        <a:pt x="80" y="35"/>
                      </a:lnTo>
                      <a:lnTo>
                        <a:pt x="91" y="20"/>
                      </a:lnTo>
                      <a:lnTo>
                        <a:pt x="100" y="11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0" name="Freeform 327"/>
                <p:cNvSpPr>
                  <a:spLocks/>
                </p:cNvSpPr>
                <p:nvPr/>
              </p:nvSpPr>
              <p:spPr bwMode="auto">
                <a:xfrm>
                  <a:off x="1910" y="2292"/>
                  <a:ext cx="40" cy="24"/>
                </a:xfrm>
                <a:custGeom>
                  <a:avLst/>
                  <a:gdLst>
                    <a:gd name="T0" fmla="*/ 28 w 40"/>
                    <a:gd name="T1" fmla="*/ 5 h 24"/>
                    <a:gd name="T2" fmla="*/ 29 w 40"/>
                    <a:gd name="T3" fmla="*/ 3 h 24"/>
                    <a:gd name="T4" fmla="*/ 33 w 40"/>
                    <a:gd name="T5" fmla="*/ 3 h 24"/>
                    <a:gd name="T6" fmla="*/ 31 w 40"/>
                    <a:gd name="T7" fmla="*/ 3 h 24"/>
                    <a:gd name="T8" fmla="*/ 28 w 40"/>
                    <a:gd name="T9" fmla="*/ 2 h 24"/>
                    <a:gd name="T10" fmla="*/ 22 w 40"/>
                    <a:gd name="T11" fmla="*/ 0 h 24"/>
                    <a:gd name="T12" fmla="*/ 15 w 40"/>
                    <a:gd name="T13" fmla="*/ 2 h 24"/>
                    <a:gd name="T14" fmla="*/ 7 w 40"/>
                    <a:gd name="T15" fmla="*/ 5 h 24"/>
                    <a:gd name="T16" fmla="*/ 0 w 40"/>
                    <a:gd name="T17" fmla="*/ 13 h 24"/>
                    <a:gd name="T18" fmla="*/ 11 w 40"/>
                    <a:gd name="T19" fmla="*/ 24 h 24"/>
                    <a:gd name="T20" fmla="*/ 16 w 40"/>
                    <a:gd name="T21" fmla="*/ 18 h 24"/>
                    <a:gd name="T22" fmla="*/ 20 w 40"/>
                    <a:gd name="T23" fmla="*/ 16 h 24"/>
                    <a:gd name="T24" fmla="*/ 22 w 40"/>
                    <a:gd name="T25" fmla="*/ 16 h 24"/>
                    <a:gd name="T26" fmla="*/ 24 w 40"/>
                    <a:gd name="T27" fmla="*/ 16 h 24"/>
                    <a:gd name="T28" fmla="*/ 26 w 40"/>
                    <a:gd name="T29" fmla="*/ 16 h 24"/>
                    <a:gd name="T30" fmla="*/ 28 w 40"/>
                    <a:gd name="T31" fmla="*/ 18 h 24"/>
                    <a:gd name="T32" fmla="*/ 37 w 40"/>
                    <a:gd name="T33" fmla="*/ 18 h 24"/>
                    <a:gd name="T34" fmla="*/ 40 w 40"/>
                    <a:gd name="T35" fmla="*/ 13 h 24"/>
                    <a:gd name="T36" fmla="*/ 28 w 40"/>
                    <a:gd name="T37" fmla="*/ 5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24">
                      <a:moveTo>
                        <a:pt x="28" y="5"/>
                      </a:moveTo>
                      <a:lnTo>
                        <a:pt x="29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5" y="2"/>
                      </a:lnTo>
                      <a:lnTo>
                        <a:pt x="7" y="5"/>
                      </a:lnTo>
                      <a:lnTo>
                        <a:pt x="0" y="13"/>
                      </a:lnTo>
                      <a:lnTo>
                        <a:pt x="11" y="24"/>
                      </a:lnTo>
                      <a:lnTo>
                        <a:pt x="16" y="18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  <a:lnTo>
                        <a:pt x="26" y="16"/>
                      </a:lnTo>
                      <a:lnTo>
                        <a:pt x="28" y="18"/>
                      </a:lnTo>
                      <a:lnTo>
                        <a:pt x="37" y="18"/>
                      </a:lnTo>
                      <a:lnTo>
                        <a:pt x="40" y="13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1" name="Freeform 328"/>
                <p:cNvSpPr>
                  <a:spLocks/>
                </p:cNvSpPr>
                <p:nvPr/>
              </p:nvSpPr>
              <p:spPr bwMode="auto">
                <a:xfrm>
                  <a:off x="1923" y="2277"/>
                  <a:ext cx="29" cy="28"/>
                </a:xfrm>
                <a:custGeom>
                  <a:avLst/>
                  <a:gdLst>
                    <a:gd name="T0" fmla="*/ 0 w 29"/>
                    <a:gd name="T1" fmla="*/ 13 h 28"/>
                    <a:gd name="T2" fmla="*/ 3 w 29"/>
                    <a:gd name="T3" fmla="*/ 15 h 28"/>
                    <a:gd name="T4" fmla="*/ 7 w 29"/>
                    <a:gd name="T5" fmla="*/ 17 h 28"/>
                    <a:gd name="T6" fmla="*/ 9 w 29"/>
                    <a:gd name="T7" fmla="*/ 18 h 28"/>
                    <a:gd name="T8" fmla="*/ 13 w 29"/>
                    <a:gd name="T9" fmla="*/ 20 h 28"/>
                    <a:gd name="T10" fmla="*/ 15 w 29"/>
                    <a:gd name="T11" fmla="*/ 22 h 28"/>
                    <a:gd name="T12" fmla="*/ 15 w 29"/>
                    <a:gd name="T13" fmla="*/ 20 h 28"/>
                    <a:gd name="T14" fmla="*/ 27 w 29"/>
                    <a:gd name="T15" fmla="*/ 28 h 28"/>
                    <a:gd name="T16" fmla="*/ 29 w 29"/>
                    <a:gd name="T17" fmla="*/ 22 h 28"/>
                    <a:gd name="T18" fmla="*/ 27 w 29"/>
                    <a:gd name="T19" fmla="*/ 15 h 28"/>
                    <a:gd name="T20" fmla="*/ 26 w 29"/>
                    <a:gd name="T21" fmla="*/ 11 h 28"/>
                    <a:gd name="T22" fmla="*/ 22 w 29"/>
                    <a:gd name="T23" fmla="*/ 7 h 28"/>
                    <a:gd name="T24" fmla="*/ 18 w 29"/>
                    <a:gd name="T25" fmla="*/ 5 h 28"/>
                    <a:gd name="T26" fmla="*/ 15 w 29"/>
                    <a:gd name="T27" fmla="*/ 4 h 28"/>
                    <a:gd name="T28" fmla="*/ 13 w 29"/>
                    <a:gd name="T29" fmla="*/ 2 h 28"/>
                    <a:gd name="T30" fmla="*/ 9 w 29"/>
                    <a:gd name="T31" fmla="*/ 0 h 28"/>
                    <a:gd name="T32" fmla="*/ 0 w 29"/>
                    <a:gd name="T33" fmla="*/ 13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28">
                      <a:moveTo>
                        <a:pt x="0" y="13"/>
                      </a:moveTo>
                      <a:lnTo>
                        <a:pt x="3" y="15"/>
                      </a:lnTo>
                      <a:lnTo>
                        <a:pt x="7" y="17"/>
                      </a:lnTo>
                      <a:lnTo>
                        <a:pt x="9" y="18"/>
                      </a:lnTo>
                      <a:lnTo>
                        <a:pt x="13" y="20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27" y="28"/>
                      </a:lnTo>
                      <a:lnTo>
                        <a:pt x="29" y="22"/>
                      </a:lnTo>
                      <a:lnTo>
                        <a:pt x="27" y="15"/>
                      </a:lnTo>
                      <a:lnTo>
                        <a:pt x="26" y="11"/>
                      </a:lnTo>
                      <a:lnTo>
                        <a:pt x="22" y="7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2" name="Freeform 329"/>
                <p:cNvSpPr>
                  <a:spLocks/>
                </p:cNvSpPr>
                <p:nvPr/>
              </p:nvSpPr>
              <p:spPr bwMode="auto">
                <a:xfrm>
                  <a:off x="1893" y="2266"/>
                  <a:ext cx="39" cy="24"/>
                </a:xfrm>
                <a:custGeom>
                  <a:avLst/>
                  <a:gdLst>
                    <a:gd name="T0" fmla="*/ 0 w 39"/>
                    <a:gd name="T1" fmla="*/ 2 h 24"/>
                    <a:gd name="T2" fmla="*/ 2 w 39"/>
                    <a:gd name="T3" fmla="*/ 9 h 24"/>
                    <a:gd name="T4" fmla="*/ 6 w 39"/>
                    <a:gd name="T5" fmla="*/ 15 h 24"/>
                    <a:gd name="T6" fmla="*/ 11 w 39"/>
                    <a:gd name="T7" fmla="*/ 18 h 24"/>
                    <a:gd name="T8" fmla="*/ 17 w 39"/>
                    <a:gd name="T9" fmla="*/ 20 h 24"/>
                    <a:gd name="T10" fmla="*/ 22 w 39"/>
                    <a:gd name="T11" fmla="*/ 20 h 24"/>
                    <a:gd name="T12" fmla="*/ 26 w 39"/>
                    <a:gd name="T13" fmla="*/ 22 h 24"/>
                    <a:gd name="T14" fmla="*/ 28 w 39"/>
                    <a:gd name="T15" fmla="*/ 22 h 24"/>
                    <a:gd name="T16" fmla="*/ 30 w 39"/>
                    <a:gd name="T17" fmla="*/ 24 h 24"/>
                    <a:gd name="T18" fmla="*/ 39 w 39"/>
                    <a:gd name="T19" fmla="*/ 11 h 24"/>
                    <a:gd name="T20" fmla="*/ 35 w 39"/>
                    <a:gd name="T21" fmla="*/ 9 h 24"/>
                    <a:gd name="T22" fmla="*/ 30 w 39"/>
                    <a:gd name="T23" fmla="*/ 7 h 24"/>
                    <a:gd name="T24" fmla="*/ 26 w 39"/>
                    <a:gd name="T25" fmla="*/ 5 h 24"/>
                    <a:gd name="T26" fmla="*/ 21 w 39"/>
                    <a:gd name="T27" fmla="*/ 5 h 24"/>
                    <a:gd name="T28" fmla="*/ 19 w 39"/>
                    <a:gd name="T29" fmla="*/ 4 h 24"/>
                    <a:gd name="T30" fmla="*/ 17 w 39"/>
                    <a:gd name="T31" fmla="*/ 4 h 24"/>
                    <a:gd name="T32" fmla="*/ 17 w 39"/>
                    <a:gd name="T33" fmla="*/ 2 h 24"/>
                    <a:gd name="T34" fmla="*/ 15 w 39"/>
                    <a:gd name="T35" fmla="*/ 0 h 24"/>
                    <a:gd name="T36" fmla="*/ 0 w 39"/>
                    <a:gd name="T37" fmla="*/ 2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24">
                      <a:moveTo>
                        <a:pt x="0" y="2"/>
                      </a:moveTo>
                      <a:lnTo>
                        <a:pt x="2" y="9"/>
                      </a:lnTo>
                      <a:lnTo>
                        <a:pt x="6" y="15"/>
                      </a:lnTo>
                      <a:lnTo>
                        <a:pt x="11" y="18"/>
                      </a:lnTo>
                      <a:lnTo>
                        <a:pt x="17" y="20"/>
                      </a:lnTo>
                      <a:lnTo>
                        <a:pt x="22" y="20"/>
                      </a:lnTo>
                      <a:lnTo>
                        <a:pt x="26" y="22"/>
                      </a:lnTo>
                      <a:lnTo>
                        <a:pt x="28" y="22"/>
                      </a:lnTo>
                      <a:lnTo>
                        <a:pt x="30" y="24"/>
                      </a:lnTo>
                      <a:lnTo>
                        <a:pt x="39" y="11"/>
                      </a:lnTo>
                      <a:lnTo>
                        <a:pt x="35" y="9"/>
                      </a:lnTo>
                      <a:lnTo>
                        <a:pt x="30" y="7"/>
                      </a:lnTo>
                      <a:lnTo>
                        <a:pt x="26" y="5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3" name="Freeform 330"/>
                <p:cNvSpPr>
                  <a:spLocks/>
                </p:cNvSpPr>
                <p:nvPr/>
              </p:nvSpPr>
              <p:spPr bwMode="auto">
                <a:xfrm>
                  <a:off x="1893" y="2214"/>
                  <a:ext cx="37" cy="54"/>
                </a:xfrm>
                <a:custGeom>
                  <a:avLst/>
                  <a:gdLst>
                    <a:gd name="T0" fmla="*/ 22 w 37"/>
                    <a:gd name="T1" fmla="*/ 6 h 54"/>
                    <a:gd name="T2" fmla="*/ 22 w 37"/>
                    <a:gd name="T3" fmla="*/ 9 h 54"/>
                    <a:gd name="T4" fmla="*/ 21 w 37"/>
                    <a:gd name="T5" fmla="*/ 13 h 54"/>
                    <a:gd name="T6" fmla="*/ 19 w 37"/>
                    <a:gd name="T7" fmla="*/ 19 h 54"/>
                    <a:gd name="T8" fmla="*/ 15 w 37"/>
                    <a:gd name="T9" fmla="*/ 24 h 54"/>
                    <a:gd name="T10" fmla="*/ 9 w 37"/>
                    <a:gd name="T11" fmla="*/ 32 h 54"/>
                    <a:gd name="T12" fmla="*/ 6 w 37"/>
                    <a:gd name="T13" fmla="*/ 37 h 54"/>
                    <a:gd name="T14" fmla="*/ 2 w 37"/>
                    <a:gd name="T15" fmla="*/ 45 h 54"/>
                    <a:gd name="T16" fmla="*/ 0 w 37"/>
                    <a:gd name="T17" fmla="*/ 54 h 54"/>
                    <a:gd name="T18" fmla="*/ 15 w 37"/>
                    <a:gd name="T19" fmla="*/ 52 h 54"/>
                    <a:gd name="T20" fmla="*/ 17 w 37"/>
                    <a:gd name="T21" fmla="*/ 50 h 54"/>
                    <a:gd name="T22" fmla="*/ 19 w 37"/>
                    <a:gd name="T23" fmla="*/ 46 h 54"/>
                    <a:gd name="T24" fmla="*/ 22 w 37"/>
                    <a:gd name="T25" fmla="*/ 39 h 54"/>
                    <a:gd name="T26" fmla="*/ 26 w 37"/>
                    <a:gd name="T27" fmla="*/ 33 h 54"/>
                    <a:gd name="T28" fmla="*/ 32 w 37"/>
                    <a:gd name="T29" fmla="*/ 26 h 54"/>
                    <a:gd name="T30" fmla="*/ 35 w 37"/>
                    <a:gd name="T31" fmla="*/ 19 h 54"/>
                    <a:gd name="T32" fmla="*/ 37 w 37"/>
                    <a:gd name="T33" fmla="*/ 9 h 54"/>
                    <a:gd name="T34" fmla="*/ 37 w 37"/>
                    <a:gd name="T35" fmla="*/ 0 h 54"/>
                    <a:gd name="T36" fmla="*/ 22 w 37"/>
                    <a:gd name="T37" fmla="*/ 6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54">
                      <a:moveTo>
                        <a:pt x="22" y="6"/>
                      </a:moveTo>
                      <a:lnTo>
                        <a:pt x="22" y="9"/>
                      </a:lnTo>
                      <a:lnTo>
                        <a:pt x="21" y="13"/>
                      </a:lnTo>
                      <a:lnTo>
                        <a:pt x="19" y="19"/>
                      </a:lnTo>
                      <a:lnTo>
                        <a:pt x="15" y="24"/>
                      </a:lnTo>
                      <a:lnTo>
                        <a:pt x="9" y="32"/>
                      </a:lnTo>
                      <a:lnTo>
                        <a:pt x="6" y="37"/>
                      </a:lnTo>
                      <a:lnTo>
                        <a:pt x="2" y="45"/>
                      </a:lnTo>
                      <a:lnTo>
                        <a:pt x="0" y="54"/>
                      </a:lnTo>
                      <a:lnTo>
                        <a:pt x="15" y="52"/>
                      </a:lnTo>
                      <a:lnTo>
                        <a:pt x="17" y="50"/>
                      </a:lnTo>
                      <a:lnTo>
                        <a:pt x="19" y="46"/>
                      </a:lnTo>
                      <a:lnTo>
                        <a:pt x="22" y="39"/>
                      </a:lnTo>
                      <a:lnTo>
                        <a:pt x="26" y="33"/>
                      </a:lnTo>
                      <a:lnTo>
                        <a:pt x="32" y="26"/>
                      </a:lnTo>
                      <a:lnTo>
                        <a:pt x="35" y="19"/>
                      </a:lnTo>
                      <a:lnTo>
                        <a:pt x="37" y="9"/>
                      </a:lnTo>
                      <a:lnTo>
                        <a:pt x="37" y="0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4" name="Freeform 331"/>
                <p:cNvSpPr>
                  <a:spLocks/>
                </p:cNvSpPr>
                <p:nvPr/>
              </p:nvSpPr>
              <p:spPr bwMode="auto">
                <a:xfrm>
                  <a:off x="1869" y="2188"/>
                  <a:ext cx="61" cy="32"/>
                </a:xfrm>
                <a:custGeom>
                  <a:avLst/>
                  <a:gdLst>
                    <a:gd name="T0" fmla="*/ 0 w 61"/>
                    <a:gd name="T1" fmla="*/ 11 h 32"/>
                    <a:gd name="T2" fmla="*/ 8 w 61"/>
                    <a:gd name="T3" fmla="*/ 15 h 32"/>
                    <a:gd name="T4" fmla="*/ 13 w 61"/>
                    <a:gd name="T5" fmla="*/ 17 h 32"/>
                    <a:gd name="T6" fmla="*/ 21 w 61"/>
                    <a:gd name="T7" fmla="*/ 19 h 32"/>
                    <a:gd name="T8" fmla="*/ 28 w 61"/>
                    <a:gd name="T9" fmla="*/ 21 h 32"/>
                    <a:gd name="T10" fmla="*/ 35 w 61"/>
                    <a:gd name="T11" fmla="*/ 24 h 32"/>
                    <a:gd name="T12" fmla="*/ 41 w 61"/>
                    <a:gd name="T13" fmla="*/ 26 h 32"/>
                    <a:gd name="T14" fmla="*/ 45 w 61"/>
                    <a:gd name="T15" fmla="*/ 28 h 32"/>
                    <a:gd name="T16" fmla="*/ 46 w 61"/>
                    <a:gd name="T17" fmla="*/ 32 h 32"/>
                    <a:gd name="T18" fmla="*/ 61 w 61"/>
                    <a:gd name="T19" fmla="*/ 26 h 32"/>
                    <a:gd name="T20" fmla="*/ 56 w 61"/>
                    <a:gd name="T21" fmla="*/ 19 h 32"/>
                    <a:gd name="T22" fmla="*/ 48 w 61"/>
                    <a:gd name="T23" fmla="*/ 13 h 32"/>
                    <a:gd name="T24" fmla="*/ 41 w 61"/>
                    <a:gd name="T25" fmla="*/ 10 h 32"/>
                    <a:gd name="T26" fmla="*/ 33 w 61"/>
                    <a:gd name="T27" fmla="*/ 6 h 32"/>
                    <a:gd name="T28" fmla="*/ 24 w 61"/>
                    <a:gd name="T29" fmla="*/ 4 h 32"/>
                    <a:gd name="T30" fmla="*/ 19 w 61"/>
                    <a:gd name="T31" fmla="*/ 2 h 32"/>
                    <a:gd name="T32" fmla="*/ 13 w 61"/>
                    <a:gd name="T33" fmla="*/ 2 h 32"/>
                    <a:gd name="T34" fmla="*/ 11 w 61"/>
                    <a:gd name="T35" fmla="*/ 0 h 32"/>
                    <a:gd name="T36" fmla="*/ 0 w 61"/>
                    <a:gd name="T37" fmla="*/ 11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1" h="32">
                      <a:moveTo>
                        <a:pt x="0" y="11"/>
                      </a:moveTo>
                      <a:lnTo>
                        <a:pt x="8" y="15"/>
                      </a:lnTo>
                      <a:lnTo>
                        <a:pt x="13" y="17"/>
                      </a:lnTo>
                      <a:lnTo>
                        <a:pt x="21" y="19"/>
                      </a:lnTo>
                      <a:lnTo>
                        <a:pt x="28" y="21"/>
                      </a:lnTo>
                      <a:lnTo>
                        <a:pt x="35" y="24"/>
                      </a:lnTo>
                      <a:lnTo>
                        <a:pt x="41" y="26"/>
                      </a:lnTo>
                      <a:lnTo>
                        <a:pt x="45" y="28"/>
                      </a:lnTo>
                      <a:lnTo>
                        <a:pt x="46" y="32"/>
                      </a:lnTo>
                      <a:lnTo>
                        <a:pt x="61" y="26"/>
                      </a:lnTo>
                      <a:lnTo>
                        <a:pt x="56" y="19"/>
                      </a:lnTo>
                      <a:lnTo>
                        <a:pt x="48" y="13"/>
                      </a:lnTo>
                      <a:lnTo>
                        <a:pt x="41" y="10"/>
                      </a:lnTo>
                      <a:lnTo>
                        <a:pt x="33" y="6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5" name="Freeform 332"/>
                <p:cNvSpPr>
                  <a:spLocks/>
                </p:cNvSpPr>
                <p:nvPr/>
              </p:nvSpPr>
              <p:spPr bwMode="auto">
                <a:xfrm>
                  <a:off x="1866" y="2164"/>
                  <a:ext cx="24" cy="35"/>
                </a:xfrm>
                <a:custGeom>
                  <a:avLst/>
                  <a:gdLst>
                    <a:gd name="T0" fmla="*/ 7 w 24"/>
                    <a:gd name="T1" fmla="*/ 15 h 35"/>
                    <a:gd name="T2" fmla="*/ 12 w 24"/>
                    <a:gd name="T3" fmla="*/ 17 h 35"/>
                    <a:gd name="T4" fmla="*/ 11 w 24"/>
                    <a:gd name="T5" fmla="*/ 15 h 35"/>
                    <a:gd name="T6" fmla="*/ 11 w 24"/>
                    <a:gd name="T7" fmla="*/ 10 h 35"/>
                    <a:gd name="T8" fmla="*/ 9 w 24"/>
                    <a:gd name="T9" fmla="*/ 11 h 35"/>
                    <a:gd name="T10" fmla="*/ 5 w 24"/>
                    <a:gd name="T11" fmla="*/ 15 h 35"/>
                    <a:gd name="T12" fmla="*/ 1 w 24"/>
                    <a:gd name="T13" fmla="*/ 19 h 35"/>
                    <a:gd name="T14" fmla="*/ 0 w 24"/>
                    <a:gd name="T15" fmla="*/ 26 h 35"/>
                    <a:gd name="T16" fmla="*/ 3 w 24"/>
                    <a:gd name="T17" fmla="*/ 35 h 35"/>
                    <a:gd name="T18" fmla="*/ 14 w 24"/>
                    <a:gd name="T19" fmla="*/ 24 h 35"/>
                    <a:gd name="T20" fmla="*/ 14 w 24"/>
                    <a:gd name="T21" fmla="*/ 26 h 35"/>
                    <a:gd name="T22" fmla="*/ 16 w 24"/>
                    <a:gd name="T23" fmla="*/ 24 h 35"/>
                    <a:gd name="T24" fmla="*/ 20 w 24"/>
                    <a:gd name="T25" fmla="*/ 21 h 35"/>
                    <a:gd name="T26" fmla="*/ 24 w 24"/>
                    <a:gd name="T27" fmla="*/ 17 h 35"/>
                    <a:gd name="T28" fmla="*/ 24 w 24"/>
                    <a:gd name="T29" fmla="*/ 6 h 35"/>
                    <a:gd name="T30" fmla="*/ 16 w 24"/>
                    <a:gd name="T31" fmla="*/ 2 h 35"/>
                    <a:gd name="T32" fmla="*/ 7 w 24"/>
                    <a:gd name="T33" fmla="*/ 0 h 35"/>
                    <a:gd name="T34" fmla="*/ 7 w 24"/>
                    <a:gd name="T35" fmla="*/ 15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35">
                      <a:moveTo>
                        <a:pt x="7" y="15"/>
                      </a:moveTo>
                      <a:lnTo>
                        <a:pt x="12" y="17"/>
                      </a:lnTo>
                      <a:lnTo>
                        <a:pt x="11" y="15"/>
                      </a:lnTo>
                      <a:lnTo>
                        <a:pt x="11" y="10"/>
                      </a:lnTo>
                      <a:lnTo>
                        <a:pt x="9" y="11"/>
                      </a:lnTo>
                      <a:lnTo>
                        <a:pt x="5" y="15"/>
                      </a:lnTo>
                      <a:lnTo>
                        <a:pt x="1" y="19"/>
                      </a:lnTo>
                      <a:lnTo>
                        <a:pt x="0" y="26"/>
                      </a:lnTo>
                      <a:lnTo>
                        <a:pt x="3" y="35"/>
                      </a:lnTo>
                      <a:lnTo>
                        <a:pt x="14" y="24"/>
                      </a:lnTo>
                      <a:lnTo>
                        <a:pt x="14" y="26"/>
                      </a:lnTo>
                      <a:lnTo>
                        <a:pt x="16" y="24"/>
                      </a:lnTo>
                      <a:lnTo>
                        <a:pt x="20" y="21"/>
                      </a:lnTo>
                      <a:lnTo>
                        <a:pt x="24" y="17"/>
                      </a:lnTo>
                      <a:lnTo>
                        <a:pt x="24" y="6"/>
                      </a:lnTo>
                      <a:lnTo>
                        <a:pt x="16" y="2"/>
                      </a:lnTo>
                      <a:lnTo>
                        <a:pt x="7" y="0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6" name="Freeform 333"/>
                <p:cNvSpPr>
                  <a:spLocks/>
                </p:cNvSpPr>
                <p:nvPr/>
              </p:nvSpPr>
              <p:spPr bwMode="auto">
                <a:xfrm>
                  <a:off x="1727" y="2164"/>
                  <a:ext cx="146" cy="32"/>
                </a:xfrm>
                <a:custGeom>
                  <a:avLst/>
                  <a:gdLst>
                    <a:gd name="T0" fmla="*/ 6 w 146"/>
                    <a:gd name="T1" fmla="*/ 32 h 32"/>
                    <a:gd name="T2" fmla="*/ 22 w 146"/>
                    <a:gd name="T3" fmla="*/ 26 h 32"/>
                    <a:gd name="T4" fmla="*/ 39 w 146"/>
                    <a:gd name="T5" fmla="*/ 23 h 32"/>
                    <a:gd name="T6" fmla="*/ 59 w 146"/>
                    <a:gd name="T7" fmla="*/ 21 h 32"/>
                    <a:gd name="T8" fmla="*/ 79 w 146"/>
                    <a:gd name="T9" fmla="*/ 17 h 32"/>
                    <a:gd name="T10" fmla="*/ 100 w 146"/>
                    <a:gd name="T11" fmla="*/ 17 h 32"/>
                    <a:gd name="T12" fmla="*/ 118 w 146"/>
                    <a:gd name="T13" fmla="*/ 15 h 32"/>
                    <a:gd name="T14" fmla="*/ 133 w 146"/>
                    <a:gd name="T15" fmla="*/ 15 h 32"/>
                    <a:gd name="T16" fmla="*/ 146 w 146"/>
                    <a:gd name="T17" fmla="*/ 15 h 32"/>
                    <a:gd name="T18" fmla="*/ 146 w 146"/>
                    <a:gd name="T19" fmla="*/ 0 h 32"/>
                    <a:gd name="T20" fmla="*/ 133 w 146"/>
                    <a:gd name="T21" fmla="*/ 0 h 32"/>
                    <a:gd name="T22" fmla="*/ 116 w 146"/>
                    <a:gd name="T23" fmla="*/ 0 h 32"/>
                    <a:gd name="T24" fmla="*/ 98 w 146"/>
                    <a:gd name="T25" fmla="*/ 0 h 32"/>
                    <a:gd name="T26" fmla="*/ 78 w 146"/>
                    <a:gd name="T27" fmla="*/ 2 h 32"/>
                    <a:gd name="T28" fmla="*/ 57 w 146"/>
                    <a:gd name="T29" fmla="*/ 4 h 32"/>
                    <a:gd name="T30" fmla="*/ 37 w 146"/>
                    <a:gd name="T31" fmla="*/ 8 h 32"/>
                    <a:gd name="T32" fmla="*/ 17 w 146"/>
                    <a:gd name="T33" fmla="*/ 11 h 32"/>
                    <a:gd name="T34" fmla="*/ 0 w 146"/>
                    <a:gd name="T35" fmla="*/ 17 h 32"/>
                    <a:gd name="T36" fmla="*/ 6 w 146"/>
                    <a:gd name="T37" fmla="*/ 32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6" h="32">
                      <a:moveTo>
                        <a:pt x="6" y="32"/>
                      </a:moveTo>
                      <a:lnTo>
                        <a:pt x="22" y="26"/>
                      </a:lnTo>
                      <a:lnTo>
                        <a:pt x="39" y="23"/>
                      </a:lnTo>
                      <a:lnTo>
                        <a:pt x="59" y="21"/>
                      </a:lnTo>
                      <a:lnTo>
                        <a:pt x="79" y="17"/>
                      </a:lnTo>
                      <a:lnTo>
                        <a:pt x="100" y="17"/>
                      </a:lnTo>
                      <a:lnTo>
                        <a:pt x="118" y="15"/>
                      </a:lnTo>
                      <a:lnTo>
                        <a:pt x="133" y="15"/>
                      </a:lnTo>
                      <a:lnTo>
                        <a:pt x="146" y="15"/>
                      </a:lnTo>
                      <a:lnTo>
                        <a:pt x="146" y="0"/>
                      </a:lnTo>
                      <a:lnTo>
                        <a:pt x="133" y="0"/>
                      </a:lnTo>
                      <a:lnTo>
                        <a:pt x="116" y="0"/>
                      </a:lnTo>
                      <a:lnTo>
                        <a:pt x="98" y="0"/>
                      </a:lnTo>
                      <a:lnTo>
                        <a:pt x="78" y="2"/>
                      </a:lnTo>
                      <a:lnTo>
                        <a:pt x="57" y="4"/>
                      </a:lnTo>
                      <a:lnTo>
                        <a:pt x="37" y="8"/>
                      </a:lnTo>
                      <a:lnTo>
                        <a:pt x="17" y="11"/>
                      </a:lnTo>
                      <a:lnTo>
                        <a:pt x="0" y="17"/>
                      </a:lnTo>
                      <a:lnTo>
                        <a:pt x="6" y="3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7" name="Freeform 334"/>
                <p:cNvSpPr>
                  <a:spLocks/>
                </p:cNvSpPr>
                <p:nvPr/>
              </p:nvSpPr>
              <p:spPr bwMode="auto">
                <a:xfrm>
                  <a:off x="1644" y="2181"/>
                  <a:ext cx="89" cy="83"/>
                </a:xfrm>
                <a:custGeom>
                  <a:avLst/>
                  <a:gdLst>
                    <a:gd name="T0" fmla="*/ 11 w 89"/>
                    <a:gd name="T1" fmla="*/ 83 h 83"/>
                    <a:gd name="T2" fmla="*/ 18 w 89"/>
                    <a:gd name="T3" fmla="*/ 76 h 83"/>
                    <a:gd name="T4" fmla="*/ 26 w 89"/>
                    <a:gd name="T5" fmla="*/ 66 h 83"/>
                    <a:gd name="T6" fmla="*/ 33 w 89"/>
                    <a:gd name="T7" fmla="*/ 57 h 83"/>
                    <a:gd name="T8" fmla="*/ 42 w 89"/>
                    <a:gd name="T9" fmla="*/ 48 h 83"/>
                    <a:gd name="T10" fmla="*/ 53 w 89"/>
                    <a:gd name="T11" fmla="*/ 37 h 83"/>
                    <a:gd name="T12" fmla="*/ 65 w 89"/>
                    <a:gd name="T13" fmla="*/ 28 h 83"/>
                    <a:gd name="T14" fmla="*/ 76 w 89"/>
                    <a:gd name="T15" fmla="*/ 20 h 83"/>
                    <a:gd name="T16" fmla="*/ 89 w 89"/>
                    <a:gd name="T17" fmla="*/ 15 h 83"/>
                    <a:gd name="T18" fmla="*/ 83 w 89"/>
                    <a:gd name="T19" fmla="*/ 0 h 83"/>
                    <a:gd name="T20" fmla="*/ 68 w 89"/>
                    <a:gd name="T21" fmla="*/ 7 h 83"/>
                    <a:gd name="T22" fmla="*/ 55 w 89"/>
                    <a:gd name="T23" fmla="*/ 17 h 83"/>
                    <a:gd name="T24" fmla="*/ 42 w 89"/>
                    <a:gd name="T25" fmla="*/ 26 h 83"/>
                    <a:gd name="T26" fmla="*/ 31 w 89"/>
                    <a:gd name="T27" fmla="*/ 37 h 83"/>
                    <a:gd name="T28" fmla="*/ 22 w 89"/>
                    <a:gd name="T29" fmla="*/ 48 h 83"/>
                    <a:gd name="T30" fmla="*/ 13 w 89"/>
                    <a:gd name="T31" fmla="*/ 57 h 83"/>
                    <a:gd name="T32" fmla="*/ 5 w 89"/>
                    <a:gd name="T33" fmla="*/ 66 h 83"/>
                    <a:gd name="T34" fmla="*/ 0 w 89"/>
                    <a:gd name="T35" fmla="*/ 74 h 83"/>
                    <a:gd name="T36" fmla="*/ 11 w 89"/>
                    <a:gd name="T37" fmla="*/ 83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9" h="83">
                      <a:moveTo>
                        <a:pt x="11" y="83"/>
                      </a:moveTo>
                      <a:lnTo>
                        <a:pt x="18" y="76"/>
                      </a:lnTo>
                      <a:lnTo>
                        <a:pt x="26" y="66"/>
                      </a:lnTo>
                      <a:lnTo>
                        <a:pt x="33" y="57"/>
                      </a:lnTo>
                      <a:lnTo>
                        <a:pt x="42" y="48"/>
                      </a:lnTo>
                      <a:lnTo>
                        <a:pt x="53" y="37"/>
                      </a:lnTo>
                      <a:lnTo>
                        <a:pt x="65" y="28"/>
                      </a:lnTo>
                      <a:lnTo>
                        <a:pt x="76" y="20"/>
                      </a:lnTo>
                      <a:lnTo>
                        <a:pt x="89" y="15"/>
                      </a:lnTo>
                      <a:lnTo>
                        <a:pt x="83" y="0"/>
                      </a:lnTo>
                      <a:lnTo>
                        <a:pt x="68" y="7"/>
                      </a:lnTo>
                      <a:lnTo>
                        <a:pt x="55" y="17"/>
                      </a:lnTo>
                      <a:lnTo>
                        <a:pt x="42" y="26"/>
                      </a:lnTo>
                      <a:lnTo>
                        <a:pt x="31" y="37"/>
                      </a:lnTo>
                      <a:lnTo>
                        <a:pt x="22" y="48"/>
                      </a:lnTo>
                      <a:lnTo>
                        <a:pt x="13" y="57"/>
                      </a:lnTo>
                      <a:lnTo>
                        <a:pt x="5" y="66"/>
                      </a:lnTo>
                      <a:lnTo>
                        <a:pt x="0" y="74"/>
                      </a:lnTo>
                      <a:lnTo>
                        <a:pt x="11" y="8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8" name="Freeform 335"/>
                <p:cNvSpPr>
                  <a:spLocks/>
                </p:cNvSpPr>
                <p:nvPr/>
              </p:nvSpPr>
              <p:spPr bwMode="auto">
                <a:xfrm>
                  <a:off x="1635" y="2255"/>
                  <a:ext cx="20" cy="42"/>
                </a:xfrm>
                <a:custGeom>
                  <a:avLst/>
                  <a:gdLst>
                    <a:gd name="T0" fmla="*/ 13 w 20"/>
                    <a:gd name="T1" fmla="*/ 42 h 42"/>
                    <a:gd name="T2" fmla="*/ 14 w 20"/>
                    <a:gd name="T3" fmla="*/ 37 h 42"/>
                    <a:gd name="T4" fmla="*/ 16 w 20"/>
                    <a:gd name="T5" fmla="*/ 31 h 42"/>
                    <a:gd name="T6" fmla="*/ 14 w 20"/>
                    <a:gd name="T7" fmla="*/ 27 h 42"/>
                    <a:gd name="T8" fmla="*/ 14 w 20"/>
                    <a:gd name="T9" fmla="*/ 24 h 42"/>
                    <a:gd name="T10" fmla="*/ 14 w 20"/>
                    <a:gd name="T11" fmla="*/ 22 h 42"/>
                    <a:gd name="T12" fmla="*/ 14 w 20"/>
                    <a:gd name="T13" fmla="*/ 18 h 42"/>
                    <a:gd name="T14" fmla="*/ 16 w 20"/>
                    <a:gd name="T15" fmla="*/ 15 h 42"/>
                    <a:gd name="T16" fmla="*/ 20 w 20"/>
                    <a:gd name="T17" fmla="*/ 9 h 42"/>
                    <a:gd name="T18" fmla="*/ 9 w 20"/>
                    <a:gd name="T19" fmla="*/ 0 h 42"/>
                    <a:gd name="T20" fmla="*/ 3 w 20"/>
                    <a:gd name="T21" fmla="*/ 7 h 42"/>
                    <a:gd name="T22" fmla="*/ 1 w 20"/>
                    <a:gd name="T23" fmla="*/ 15 h 42"/>
                    <a:gd name="T24" fmla="*/ 0 w 20"/>
                    <a:gd name="T25" fmla="*/ 20 h 42"/>
                    <a:gd name="T26" fmla="*/ 0 w 20"/>
                    <a:gd name="T27" fmla="*/ 26 h 42"/>
                    <a:gd name="T28" fmla="*/ 0 w 20"/>
                    <a:gd name="T29" fmla="*/ 29 h 42"/>
                    <a:gd name="T30" fmla="*/ 0 w 20"/>
                    <a:gd name="T31" fmla="*/ 31 h 42"/>
                    <a:gd name="T32" fmla="*/ 0 w 20"/>
                    <a:gd name="T33" fmla="*/ 33 h 42"/>
                    <a:gd name="T34" fmla="*/ 0 w 20"/>
                    <a:gd name="T35" fmla="*/ 35 h 42"/>
                    <a:gd name="T36" fmla="*/ 13 w 20"/>
                    <a:gd name="T37" fmla="*/ 42 h 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" h="42">
                      <a:moveTo>
                        <a:pt x="13" y="42"/>
                      </a:moveTo>
                      <a:lnTo>
                        <a:pt x="14" y="37"/>
                      </a:lnTo>
                      <a:lnTo>
                        <a:pt x="16" y="31"/>
                      </a:lnTo>
                      <a:lnTo>
                        <a:pt x="14" y="27"/>
                      </a:lnTo>
                      <a:lnTo>
                        <a:pt x="14" y="24"/>
                      </a:lnTo>
                      <a:lnTo>
                        <a:pt x="14" y="22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20" y="9"/>
                      </a:lnTo>
                      <a:lnTo>
                        <a:pt x="9" y="0"/>
                      </a:lnTo>
                      <a:lnTo>
                        <a:pt x="3" y="7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49" name="Freeform 336"/>
                <p:cNvSpPr>
                  <a:spLocks/>
                </p:cNvSpPr>
                <p:nvPr/>
              </p:nvSpPr>
              <p:spPr bwMode="auto">
                <a:xfrm>
                  <a:off x="1609" y="2290"/>
                  <a:ext cx="39" cy="35"/>
                </a:xfrm>
                <a:custGeom>
                  <a:avLst/>
                  <a:gdLst>
                    <a:gd name="T0" fmla="*/ 15 w 39"/>
                    <a:gd name="T1" fmla="*/ 35 h 35"/>
                    <a:gd name="T2" fmla="*/ 16 w 39"/>
                    <a:gd name="T3" fmla="*/ 31 h 35"/>
                    <a:gd name="T4" fmla="*/ 18 w 39"/>
                    <a:gd name="T5" fmla="*/ 29 h 35"/>
                    <a:gd name="T6" fmla="*/ 20 w 39"/>
                    <a:gd name="T7" fmla="*/ 26 h 35"/>
                    <a:gd name="T8" fmla="*/ 24 w 39"/>
                    <a:gd name="T9" fmla="*/ 24 h 35"/>
                    <a:gd name="T10" fmla="*/ 27 w 39"/>
                    <a:gd name="T11" fmla="*/ 20 h 35"/>
                    <a:gd name="T12" fmla="*/ 31 w 39"/>
                    <a:gd name="T13" fmla="*/ 16 h 35"/>
                    <a:gd name="T14" fmla="*/ 35 w 39"/>
                    <a:gd name="T15" fmla="*/ 13 h 35"/>
                    <a:gd name="T16" fmla="*/ 39 w 39"/>
                    <a:gd name="T17" fmla="*/ 7 h 35"/>
                    <a:gd name="T18" fmla="*/ 26 w 39"/>
                    <a:gd name="T19" fmla="*/ 0 h 35"/>
                    <a:gd name="T20" fmla="*/ 24 w 39"/>
                    <a:gd name="T21" fmla="*/ 4 h 35"/>
                    <a:gd name="T22" fmla="*/ 22 w 39"/>
                    <a:gd name="T23" fmla="*/ 5 h 35"/>
                    <a:gd name="T24" fmla="*/ 18 w 39"/>
                    <a:gd name="T25" fmla="*/ 9 h 35"/>
                    <a:gd name="T26" fmla="*/ 15 w 39"/>
                    <a:gd name="T27" fmla="*/ 11 h 35"/>
                    <a:gd name="T28" fmla="*/ 11 w 39"/>
                    <a:gd name="T29" fmla="*/ 15 h 35"/>
                    <a:gd name="T30" fmla="*/ 7 w 39"/>
                    <a:gd name="T31" fmla="*/ 18 h 35"/>
                    <a:gd name="T32" fmla="*/ 3 w 39"/>
                    <a:gd name="T33" fmla="*/ 24 h 35"/>
                    <a:gd name="T34" fmla="*/ 0 w 39"/>
                    <a:gd name="T35" fmla="*/ 29 h 35"/>
                    <a:gd name="T36" fmla="*/ 15 w 39"/>
                    <a:gd name="T37" fmla="*/ 35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35">
                      <a:moveTo>
                        <a:pt x="15" y="35"/>
                      </a:move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20" y="26"/>
                      </a:lnTo>
                      <a:lnTo>
                        <a:pt x="24" y="24"/>
                      </a:lnTo>
                      <a:lnTo>
                        <a:pt x="27" y="20"/>
                      </a:lnTo>
                      <a:lnTo>
                        <a:pt x="31" y="16"/>
                      </a:lnTo>
                      <a:lnTo>
                        <a:pt x="35" y="13"/>
                      </a:lnTo>
                      <a:lnTo>
                        <a:pt x="39" y="7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2" y="5"/>
                      </a:lnTo>
                      <a:lnTo>
                        <a:pt x="18" y="9"/>
                      </a:lnTo>
                      <a:lnTo>
                        <a:pt x="15" y="11"/>
                      </a:lnTo>
                      <a:lnTo>
                        <a:pt x="11" y="15"/>
                      </a:lnTo>
                      <a:lnTo>
                        <a:pt x="7" y="18"/>
                      </a:lnTo>
                      <a:lnTo>
                        <a:pt x="3" y="24"/>
                      </a:lnTo>
                      <a:lnTo>
                        <a:pt x="0" y="29"/>
                      </a:lnTo>
                      <a:lnTo>
                        <a:pt x="15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0" name="Freeform 337"/>
                <p:cNvSpPr>
                  <a:spLocks/>
                </p:cNvSpPr>
                <p:nvPr/>
              </p:nvSpPr>
              <p:spPr bwMode="auto">
                <a:xfrm>
                  <a:off x="1601" y="2319"/>
                  <a:ext cx="23" cy="56"/>
                </a:xfrm>
                <a:custGeom>
                  <a:avLst/>
                  <a:gdLst>
                    <a:gd name="T0" fmla="*/ 19 w 23"/>
                    <a:gd name="T1" fmla="*/ 48 h 56"/>
                    <a:gd name="T2" fmla="*/ 17 w 23"/>
                    <a:gd name="T3" fmla="*/ 43 h 56"/>
                    <a:gd name="T4" fmla="*/ 17 w 23"/>
                    <a:gd name="T5" fmla="*/ 39 h 56"/>
                    <a:gd name="T6" fmla="*/ 15 w 23"/>
                    <a:gd name="T7" fmla="*/ 34 h 56"/>
                    <a:gd name="T8" fmla="*/ 17 w 23"/>
                    <a:gd name="T9" fmla="*/ 28 h 56"/>
                    <a:gd name="T10" fmla="*/ 17 w 23"/>
                    <a:gd name="T11" fmla="*/ 23 h 56"/>
                    <a:gd name="T12" fmla="*/ 19 w 23"/>
                    <a:gd name="T13" fmla="*/ 17 h 56"/>
                    <a:gd name="T14" fmla="*/ 21 w 23"/>
                    <a:gd name="T15" fmla="*/ 11 h 56"/>
                    <a:gd name="T16" fmla="*/ 23 w 23"/>
                    <a:gd name="T17" fmla="*/ 6 h 56"/>
                    <a:gd name="T18" fmla="*/ 8 w 23"/>
                    <a:gd name="T19" fmla="*/ 0 h 56"/>
                    <a:gd name="T20" fmla="*/ 6 w 23"/>
                    <a:gd name="T21" fmla="*/ 6 h 56"/>
                    <a:gd name="T22" fmla="*/ 4 w 23"/>
                    <a:gd name="T23" fmla="*/ 13 h 56"/>
                    <a:gd name="T24" fmla="*/ 2 w 23"/>
                    <a:gd name="T25" fmla="*/ 19 h 56"/>
                    <a:gd name="T26" fmla="*/ 0 w 23"/>
                    <a:gd name="T27" fmla="*/ 26 h 56"/>
                    <a:gd name="T28" fmla="*/ 0 w 23"/>
                    <a:gd name="T29" fmla="*/ 34 h 56"/>
                    <a:gd name="T30" fmla="*/ 0 w 23"/>
                    <a:gd name="T31" fmla="*/ 41 h 56"/>
                    <a:gd name="T32" fmla="*/ 4 w 23"/>
                    <a:gd name="T33" fmla="*/ 48 h 56"/>
                    <a:gd name="T34" fmla="*/ 8 w 23"/>
                    <a:gd name="T35" fmla="*/ 56 h 56"/>
                    <a:gd name="T36" fmla="*/ 19 w 23"/>
                    <a:gd name="T37" fmla="*/ 48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" h="56">
                      <a:moveTo>
                        <a:pt x="19" y="48"/>
                      </a:moveTo>
                      <a:lnTo>
                        <a:pt x="17" y="43"/>
                      </a:lnTo>
                      <a:lnTo>
                        <a:pt x="17" y="39"/>
                      </a:lnTo>
                      <a:lnTo>
                        <a:pt x="15" y="34"/>
                      </a:lnTo>
                      <a:lnTo>
                        <a:pt x="17" y="28"/>
                      </a:lnTo>
                      <a:lnTo>
                        <a:pt x="17" y="23"/>
                      </a:lnTo>
                      <a:lnTo>
                        <a:pt x="19" y="17"/>
                      </a:lnTo>
                      <a:lnTo>
                        <a:pt x="21" y="11"/>
                      </a:lnTo>
                      <a:lnTo>
                        <a:pt x="23" y="6"/>
                      </a:lnTo>
                      <a:lnTo>
                        <a:pt x="8" y="0"/>
                      </a:lnTo>
                      <a:lnTo>
                        <a:pt x="6" y="6"/>
                      </a:lnTo>
                      <a:lnTo>
                        <a:pt x="4" y="13"/>
                      </a:lnTo>
                      <a:lnTo>
                        <a:pt x="2" y="19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4" y="48"/>
                      </a:lnTo>
                      <a:lnTo>
                        <a:pt x="8" y="56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1" name="Freeform 338"/>
                <p:cNvSpPr>
                  <a:spLocks/>
                </p:cNvSpPr>
                <p:nvPr/>
              </p:nvSpPr>
              <p:spPr bwMode="auto">
                <a:xfrm>
                  <a:off x="1609" y="2367"/>
                  <a:ext cx="63" cy="32"/>
                </a:xfrm>
                <a:custGeom>
                  <a:avLst/>
                  <a:gdLst>
                    <a:gd name="T0" fmla="*/ 63 w 63"/>
                    <a:gd name="T1" fmla="*/ 22 h 32"/>
                    <a:gd name="T2" fmla="*/ 55 w 63"/>
                    <a:gd name="T3" fmla="*/ 15 h 32"/>
                    <a:gd name="T4" fmla="*/ 48 w 63"/>
                    <a:gd name="T5" fmla="*/ 11 h 32"/>
                    <a:gd name="T6" fmla="*/ 39 w 63"/>
                    <a:gd name="T7" fmla="*/ 8 h 32"/>
                    <a:gd name="T8" fmla="*/ 31 w 63"/>
                    <a:gd name="T9" fmla="*/ 8 h 32"/>
                    <a:gd name="T10" fmla="*/ 24 w 63"/>
                    <a:gd name="T11" fmla="*/ 6 h 32"/>
                    <a:gd name="T12" fmla="*/ 18 w 63"/>
                    <a:gd name="T13" fmla="*/ 4 h 32"/>
                    <a:gd name="T14" fmla="*/ 15 w 63"/>
                    <a:gd name="T15" fmla="*/ 2 h 32"/>
                    <a:gd name="T16" fmla="*/ 11 w 63"/>
                    <a:gd name="T17" fmla="*/ 0 h 32"/>
                    <a:gd name="T18" fmla="*/ 0 w 63"/>
                    <a:gd name="T19" fmla="*/ 8 h 32"/>
                    <a:gd name="T20" fmla="*/ 5 w 63"/>
                    <a:gd name="T21" fmla="*/ 15 h 32"/>
                    <a:gd name="T22" fmla="*/ 13 w 63"/>
                    <a:gd name="T23" fmla="*/ 19 h 32"/>
                    <a:gd name="T24" fmla="*/ 20 w 63"/>
                    <a:gd name="T25" fmla="*/ 21 h 32"/>
                    <a:gd name="T26" fmla="*/ 27 w 63"/>
                    <a:gd name="T27" fmla="*/ 22 h 32"/>
                    <a:gd name="T28" fmla="*/ 35 w 63"/>
                    <a:gd name="T29" fmla="*/ 24 h 32"/>
                    <a:gd name="T30" fmla="*/ 42 w 63"/>
                    <a:gd name="T31" fmla="*/ 26 h 32"/>
                    <a:gd name="T32" fmla="*/ 46 w 63"/>
                    <a:gd name="T33" fmla="*/ 28 h 32"/>
                    <a:gd name="T34" fmla="*/ 52 w 63"/>
                    <a:gd name="T35" fmla="*/ 32 h 32"/>
                    <a:gd name="T36" fmla="*/ 63 w 63"/>
                    <a:gd name="T37" fmla="*/ 22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3" h="32">
                      <a:moveTo>
                        <a:pt x="63" y="22"/>
                      </a:moveTo>
                      <a:lnTo>
                        <a:pt x="55" y="15"/>
                      </a:lnTo>
                      <a:lnTo>
                        <a:pt x="48" y="11"/>
                      </a:lnTo>
                      <a:lnTo>
                        <a:pt x="39" y="8"/>
                      </a:lnTo>
                      <a:lnTo>
                        <a:pt x="31" y="8"/>
                      </a:lnTo>
                      <a:lnTo>
                        <a:pt x="24" y="6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5" y="15"/>
                      </a:lnTo>
                      <a:lnTo>
                        <a:pt x="13" y="19"/>
                      </a:lnTo>
                      <a:lnTo>
                        <a:pt x="20" y="21"/>
                      </a:lnTo>
                      <a:lnTo>
                        <a:pt x="27" y="22"/>
                      </a:lnTo>
                      <a:lnTo>
                        <a:pt x="35" y="24"/>
                      </a:lnTo>
                      <a:lnTo>
                        <a:pt x="42" y="26"/>
                      </a:lnTo>
                      <a:lnTo>
                        <a:pt x="46" y="28"/>
                      </a:lnTo>
                      <a:lnTo>
                        <a:pt x="52" y="32"/>
                      </a:lnTo>
                      <a:lnTo>
                        <a:pt x="63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2" name="Freeform 339"/>
                <p:cNvSpPr>
                  <a:spLocks/>
                </p:cNvSpPr>
                <p:nvPr/>
              </p:nvSpPr>
              <p:spPr bwMode="auto">
                <a:xfrm>
                  <a:off x="1661" y="2389"/>
                  <a:ext cx="33" cy="85"/>
                </a:xfrm>
                <a:custGeom>
                  <a:avLst/>
                  <a:gdLst>
                    <a:gd name="T0" fmla="*/ 33 w 33"/>
                    <a:gd name="T1" fmla="*/ 72 h 85"/>
                    <a:gd name="T2" fmla="*/ 29 w 33"/>
                    <a:gd name="T3" fmla="*/ 69 h 85"/>
                    <a:gd name="T4" fmla="*/ 25 w 33"/>
                    <a:gd name="T5" fmla="*/ 67 h 85"/>
                    <a:gd name="T6" fmla="*/ 24 w 33"/>
                    <a:gd name="T7" fmla="*/ 63 h 85"/>
                    <a:gd name="T8" fmla="*/ 22 w 33"/>
                    <a:gd name="T9" fmla="*/ 61 h 85"/>
                    <a:gd name="T10" fmla="*/ 18 w 33"/>
                    <a:gd name="T11" fmla="*/ 52 h 85"/>
                    <a:gd name="T12" fmla="*/ 18 w 33"/>
                    <a:gd name="T13" fmla="*/ 43 h 85"/>
                    <a:gd name="T14" fmla="*/ 18 w 33"/>
                    <a:gd name="T15" fmla="*/ 32 h 85"/>
                    <a:gd name="T16" fmla="*/ 18 w 33"/>
                    <a:gd name="T17" fmla="*/ 21 h 85"/>
                    <a:gd name="T18" fmla="*/ 16 w 33"/>
                    <a:gd name="T19" fmla="*/ 12 h 85"/>
                    <a:gd name="T20" fmla="*/ 11 w 33"/>
                    <a:gd name="T21" fmla="*/ 0 h 85"/>
                    <a:gd name="T22" fmla="*/ 0 w 33"/>
                    <a:gd name="T23" fmla="*/ 10 h 85"/>
                    <a:gd name="T24" fmla="*/ 1 w 33"/>
                    <a:gd name="T25" fmla="*/ 15 h 85"/>
                    <a:gd name="T26" fmla="*/ 3 w 33"/>
                    <a:gd name="T27" fmla="*/ 23 h 85"/>
                    <a:gd name="T28" fmla="*/ 3 w 33"/>
                    <a:gd name="T29" fmla="*/ 32 h 85"/>
                    <a:gd name="T30" fmla="*/ 3 w 33"/>
                    <a:gd name="T31" fmla="*/ 43 h 85"/>
                    <a:gd name="T32" fmla="*/ 3 w 33"/>
                    <a:gd name="T33" fmla="*/ 54 h 85"/>
                    <a:gd name="T34" fmla="*/ 7 w 33"/>
                    <a:gd name="T35" fmla="*/ 67 h 85"/>
                    <a:gd name="T36" fmla="*/ 11 w 33"/>
                    <a:gd name="T37" fmla="*/ 72 h 85"/>
                    <a:gd name="T38" fmla="*/ 14 w 33"/>
                    <a:gd name="T39" fmla="*/ 78 h 85"/>
                    <a:gd name="T40" fmla="*/ 20 w 33"/>
                    <a:gd name="T41" fmla="*/ 82 h 85"/>
                    <a:gd name="T42" fmla="*/ 27 w 33"/>
                    <a:gd name="T43" fmla="*/ 85 h 85"/>
                    <a:gd name="T44" fmla="*/ 33 w 33"/>
                    <a:gd name="T45" fmla="*/ 72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" h="85">
                      <a:moveTo>
                        <a:pt x="33" y="72"/>
                      </a:moveTo>
                      <a:lnTo>
                        <a:pt x="29" y="69"/>
                      </a:lnTo>
                      <a:lnTo>
                        <a:pt x="25" y="67"/>
                      </a:lnTo>
                      <a:lnTo>
                        <a:pt x="24" y="63"/>
                      </a:lnTo>
                      <a:lnTo>
                        <a:pt x="22" y="61"/>
                      </a:lnTo>
                      <a:lnTo>
                        <a:pt x="18" y="52"/>
                      </a:lnTo>
                      <a:lnTo>
                        <a:pt x="18" y="43"/>
                      </a:lnTo>
                      <a:lnTo>
                        <a:pt x="18" y="32"/>
                      </a:lnTo>
                      <a:lnTo>
                        <a:pt x="18" y="21"/>
                      </a:lnTo>
                      <a:lnTo>
                        <a:pt x="16" y="12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3" y="23"/>
                      </a:lnTo>
                      <a:lnTo>
                        <a:pt x="3" y="32"/>
                      </a:lnTo>
                      <a:lnTo>
                        <a:pt x="3" y="43"/>
                      </a:lnTo>
                      <a:lnTo>
                        <a:pt x="3" y="54"/>
                      </a:lnTo>
                      <a:lnTo>
                        <a:pt x="7" y="67"/>
                      </a:lnTo>
                      <a:lnTo>
                        <a:pt x="11" y="72"/>
                      </a:lnTo>
                      <a:lnTo>
                        <a:pt x="14" y="78"/>
                      </a:lnTo>
                      <a:lnTo>
                        <a:pt x="20" y="82"/>
                      </a:lnTo>
                      <a:lnTo>
                        <a:pt x="27" y="85"/>
                      </a:lnTo>
                      <a:lnTo>
                        <a:pt x="33" y="7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3" name="Freeform 340"/>
                <p:cNvSpPr>
                  <a:spLocks/>
                </p:cNvSpPr>
                <p:nvPr/>
              </p:nvSpPr>
              <p:spPr bwMode="auto">
                <a:xfrm>
                  <a:off x="1688" y="2461"/>
                  <a:ext cx="144" cy="24"/>
                </a:xfrm>
                <a:custGeom>
                  <a:avLst/>
                  <a:gdLst>
                    <a:gd name="T0" fmla="*/ 141 w 144"/>
                    <a:gd name="T1" fmla="*/ 0 h 24"/>
                    <a:gd name="T2" fmla="*/ 128 w 144"/>
                    <a:gd name="T3" fmla="*/ 4 h 24"/>
                    <a:gd name="T4" fmla="*/ 111 w 144"/>
                    <a:gd name="T5" fmla="*/ 6 h 24"/>
                    <a:gd name="T6" fmla="*/ 94 w 144"/>
                    <a:gd name="T7" fmla="*/ 8 h 24"/>
                    <a:gd name="T8" fmla="*/ 74 w 144"/>
                    <a:gd name="T9" fmla="*/ 8 h 24"/>
                    <a:gd name="T10" fmla="*/ 54 w 144"/>
                    <a:gd name="T11" fmla="*/ 8 h 24"/>
                    <a:gd name="T12" fmla="*/ 35 w 144"/>
                    <a:gd name="T13" fmla="*/ 6 h 24"/>
                    <a:gd name="T14" fmla="*/ 19 w 144"/>
                    <a:gd name="T15" fmla="*/ 4 h 24"/>
                    <a:gd name="T16" fmla="*/ 6 w 144"/>
                    <a:gd name="T17" fmla="*/ 0 h 24"/>
                    <a:gd name="T18" fmla="*/ 0 w 144"/>
                    <a:gd name="T19" fmla="*/ 13 h 24"/>
                    <a:gd name="T20" fmla="*/ 15 w 144"/>
                    <a:gd name="T21" fmla="*/ 19 h 24"/>
                    <a:gd name="T22" fmla="*/ 33 w 144"/>
                    <a:gd name="T23" fmla="*/ 23 h 24"/>
                    <a:gd name="T24" fmla="*/ 54 w 144"/>
                    <a:gd name="T25" fmla="*/ 24 h 24"/>
                    <a:gd name="T26" fmla="*/ 74 w 144"/>
                    <a:gd name="T27" fmla="*/ 24 h 24"/>
                    <a:gd name="T28" fmla="*/ 94 w 144"/>
                    <a:gd name="T29" fmla="*/ 23 h 24"/>
                    <a:gd name="T30" fmla="*/ 113 w 144"/>
                    <a:gd name="T31" fmla="*/ 21 h 24"/>
                    <a:gd name="T32" fmla="*/ 130 w 144"/>
                    <a:gd name="T33" fmla="*/ 19 h 24"/>
                    <a:gd name="T34" fmla="*/ 144 w 144"/>
                    <a:gd name="T35" fmla="*/ 15 h 24"/>
                    <a:gd name="T36" fmla="*/ 141 w 14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4" h="24">
                      <a:moveTo>
                        <a:pt x="141" y="0"/>
                      </a:moveTo>
                      <a:lnTo>
                        <a:pt x="128" y="4"/>
                      </a:lnTo>
                      <a:lnTo>
                        <a:pt x="111" y="6"/>
                      </a:lnTo>
                      <a:lnTo>
                        <a:pt x="94" y="8"/>
                      </a:lnTo>
                      <a:lnTo>
                        <a:pt x="74" y="8"/>
                      </a:lnTo>
                      <a:lnTo>
                        <a:pt x="54" y="8"/>
                      </a:lnTo>
                      <a:lnTo>
                        <a:pt x="35" y="6"/>
                      </a:lnTo>
                      <a:lnTo>
                        <a:pt x="19" y="4"/>
                      </a:lnTo>
                      <a:lnTo>
                        <a:pt x="6" y="0"/>
                      </a:lnTo>
                      <a:lnTo>
                        <a:pt x="0" y="13"/>
                      </a:lnTo>
                      <a:lnTo>
                        <a:pt x="15" y="19"/>
                      </a:lnTo>
                      <a:lnTo>
                        <a:pt x="33" y="23"/>
                      </a:lnTo>
                      <a:lnTo>
                        <a:pt x="54" y="24"/>
                      </a:lnTo>
                      <a:lnTo>
                        <a:pt x="74" y="24"/>
                      </a:lnTo>
                      <a:lnTo>
                        <a:pt x="94" y="23"/>
                      </a:lnTo>
                      <a:lnTo>
                        <a:pt x="113" y="21"/>
                      </a:lnTo>
                      <a:lnTo>
                        <a:pt x="130" y="19"/>
                      </a:lnTo>
                      <a:lnTo>
                        <a:pt x="144" y="15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4" name="Freeform 341"/>
                <p:cNvSpPr>
                  <a:spLocks/>
                </p:cNvSpPr>
                <p:nvPr/>
              </p:nvSpPr>
              <p:spPr bwMode="auto">
                <a:xfrm>
                  <a:off x="3018" y="2757"/>
                  <a:ext cx="92" cy="25"/>
                </a:xfrm>
                <a:custGeom>
                  <a:avLst/>
                  <a:gdLst>
                    <a:gd name="T0" fmla="*/ 0 w 92"/>
                    <a:gd name="T1" fmla="*/ 14 h 25"/>
                    <a:gd name="T2" fmla="*/ 11 w 92"/>
                    <a:gd name="T3" fmla="*/ 14 h 25"/>
                    <a:gd name="T4" fmla="*/ 22 w 92"/>
                    <a:gd name="T5" fmla="*/ 16 h 25"/>
                    <a:gd name="T6" fmla="*/ 33 w 92"/>
                    <a:gd name="T7" fmla="*/ 18 h 25"/>
                    <a:gd name="T8" fmla="*/ 44 w 92"/>
                    <a:gd name="T9" fmla="*/ 18 h 25"/>
                    <a:gd name="T10" fmla="*/ 55 w 92"/>
                    <a:gd name="T11" fmla="*/ 20 h 25"/>
                    <a:gd name="T12" fmla="*/ 68 w 92"/>
                    <a:gd name="T13" fmla="*/ 22 h 25"/>
                    <a:gd name="T14" fmla="*/ 79 w 92"/>
                    <a:gd name="T15" fmla="*/ 24 h 25"/>
                    <a:gd name="T16" fmla="*/ 91 w 92"/>
                    <a:gd name="T17" fmla="*/ 25 h 25"/>
                    <a:gd name="T18" fmla="*/ 92 w 92"/>
                    <a:gd name="T19" fmla="*/ 11 h 25"/>
                    <a:gd name="T20" fmla="*/ 81 w 92"/>
                    <a:gd name="T21" fmla="*/ 9 h 25"/>
                    <a:gd name="T22" fmla="*/ 70 w 92"/>
                    <a:gd name="T23" fmla="*/ 7 h 25"/>
                    <a:gd name="T24" fmla="*/ 57 w 92"/>
                    <a:gd name="T25" fmla="*/ 5 h 25"/>
                    <a:gd name="T26" fmla="*/ 46 w 92"/>
                    <a:gd name="T27" fmla="*/ 3 h 25"/>
                    <a:gd name="T28" fmla="*/ 35 w 92"/>
                    <a:gd name="T29" fmla="*/ 1 h 25"/>
                    <a:gd name="T30" fmla="*/ 22 w 92"/>
                    <a:gd name="T31" fmla="*/ 1 h 25"/>
                    <a:gd name="T32" fmla="*/ 11 w 92"/>
                    <a:gd name="T33" fmla="*/ 0 h 25"/>
                    <a:gd name="T34" fmla="*/ 0 w 92"/>
                    <a:gd name="T35" fmla="*/ 0 h 25"/>
                    <a:gd name="T36" fmla="*/ 0 w 92"/>
                    <a:gd name="T37" fmla="*/ 14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2" h="25">
                      <a:moveTo>
                        <a:pt x="0" y="14"/>
                      </a:moveTo>
                      <a:lnTo>
                        <a:pt x="11" y="14"/>
                      </a:lnTo>
                      <a:lnTo>
                        <a:pt x="22" y="16"/>
                      </a:lnTo>
                      <a:lnTo>
                        <a:pt x="33" y="18"/>
                      </a:lnTo>
                      <a:lnTo>
                        <a:pt x="44" y="18"/>
                      </a:lnTo>
                      <a:lnTo>
                        <a:pt x="55" y="20"/>
                      </a:lnTo>
                      <a:lnTo>
                        <a:pt x="68" y="22"/>
                      </a:lnTo>
                      <a:lnTo>
                        <a:pt x="79" y="24"/>
                      </a:lnTo>
                      <a:lnTo>
                        <a:pt x="91" y="25"/>
                      </a:lnTo>
                      <a:lnTo>
                        <a:pt x="92" y="11"/>
                      </a:lnTo>
                      <a:lnTo>
                        <a:pt x="81" y="9"/>
                      </a:lnTo>
                      <a:lnTo>
                        <a:pt x="70" y="7"/>
                      </a:lnTo>
                      <a:lnTo>
                        <a:pt x="57" y="5"/>
                      </a:lnTo>
                      <a:lnTo>
                        <a:pt x="46" y="3"/>
                      </a:lnTo>
                      <a:lnTo>
                        <a:pt x="35" y="1"/>
                      </a:lnTo>
                      <a:lnTo>
                        <a:pt x="22" y="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5" name="Freeform 342"/>
                <p:cNvSpPr>
                  <a:spLocks/>
                </p:cNvSpPr>
                <p:nvPr/>
              </p:nvSpPr>
              <p:spPr bwMode="auto">
                <a:xfrm>
                  <a:off x="2940" y="2757"/>
                  <a:ext cx="78" cy="20"/>
                </a:xfrm>
                <a:custGeom>
                  <a:avLst/>
                  <a:gdLst>
                    <a:gd name="T0" fmla="*/ 0 w 78"/>
                    <a:gd name="T1" fmla="*/ 20 h 20"/>
                    <a:gd name="T2" fmla="*/ 12 w 78"/>
                    <a:gd name="T3" fmla="*/ 20 h 20"/>
                    <a:gd name="T4" fmla="*/ 23 w 78"/>
                    <a:gd name="T5" fmla="*/ 18 h 20"/>
                    <a:gd name="T6" fmla="*/ 32 w 78"/>
                    <a:gd name="T7" fmla="*/ 18 h 20"/>
                    <a:gd name="T8" fmla="*/ 41 w 78"/>
                    <a:gd name="T9" fmla="*/ 16 h 20"/>
                    <a:gd name="T10" fmla="*/ 50 w 78"/>
                    <a:gd name="T11" fmla="*/ 16 h 20"/>
                    <a:gd name="T12" fmla="*/ 58 w 78"/>
                    <a:gd name="T13" fmla="*/ 14 h 20"/>
                    <a:gd name="T14" fmla="*/ 69 w 78"/>
                    <a:gd name="T15" fmla="*/ 14 h 20"/>
                    <a:gd name="T16" fmla="*/ 78 w 78"/>
                    <a:gd name="T17" fmla="*/ 14 h 20"/>
                    <a:gd name="T18" fmla="*/ 78 w 78"/>
                    <a:gd name="T19" fmla="*/ 0 h 20"/>
                    <a:gd name="T20" fmla="*/ 67 w 78"/>
                    <a:gd name="T21" fmla="*/ 0 h 20"/>
                    <a:gd name="T22" fmla="*/ 58 w 78"/>
                    <a:gd name="T23" fmla="*/ 0 h 20"/>
                    <a:gd name="T24" fmla="*/ 48 w 78"/>
                    <a:gd name="T25" fmla="*/ 0 h 20"/>
                    <a:gd name="T26" fmla="*/ 39 w 78"/>
                    <a:gd name="T27" fmla="*/ 1 h 20"/>
                    <a:gd name="T28" fmla="*/ 30 w 78"/>
                    <a:gd name="T29" fmla="*/ 1 h 20"/>
                    <a:gd name="T30" fmla="*/ 21 w 78"/>
                    <a:gd name="T31" fmla="*/ 3 h 20"/>
                    <a:gd name="T32" fmla="*/ 12 w 78"/>
                    <a:gd name="T33" fmla="*/ 3 h 20"/>
                    <a:gd name="T34" fmla="*/ 0 w 78"/>
                    <a:gd name="T35" fmla="*/ 5 h 20"/>
                    <a:gd name="T36" fmla="*/ 0 w 78"/>
                    <a:gd name="T37" fmla="*/ 20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8" h="20">
                      <a:moveTo>
                        <a:pt x="0" y="20"/>
                      </a:moveTo>
                      <a:lnTo>
                        <a:pt x="12" y="20"/>
                      </a:lnTo>
                      <a:lnTo>
                        <a:pt x="23" y="18"/>
                      </a:lnTo>
                      <a:lnTo>
                        <a:pt x="32" y="18"/>
                      </a:lnTo>
                      <a:lnTo>
                        <a:pt x="41" y="16"/>
                      </a:lnTo>
                      <a:lnTo>
                        <a:pt x="50" y="16"/>
                      </a:lnTo>
                      <a:lnTo>
                        <a:pt x="58" y="14"/>
                      </a:lnTo>
                      <a:lnTo>
                        <a:pt x="69" y="14"/>
                      </a:lnTo>
                      <a:lnTo>
                        <a:pt x="78" y="14"/>
                      </a:lnTo>
                      <a:lnTo>
                        <a:pt x="78" y="0"/>
                      </a:lnTo>
                      <a:lnTo>
                        <a:pt x="67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0" y="1"/>
                      </a:lnTo>
                      <a:lnTo>
                        <a:pt x="21" y="3"/>
                      </a:lnTo>
                      <a:lnTo>
                        <a:pt x="12" y="3"/>
                      </a:lnTo>
                      <a:lnTo>
                        <a:pt x="0" y="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6" name="Freeform 343"/>
                <p:cNvSpPr>
                  <a:spLocks/>
                </p:cNvSpPr>
                <p:nvPr/>
              </p:nvSpPr>
              <p:spPr bwMode="auto">
                <a:xfrm>
                  <a:off x="2841" y="2760"/>
                  <a:ext cx="99" cy="19"/>
                </a:xfrm>
                <a:custGeom>
                  <a:avLst/>
                  <a:gdLst>
                    <a:gd name="T0" fmla="*/ 0 w 99"/>
                    <a:gd name="T1" fmla="*/ 15 h 19"/>
                    <a:gd name="T2" fmla="*/ 9 w 99"/>
                    <a:gd name="T3" fmla="*/ 17 h 19"/>
                    <a:gd name="T4" fmla="*/ 20 w 99"/>
                    <a:gd name="T5" fmla="*/ 17 h 19"/>
                    <a:gd name="T6" fmla="*/ 33 w 99"/>
                    <a:gd name="T7" fmla="*/ 19 h 19"/>
                    <a:gd name="T8" fmla="*/ 48 w 99"/>
                    <a:gd name="T9" fmla="*/ 19 h 19"/>
                    <a:gd name="T10" fmla="*/ 61 w 99"/>
                    <a:gd name="T11" fmla="*/ 19 h 19"/>
                    <a:gd name="T12" fmla="*/ 75 w 99"/>
                    <a:gd name="T13" fmla="*/ 17 h 19"/>
                    <a:gd name="T14" fmla="*/ 88 w 99"/>
                    <a:gd name="T15" fmla="*/ 17 h 19"/>
                    <a:gd name="T16" fmla="*/ 99 w 99"/>
                    <a:gd name="T17" fmla="*/ 17 h 19"/>
                    <a:gd name="T18" fmla="*/ 99 w 99"/>
                    <a:gd name="T19" fmla="*/ 2 h 19"/>
                    <a:gd name="T20" fmla="*/ 88 w 99"/>
                    <a:gd name="T21" fmla="*/ 2 h 19"/>
                    <a:gd name="T22" fmla="*/ 75 w 99"/>
                    <a:gd name="T23" fmla="*/ 2 h 19"/>
                    <a:gd name="T24" fmla="*/ 61 w 99"/>
                    <a:gd name="T25" fmla="*/ 2 h 19"/>
                    <a:gd name="T26" fmla="*/ 48 w 99"/>
                    <a:gd name="T27" fmla="*/ 2 h 19"/>
                    <a:gd name="T28" fmla="*/ 33 w 99"/>
                    <a:gd name="T29" fmla="*/ 2 h 19"/>
                    <a:gd name="T30" fmla="*/ 22 w 99"/>
                    <a:gd name="T31" fmla="*/ 2 h 19"/>
                    <a:gd name="T32" fmla="*/ 11 w 99"/>
                    <a:gd name="T33" fmla="*/ 2 h 19"/>
                    <a:gd name="T34" fmla="*/ 2 w 99"/>
                    <a:gd name="T35" fmla="*/ 0 h 19"/>
                    <a:gd name="T36" fmla="*/ 0 w 99"/>
                    <a:gd name="T37" fmla="*/ 15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9" h="19">
                      <a:moveTo>
                        <a:pt x="0" y="15"/>
                      </a:moveTo>
                      <a:lnTo>
                        <a:pt x="9" y="17"/>
                      </a:lnTo>
                      <a:lnTo>
                        <a:pt x="20" y="17"/>
                      </a:lnTo>
                      <a:lnTo>
                        <a:pt x="33" y="19"/>
                      </a:lnTo>
                      <a:lnTo>
                        <a:pt x="48" y="19"/>
                      </a:lnTo>
                      <a:lnTo>
                        <a:pt x="61" y="19"/>
                      </a:lnTo>
                      <a:lnTo>
                        <a:pt x="75" y="17"/>
                      </a:lnTo>
                      <a:lnTo>
                        <a:pt x="88" y="17"/>
                      </a:lnTo>
                      <a:lnTo>
                        <a:pt x="99" y="17"/>
                      </a:lnTo>
                      <a:lnTo>
                        <a:pt x="99" y="2"/>
                      </a:lnTo>
                      <a:lnTo>
                        <a:pt x="88" y="2"/>
                      </a:lnTo>
                      <a:lnTo>
                        <a:pt x="75" y="2"/>
                      </a:lnTo>
                      <a:lnTo>
                        <a:pt x="61" y="2"/>
                      </a:lnTo>
                      <a:lnTo>
                        <a:pt x="48" y="2"/>
                      </a:lnTo>
                      <a:lnTo>
                        <a:pt x="33" y="2"/>
                      </a:lnTo>
                      <a:lnTo>
                        <a:pt x="22" y="2"/>
                      </a:lnTo>
                      <a:lnTo>
                        <a:pt x="11" y="2"/>
                      </a:lnTo>
                      <a:lnTo>
                        <a:pt x="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7" name="Freeform 344"/>
                <p:cNvSpPr>
                  <a:spLocks/>
                </p:cNvSpPr>
                <p:nvPr/>
              </p:nvSpPr>
              <p:spPr bwMode="auto">
                <a:xfrm>
                  <a:off x="2817" y="2734"/>
                  <a:ext cx="26" cy="41"/>
                </a:xfrm>
                <a:custGeom>
                  <a:avLst/>
                  <a:gdLst>
                    <a:gd name="T0" fmla="*/ 0 w 26"/>
                    <a:gd name="T1" fmla="*/ 15 h 41"/>
                    <a:gd name="T2" fmla="*/ 2 w 26"/>
                    <a:gd name="T3" fmla="*/ 15 h 41"/>
                    <a:gd name="T4" fmla="*/ 2 w 26"/>
                    <a:gd name="T5" fmla="*/ 17 h 41"/>
                    <a:gd name="T6" fmla="*/ 2 w 26"/>
                    <a:gd name="T7" fmla="*/ 19 h 41"/>
                    <a:gd name="T8" fmla="*/ 3 w 26"/>
                    <a:gd name="T9" fmla="*/ 23 h 41"/>
                    <a:gd name="T10" fmla="*/ 5 w 26"/>
                    <a:gd name="T11" fmla="*/ 28 h 41"/>
                    <a:gd name="T12" fmla="*/ 9 w 26"/>
                    <a:gd name="T13" fmla="*/ 34 h 41"/>
                    <a:gd name="T14" fmla="*/ 14 w 26"/>
                    <a:gd name="T15" fmla="*/ 37 h 41"/>
                    <a:gd name="T16" fmla="*/ 24 w 26"/>
                    <a:gd name="T17" fmla="*/ 41 h 41"/>
                    <a:gd name="T18" fmla="*/ 26 w 26"/>
                    <a:gd name="T19" fmla="*/ 26 h 41"/>
                    <a:gd name="T20" fmla="*/ 22 w 26"/>
                    <a:gd name="T21" fmla="*/ 24 h 41"/>
                    <a:gd name="T22" fmla="*/ 20 w 26"/>
                    <a:gd name="T23" fmla="*/ 23 h 41"/>
                    <a:gd name="T24" fmla="*/ 18 w 26"/>
                    <a:gd name="T25" fmla="*/ 21 h 41"/>
                    <a:gd name="T26" fmla="*/ 18 w 26"/>
                    <a:gd name="T27" fmla="*/ 19 h 41"/>
                    <a:gd name="T28" fmla="*/ 16 w 26"/>
                    <a:gd name="T29" fmla="*/ 15 h 41"/>
                    <a:gd name="T30" fmla="*/ 16 w 26"/>
                    <a:gd name="T31" fmla="*/ 10 h 41"/>
                    <a:gd name="T32" fmla="*/ 13 w 26"/>
                    <a:gd name="T33" fmla="*/ 4 h 41"/>
                    <a:gd name="T34" fmla="*/ 5 w 26"/>
                    <a:gd name="T35" fmla="*/ 0 h 41"/>
                    <a:gd name="T36" fmla="*/ 0 w 26"/>
                    <a:gd name="T37" fmla="*/ 15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41">
                      <a:moveTo>
                        <a:pt x="0" y="15"/>
                      </a:move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5" y="28"/>
                      </a:lnTo>
                      <a:lnTo>
                        <a:pt x="9" y="34"/>
                      </a:lnTo>
                      <a:lnTo>
                        <a:pt x="14" y="37"/>
                      </a:lnTo>
                      <a:lnTo>
                        <a:pt x="24" y="41"/>
                      </a:lnTo>
                      <a:lnTo>
                        <a:pt x="26" y="26"/>
                      </a:lnTo>
                      <a:lnTo>
                        <a:pt x="22" y="24"/>
                      </a:lnTo>
                      <a:lnTo>
                        <a:pt x="20" y="23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3" y="4"/>
                      </a:lnTo>
                      <a:lnTo>
                        <a:pt x="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8" name="Freeform 345"/>
                <p:cNvSpPr>
                  <a:spLocks/>
                </p:cNvSpPr>
                <p:nvPr/>
              </p:nvSpPr>
              <p:spPr bwMode="auto">
                <a:xfrm>
                  <a:off x="2772" y="2733"/>
                  <a:ext cx="50" cy="16"/>
                </a:xfrm>
                <a:custGeom>
                  <a:avLst/>
                  <a:gdLst>
                    <a:gd name="T0" fmla="*/ 0 w 50"/>
                    <a:gd name="T1" fmla="*/ 16 h 16"/>
                    <a:gd name="T2" fmla="*/ 6 w 50"/>
                    <a:gd name="T3" fmla="*/ 16 h 16"/>
                    <a:gd name="T4" fmla="*/ 11 w 50"/>
                    <a:gd name="T5" fmla="*/ 16 h 16"/>
                    <a:gd name="T6" fmla="*/ 17 w 50"/>
                    <a:gd name="T7" fmla="*/ 16 h 16"/>
                    <a:gd name="T8" fmla="*/ 23 w 50"/>
                    <a:gd name="T9" fmla="*/ 14 h 16"/>
                    <a:gd name="T10" fmla="*/ 30 w 50"/>
                    <a:gd name="T11" fmla="*/ 14 h 16"/>
                    <a:gd name="T12" fmla="*/ 35 w 50"/>
                    <a:gd name="T13" fmla="*/ 14 h 16"/>
                    <a:gd name="T14" fmla="*/ 41 w 50"/>
                    <a:gd name="T15" fmla="*/ 14 h 16"/>
                    <a:gd name="T16" fmla="*/ 45 w 50"/>
                    <a:gd name="T17" fmla="*/ 16 h 16"/>
                    <a:gd name="T18" fmla="*/ 50 w 50"/>
                    <a:gd name="T19" fmla="*/ 1 h 16"/>
                    <a:gd name="T20" fmla="*/ 45 w 50"/>
                    <a:gd name="T21" fmla="*/ 0 h 16"/>
                    <a:gd name="T22" fmla="*/ 37 w 50"/>
                    <a:gd name="T23" fmla="*/ 0 h 16"/>
                    <a:gd name="T24" fmla="*/ 30 w 50"/>
                    <a:gd name="T25" fmla="*/ 0 h 16"/>
                    <a:gd name="T26" fmla="*/ 23 w 50"/>
                    <a:gd name="T27" fmla="*/ 0 h 16"/>
                    <a:gd name="T28" fmla="*/ 15 w 50"/>
                    <a:gd name="T29" fmla="*/ 0 h 16"/>
                    <a:gd name="T30" fmla="*/ 10 w 50"/>
                    <a:gd name="T31" fmla="*/ 1 h 16"/>
                    <a:gd name="T32" fmla="*/ 4 w 50"/>
                    <a:gd name="T33" fmla="*/ 1 h 16"/>
                    <a:gd name="T34" fmla="*/ 0 w 50"/>
                    <a:gd name="T35" fmla="*/ 1 h 16"/>
                    <a:gd name="T36" fmla="*/ 0 w 50"/>
                    <a:gd name="T37" fmla="*/ 16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0" h="16">
                      <a:moveTo>
                        <a:pt x="0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3" y="14"/>
                      </a:lnTo>
                      <a:lnTo>
                        <a:pt x="30" y="14"/>
                      </a:lnTo>
                      <a:lnTo>
                        <a:pt x="35" y="14"/>
                      </a:lnTo>
                      <a:lnTo>
                        <a:pt x="41" y="14"/>
                      </a:lnTo>
                      <a:lnTo>
                        <a:pt x="45" y="16"/>
                      </a:lnTo>
                      <a:lnTo>
                        <a:pt x="50" y="1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59" name="Freeform 346"/>
                <p:cNvSpPr>
                  <a:spLocks/>
                </p:cNvSpPr>
                <p:nvPr/>
              </p:nvSpPr>
              <p:spPr bwMode="auto">
                <a:xfrm>
                  <a:off x="2706" y="2734"/>
                  <a:ext cx="66" cy="34"/>
                </a:xfrm>
                <a:custGeom>
                  <a:avLst/>
                  <a:gdLst>
                    <a:gd name="T0" fmla="*/ 5 w 66"/>
                    <a:gd name="T1" fmla="*/ 19 h 34"/>
                    <a:gd name="T2" fmla="*/ 9 w 66"/>
                    <a:gd name="T3" fmla="*/ 32 h 34"/>
                    <a:gd name="T4" fmla="*/ 11 w 66"/>
                    <a:gd name="T5" fmla="*/ 30 h 34"/>
                    <a:gd name="T6" fmla="*/ 20 w 66"/>
                    <a:gd name="T7" fmla="*/ 28 h 34"/>
                    <a:gd name="T8" fmla="*/ 31 w 66"/>
                    <a:gd name="T9" fmla="*/ 24 h 34"/>
                    <a:gd name="T10" fmla="*/ 42 w 66"/>
                    <a:gd name="T11" fmla="*/ 21 h 34"/>
                    <a:gd name="T12" fmla="*/ 53 w 66"/>
                    <a:gd name="T13" fmla="*/ 19 h 34"/>
                    <a:gd name="T14" fmla="*/ 63 w 66"/>
                    <a:gd name="T15" fmla="*/ 17 h 34"/>
                    <a:gd name="T16" fmla="*/ 66 w 66"/>
                    <a:gd name="T17" fmla="*/ 15 h 34"/>
                    <a:gd name="T18" fmla="*/ 66 w 66"/>
                    <a:gd name="T19" fmla="*/ 0 h 34"/>
                    <a:gd name="T20" fmla="*/ 61 w 66"/>
                    <a:gd name="T21" fmla="*/ 0 h 34"/>
                    <a:gd name="T22" fmla="*/ 52 w 66"/>
                    <a:gd name="T23" fmla="*/ 4 h 34"/>
                    <a:gd name="T24" fmla="*/ 39 w 66"/>
                    <a:gd name="T25" fmla="*/ 6 h 34"/>
                    <a:gd name="T26" fmla="*/ 28 w 66"/>
                    <a:gd name="T27" fmla="*/ 10 h 34"/>
                    <a:gd name="T28" fmla="*/ 15 w 66"/>
                    <a:gd name="T29" fmla="*/ 13 h 34"/>
                    <a:gd name="T30" fmla="*/ 5 w 66"/>
                    <a:gd name="T31" fmla="*/ 15 h 34"/>
                    <a:gd name="T32" fmla="*/ 0 w 66"/>
                    <a:gd name="T33" fmla="*/ 19 h 34"/>
                    <a:gd name="T34" fmla="*/ 5 w 66"/>
                    <a:gd name="T35" fmla="*/ 34 h 34"/>
                    <a:gd name="T36" fmla="*/ 5 w 66"/>
                    <a:gd name="T37" fmla="*/ 19 h 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6" h="34">
                      <a:moveTo>
                        <a:pt x="5" y="19"/>
                      </a:moveTo>
                      <a:lnTo>
                        <a:pt x="9" y="32"/>
                      </a:lnTo>
                      <a:lnTo>
                        <a:pt x="11" y="30"/>
                      </a:lnTo>
                      <a:lnTo>
                        <a:pt x="20" y="28"/>
                      </a:lnTo>
                      <a:lnTo>
                        <a:pt x="31" y="24"/>
                      </a:lnTo>
                      <a:lnTo>
                        <a:pt x="42" y="21"/>
                      </a:lnTo>
                      <a:lnTo>
                        <a:pt x="53" y="19"/>
                      </a:lnTo>
                      <a:lnTo>
                        <a:pt x="63" y="17"/>
                      </a:lnTo>
                      <a:lnTo>
                        <a:pt x="66" y="15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2" y="4"/>
                      </a:lnTo>
                      <a:lnTo>
                        <a:pt x="39" y="6"/>
                      </a:lnTo>
                      <a:lnTo>
                        <a:pt x="28" y="10"/>
                      </a:lnTo>
                      <a:lnTo>
                        <a:pt x="15" y="13"/>
                      </a:lnTo>
                      <a:lnTo>
                        <a:pt x="5" y="15"/>
                      </a:lnTo>
                      <a:lnTo>
                        <a:pt x="0" y="19"/>
                      </a:lnTo>
                      <a:lnTo>
                        <a:pt x="5" y="34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0" name="Freeform 347"/>
                <p:cNvSpPr>
                  <a:spLocks/>
                </p:cNvSpPr>
                <p:nvPr/>
              </p:nvSpPr>
              <p:spPr bwMode="auto">
                <a:xfrm>
                  <a:off x="1053" y="2312"/>
                  <a:ext cx="74" cy="31"/>
                </a:xfrm>
                <a:custGeom>
                  <a:avLst/>
                  <a:gdLst>
                    <a:gd name="T0" fmla="*/ 0 w 74"/>
                    <a:gd name="T1" fmla="*/ 6 h 31"/>
                    <a:gd name="T2" fmla="*/ 5 w 74"/>
                    <a:gd name="T3" fmla="*/ 17 h 31"/>
                    <a:gd name="T4" fmla="*/ 15 w 74"/>
                    <a:gd name="T5" fmla="*/ 22 h 31"/>
                    <a:gd name="T6" fmla="*/ 24 w 74"/>
                    <a:gd name="T7" fmla="*/ 26 h 31"/>
                    <a:gd name="T8" fmla="*/ 35 w 74"/>
                    <a:gd name="T9" fmla="*/ 28 h 31"/>
                    <a:gd name="T10" fmla="*/ 44 w 74"/>
                    <a:gd name="T11" fmla="*/ 30 h 31"/>
                    <a:gd name="T12" fmla="*/ 53 w 74"/>
                    <a:gd name="T13" fmla="*/ 30 h 31"/>
                    <a:gd name="T14" fmla="*/ 63 w 74"/>
                    <a:gd name="T15" fmla="*/ 31 h 31"/>
                    <a:gd name="T16" fmla="*/ 70 w 74"/>
                    <a:gd name="T17" fmla="*/ 31 h 31"/>
                    <a:gd name="T18" fmla="*/ 74 w 74"/>
                    <a:gd name="T19" fmla="*/ 18 h 31"/>
                    <a:gd name="T20" fmla="*/ 64 w 74"/>
                    <a:gd name="T21" fmla="*/ 15 h 31"/>
                    <a:gd name="T22" fmla="*/ 55 w 74"/>
                    <a:gd name="T23" fmla="*/ 15 h 31"/>
                    <a:gd name="T24" fmla="*/ 46 w 74"/>
                    <a:gd name="T25" fmla="*/ 13 h 31"/>
                    <a:gd name="T26" fmla="*/ 37 w 74"/>
                    <a:gd name="T27" fmla="*/ 13 h 31"/>
                    <a:gd name="T28" fmla="*/ 28 w 74"/>
                    <a:gd name="T29" fmla="*/ 11 h 31"/>
                    <a:gd name="T30" fmla="*/ 22 w 74"/>
                    <a:gd name="T31" fmla="*/ 9 h 31"/>
                    <a:gd name="T32" fmla="*/ 16 w 74"/>
                    <a:gd name="T33" fmla="*/ 6 h 31"/>
                    <a:gd name="T34" fmla="*/ 13 w 74"/>
                    <a:gd name="T35" fmla="*/ 0 h 31"/>
                    <a:gd name="T36" fmla="*/ 0 w 74"/>
                    <a:gd name="T37" fmla="*/ 6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31">
                      <a:moveTo>
                        <a:pt x="0" y="6"/>
                      </a:moveTo>
                      <a:lnTo>
                        <a:pt x="5" y="17"/>
                      </a:lnTo>
                      <a:lnTo>
                        <a:pt x="15" y="22"/>
                      </a:lnTo>
                      <a:lnTo>
                        <a:pt x="24" y="26"/>
                      </a:lnTo>
                      <a:lnTo>
                        <a:pt x="35" y="28"/>
                      </a:lnTo>
                      <a:lnTo>
                        <a:pt x="44" y="30"/>
                      </a:lnTo>
                      <a:lnTo>
                        <a:pt x="53" y="30"/>
                      </a:lnTo>
                      <a:lnTo>
                        <a:pt x="63" y="31"/>
                      </a:lnTo>
                      <a:lnTo>
                        <a:pt x="70" y="31"/>
                      </a:lnTo>
                      <a:lnTo>
                        <a:pt x="74" y="18"/>
                      </a:lnTo>
                      <a:lnTo>
                        <a:pt x="64" y="15"/>
                      </a:lnTo>
                      <a:lnTo>
                        <a:pt x="55" y="15"/>
                      </a:lnTo>
                      <a:lnTo>
                        <a:pt x="46" y="13"/>
                      </a:lnTo>
                      <a:lnTo>
                        <a:pt x="37" y="13"/>
                      </a:lnTo>
                      <a:lnTo>
                        <a:pt x="28" y="11"/>
                      </a:lnTo>
                      <a:lnTo>
                        <a:pt x="22" y="9"/>
                      </a:lnTo>
                      <a:lnTo>
                        <a:pt x="16" y="6"/>
                      </a:lnTo>
                      <a:lnTo>
                        <a:pt x="13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1" name="Freeform 348"/>
                <p:cNvSpPr>
                  <a:spLocks/>
                </p:cNvSpPr>
                <p:nvPr/>
              </p:nvSpPr>
              <p:spPr bwMode="auto">
                <a:xfrm>
                  <a:off x="1049" y="2225"/>
                  <a:ext cx="30" cy="93"/>
                </a:xfrm>
                <a:custGeom>
                  <a:avLst/>
                  <a:gdLst>
                    <a:gd name="T0" fmla="*/ 15 w 30"/>
                    <a:gd name="T1" fmla="*/ 2 h 93"/>
                    <a:gd name="T2" fmla="*/ 15 w 30"/>
                    <a:gd name="T3" fmla="*/ 11 h 93"/>
                    <a:gd name="T4" fmla="*/ 13 w 30"/>
                    <a:gd name="T5" fmla="*/ 22 h 93"/>
                    <a:gd name="T6" fmla="*/ 9 w 30"/>
                    <a:gd name="T7" fmla="*/ 34 h 93"/>
                    <a:gd name="T8" fmla="*/ 6 w 30"/>
                    <a:gd name="T9" fmla="*/ 45 h 93"/>
                    <a:gd name="T10" fmla="*/ 2 w 30"/>
                    <a:gd name="T11" fmla="*/ 57 h 93"/>
                    <a:gd name="T12" fmla="*/ 0 w 30"/>
                    <a:gd name="T13" fmla="*/ 69 h 93"/>
                    <a:gd name="T14" fmla="*/ 0 w 30"/>
                    <a:gd name="T15" fmla="*/ 81 h 93"/>
                    <a:gd name="T16" fmla="*/ 4 w 30"/>
                    <a:gd name="T17" fmla="*/ 93 h 93"/>
                    <a:gd name="T18" fmla="*/ 17 w 30"/>
                    <a:gd name="T19" fmla="*/ 87 h 93"/>
                    <a:gd name="T20" fmla="*/ 15 w 30"/>
                    <a:gd name="T21" fmla="*/ 80 h 93"/>
                    <a:gd name="T22" fmla="*/ 15 w 30"/>
                    <a:gd name="T23" fmla="*/ 70 h 93"/>
                    <a:gd name="T24" fmla="*/ 17 w 30"/>
                    <a:gd name="T25" fmla="*/ 61 h 93"/>
                    <a:gd name="T26" fmla="*/ 20 w 30"/>
                    <a:gd name="T27" fmla="*/ 50 h 93"/>
                    <a:gd name="T28" fmla="*/ 24 w 30"/>
                    <a:gd name="T29" fmla="*/ 37 h 93"/>
                    <a:gd name="T30" fmla="*/ 28 w 30"/>
                    <a:gd name="T31" fmla="*/ 26 h 93"/>
                    <a:gd name="T32" fmla="*/ 30 w 30"/>
                    <a:gd name="T33" fmla="*/ 13 h 93"/>
                    <a:gd name="T34" fmla="*/ 30 w 30"/>
                    <a:gd name="T35" fmla="*/ 0 h 93"/>
                    <a:gd name="T36" fmla="*/ 15 w 30"/>
                    <a:gd name="T37" fmla="*/ 2 h 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" h="93">
                      <a:moveTo>
                        <a:pt x="15" y="2"/>
                      </a:moveTo>
                      <a:lnTo>
                        <a:pt x="15" y="11"/>
                      </a:lnTo>
                      <a:lnTo>
                        <a:pt x="13" y="22"/>
                      </a:lnTo>
                      <a:lnTo>
                        <a:pt x="9" y="34"/>
                      </a:lnTo>
                      <a:lnTo>
                        <a:pt x="6" y="45"/>
                      </a:lnTo>
                      <a:lnTo>
                        <a:pt x="2" y="57"/>
                      </a:lnTo>
                      <a:lnTo>
                        <a:pt x="0" y="69"/>
                      </a:lnTo>
                      <a:lnTo>
                        <a:pt x="0" y="81"/>
                      </a:lnTo>
                      <a:lnTo>
                        <a:pt x="4" y="93"/>
                      </a:lnTo>
                      <a:lnTo>
                        <a:pt x="17" y="87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7" y="61"/>
                      </a:lnTo>
                      <a:lnTo>
                        <a:pt x="20" y="50"/>
                      </a:lnTo>
                      <a:lnTo>
                        <a:pt x="24" y="37"/>
                      </a:lnTo>
                      <a:lnTo>
                        <a:pt x="28" y="26"/>
                      </a:lnTo>
                      <a:lnTo>
                        <a:pt x="30" y="13"/>
                      </a:lnTo>
                      <a:lnTo>
                        <a:pt x="30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2" name="Freeform 349"/>
                <p:cNvSpPr>
                  <a:spLocks/>
                </p:cNvSpPr>
                <p:nvPr/>
              </p:nvSpPr>
              <p:spPr bwMode="auto">
                <a:xfrm>
                  <a:off x="1031" y="2150"/>
                  <a:ext cx="48" cy="77"/>
                </a:xfrm>
                <a:custGeom>
                  <a:avLst/>
                  <a:gdLst>
                    <a:gd name="T0" fmla="*/ 0 w 48"/>
                    <a:gd name="T1" fmla="*/ 9 h 77"/>
                    <a:gd name="T2" fmla="*/ 5 w 48"/>
                    <a:gd name="T3" fmla="*/ 16 h 77"/>
                    <a:gd name="T4" fmla="*/ 11 w 48"/>
                    <a:gd name="T5" fmla="*/ 24 h 77"/>
                    <a:gd name="T6" fmla="*/ 14 w 48"/>
                    <a:gd name="T7" fmla="*/ 31 h 77"/>
                    <a:gd name="T8" fmla="*/ 20 w 48"/>
                    <a:gd name="T9" fmla="*/ 40 h 77"/>
                    <a:gd name="T10" fmla="*/ 24 w 48"/>
                    <a:gd name="T11" fmla="*/ 49 h 77"/>
                    <a:gd name="T12" fmla="*/ 27 w 48"/>
                    <a:gd name="T13" fmla="*/ 59 h 77"/>
                    <a:gd name="T14" fmla="*/ 31 w 48"/>
                    <a:gd name="T15" fmla="*/ 68 h 77"/>
                    <a:gd name="T16" fmla="*/ 33 w 48"/>
                    <a:gd name="T17" fmla="*/ 77 h 77"/>
                    <a:gd name="T18" fmla="*/ 48 w 48"/>
                    <a:gd name="T19" fmla="*/ 75 h 77"/>
                    <a:gd name="T20" fmla="*/ 46 w 48"/>
                    <a:gd name="T21" fmla="*/ 64 h 77"/>
                    <a:gd name="T22" fmla="*/ 42 w 48"/>
                    <a:gd name="T23" fmla="*/ 53 h 77"/>
                    <a:gd name="T24" fmla="*/ 38 w 48"/>
                    <a:gd name="T25" fmla="*/ 42 h 77"/>
                    <a:gd name="T26" fmla="*/ 33 w 48"/>
                    <a:gd name="T27" fmla="*/ 33 h 77"/>
                    <a:gd name="T28" fmla="*/ 29 w 48"/>
                    <a:gd name="T29" fmla="*/ 24 h 77"/>
                    <a:gd name="T30" fmla="*/ 24 w 48"/>
                    <a:gd name="T31" fmla="*/ 14 h 77"/>
                    <a:gd name="T32" fmla="*/ 18 w 48"/>
                    <a:gd name="T33" fmla="*/ 7 h 77"/>
                    <a:gd name="T34" fmla="*/ 13 w 48"/>
                    <a:gd name="T35" fmla="*/ 0 h 77"/>
                    <a:gd name="T36" fmla="*/ 0 w 48"/>
                    <a:gd name="T37" fmla="*/ 9 h 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8" h="77">
                      <a:moveTo>
                        <a:pt x="0" y="9"/>
                      </a:moveTo>
                      <a:lnTo>
                        <a:pt x="5" y="16"/>
                      </a:lnTo>
                      <a:lnTo>
                        <a:pt x="11" y="24"/>
                      </a:lnTo>
                      <a:lnTo>
                        <a:pt x="14" y="31"/>
                      </a:lnTo>
                      <a:lnTo>
                        <a:pt x="20" y="40"/>
                      </a:lnTo>
                      <a:lnTo>
                        <a:pt x="24" y="49"/>
                      </a:lnTo>
                      <a:lnTo>
                        <a:pt x="27" y="59"/>
                      </a:lnTo>
                      <a:lnTo>
                        <a:pt x="31" y="68"/>
                      </a:lnTo>
                      <a:lnTo>
                        <a:pt x="33" y="77"/>
                      </a:lnTo>
                      <a:lnTo>
                        <a:pt x="48" y="75"/>
                      </a:lnTo>
                      <a:lnTo>
                        <a:pt x="46" y="64"/>
                      </a:lnTo>
                      <a:lnTo>
                        <a:pt x="42" y="53"/>
                      </a:lnTo>
                      <a:lnTo>
                        <a:pt x="38" y="42"/>
                      </a:lnTo>
                      <a:lnTo>
                        <a:pt x="33" y="33"/>
                      </a:lnTo>
                      <a:lnTo>
                        <a:pt x="29" y="24"/>
                      </a:lnTo>
                      <a:lnTo>
                        <a:pt x="24" y="14"/>
                      </a:lnTo>
                      <a:lnTo>
                        <a:pt x="18" y="7"/>
                      </a:lnTo>
                      <a:lnTo>
                        <a:pt x="1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3" name="Freeform 350"/>
                <p:cNvSpPr>
                  <a:spLocks/>
                </p:cNvSpPr>
                <p:nvPr/>
              </p:nvSpPr>
              <p:spPr bwMode="auto">
                <a:xfrm>
                  <a:off x="994" y="2116"/>
                  <a:ext cx="50" cy="43"/>
                </a:xfrm>
                <a:custGeom>
                  <a:avLst/>
                  <a:gdLst>
                    <a:gd name="T0" fmla="*/ 0 w 50"/>
                    <a:gd name="T1" fmla="*/ 13 h 43"/>
                    <a:gd name="T2" fmla="*/ 5 w 50"/>
                    <a:gd name="T3" fmla="*/ 17 h 43"/>
                    <a:gd name="T4" fmla="*/ 9 w 50"/>
                    <a:gd name="T5" fmla="*/ 19 h 43"/>
                    <a:gd name="T6" fmla="*/ 15 w 50"/>
                    <a:gd name="T7" fmla="*/ 23 h 43"/>
                    <a:gd name="T8" fmla="*/ 20 w 50"/>
                    <a:gd name="T9" fmla="*/ 24 h 43"/>
                    <a:gd name="T10" fmla="*/ 24 w 50"/>
                    <a:gd name="T11" fmla="*/ 28 h 43"/>
                    <a:gd name="T12" fmla="*/ 27 w 50"/>
                    <a:gd name="T13" fmla="*/ 32 h 43"/>
                    <a:gd name="T14" fmla="*/ 33 w 50"/>
                    <a:gd name="T15" fmla="*/ 37 h 43"/>
                    <a:gd name="T16" fmla="*/ 37 w 50"/>
                    <a:gd name="T17" fmla="*/ 43 h 43"/>
                    <a:gd name="T18" fmla="*/ 50 w 50"/>
                    <a:gd name="T19" fmla="*/ 34 h 43"/>
                    <a:gd name="T20" fmla="*/ 44 w 50"/>
                    <a:gd name="T21" fmla="*/ 26 h 43"/>
                    <a:gd name="T22" fmla="*/ 39 w 50"/>
                    <a:gd name="T23" fmla="*/ 21 h 43"/>
                    <a:gd name="T24" fmla="*/ 33 w 50"/>
                    <a:gd name="T25" fmla="*/ 17 h 43"/>
                    <a:gd name="T26" fmla="*/ 27 w 50"/>
                    <a:gd name="T27" fmla="*/ 12 h 43"/>
                    <a:gd name="T28" fmla="*/ 22 w 50"/>
                    <a:gd name="T29" fmla="*/ 10 h 43"/>
                    <a:gd name="T30" fmla="*/ 16 w 50"/>
                    <a:gd name="T31" fmla="*/ 6 h 43"/>
                    <a:gd name="T32" fmla="*/ 11 w 50"/>
                    <a:gd name="T33" fmla="*/ 2 h 43"/>
                    <a:gd name="T34" fmla="*/ 5 w 50"/>
                    <a:gd name="T35" fmla="*/ 0 h 43"/>
                    <a:gd name="T36" fmla="*/ 0 w 50"/>
                    <a:gd name="T37" fmla="*/ 13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0" h="43">
                      <a:moveTo>
                        <a:pt x="0" y="13"/>
                      </a:moveTo>
                      <a:lnTo>
                        <a:pt x="5" y="17"/>
                      </a:lnTo>
                      <a:lnTo>
                        <a:pt x="9" y="19"/>
                      </a:lnTo>
                      <a:lnTo>
                        <a:pt x="15" y="23"/>
                      </a:lnTo>
                      <a:lnTo>
                        <a:pt x="20" y="24"/>
                      </a:lnTo>
                      <a:lnTo>
                        <a:pt x="24" y="28"/>
                      </a:lnTo>
                      <a:lnTo>
                        <a:pt x="27" y="32"/>
                      </a:lnTo>
                      <a:lnTo>
                        <a:pt x="33" y="37"/>
                      </a:lnTo>
                      <a:lnTo>
                        <a:pt x="37" y="43"/>
                      </a:lnTo>
                      <a:lnTo>
                        <a:pt x="50" y="34"/>
                      </a:lnTo>
                      <a:lnTo>
                        <a:pt x="44" y="26"/>
                      </a:lnTo>
                      <a:lnTo>
                        <a:pt x="39" y="21"/>
                      </a:lnTo>
                      <a:lnTo>
                        <a:pt x="33" y="17"/>
                      </a:lnTo>
                      <a:lnTo>
                        <a:pt x="27" y="12"/>
                      </a:lnTo>
                      <a:lnTo>
                        <a:pt x="22" y="10"/>
                      </a:lnTo>
                      <a:lnTo>
                        <a:pt x="16" y="6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4" name="Freeform 351"/>
                <p:cNvSpPr>
                  <a:spLocks/>
                </p:cNvSpPr>
                <p:nvPr/>
              </p:nvSpPr>
              <p:spPr bwMode="auto">
                <a:xfrm>
                  <a:off x="944" y="2100"/>
                  <a:ext cx="55" cy="29"/>
                </a:xfrm>
                <a:custGeom>
                  <a:avLst/>
                  <a:gdLst>
                    <a:gd name="T0" fmla="*/ 0 w 55"/>
                    <a:gd name="T1" fmla="*/ 15 h 29"/>
                    <a:gd name="T2" fmla="*/ 5 w 55"/>
                    <a:gd name="T3" fmla="*/ 15 h 29"/>
                    <a:gd name="T4" fmla="*/ 11 w 55"/>
                    <a:gd name="T5" fmla="*/ 16 h 29"/>
                    <a:gd name="T6" fmla="*/ 18 w 55"/>
                    <a:gd name="T7" fmla="*/ 18 h 29"/>
                    <a:gd name="T8" fmla="*/ 24 w 55"/>
                    <a:gd name="T9" fmla="*/ 20 h 29"/>
                    <a:gd name="T10" fmla="*/ 31 w 55"/>
                    <a:gd name="T11" fmla="*/ 22 h 29"/>
                    <a:gd name="T12" fmla="*/ 37 w 55"/>
                    <a:gd name="T13" fmla="*/ 24 h 29"/>
                    <a:gd name="T14" fmla="*/ 42 w 55"/>
                    <a:gd name="T15" fmla="*/ 28 h 29"/>
                    <a:gd name="T16" fmla="*/ 50 w 55"/>
                    <a:gd name="T17" fmla="*/ 29 h 29"/>
                    <a:gd name="T18" fmla="*/ 55 w 55"/>
                    <a:gd name="T19" fmla="*/ 16 h 29"/>
                    <a:gd name="T20" fmla="*/ 50 w 55"/>
                    <a:gd name="T21" fmla="*/ 13 h 29"/>
                    <a:gd name="T22" fmla="*/ 42 w 55"/>
                    <a:gd name="T23" fmla="*/ 9 h 29"/>
                    <a:gd name="T24" fmla="*/ 35 w 55"/>
                    <a:gd name="T25" fmla="*/ 7 h 29"/>
                    <a:gd name="T26" fmla="*/ 28 w 55"/>
                    <a:gd name="T27" fmla="*/ 5 h 29"/>
                    <a:gd name="T28" fmla="*/ 22 w 55"/>
                    <a:gd name="T29" fmla="*/ 4 h 29"/>
                    <a:gd name="T30" fmla="*/ 15 w 55"/>
                    <a:gd name="T31" fmla="*/ 2 h 29"/>
                    <a:gd name="T32" fmla="*/ 9 w 55"/>
                    <a:gd name="T33" fmla="*/ 0 h 29"/>
                    <a:gd name="T34" fmla="*/ 4 w 55"/>
                    <a:gd name="T35" fmla="*/ 0 h 29"/>
                    <a:gd name="T36" fmla="*/ 0 w 55"/>
                    <a:gd name="T37" fmla="*/ 15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" h="29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1" y="16"/>
                      </a:lnTo>
                      <a:lnTo>
                        <a:pt x="18" y="18"/>
                      </a:lnTo>
                      <a:lnTo>
                        <a:pt x="24" y="20"/>
                      </a:lnTo>
                      <a:lnTo>
                        <a:pt x="31" y="22"/>
                      </a:lnTo>
                      <a:lnTo>
                        <a:pt x="37" y="24"/>
                      </a:lnTo>
                      <a:lnTo>
                        <a:pt x="42" y="28"/>
                      </a:lnTo>
                      <a:lnTo>
                        <a:pt x="50" y="29"/>
                      </a:lnTo>
                      <a:lnTo>
                        <a:pt x="55" y="16"/>
                      </a:lnTo>
                      <a:lnTo>
                        <a:pt x="50" y="13"/>
                      </a:lnTo>
                      <a:lnTo>
                        <a:pt x="42" y="9"/>
                      </a:lnTo>
                      <a:lnTo>
                        <a:pt x="35" y="7"/>
                      </a:lnTo>
                      <a:lnTo>
                        <a:pt x="28" y="5"/>
                      </a:lnTo>
                      <a:lnTo>
                        <a:pt x="22" y="4"/>
                      </a:ln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5" name="Freeform 352"/>
                <p:cNvSpPr>
                  <a:spLocks/>
                </p:cNvSpPr>
                <p:nvPr/>
              </p:nvSpPr>
              <p:spPr bwMode="auto">
                <a:xfrm>
                  <a:off x="916" y="2098"/>
                  <a:ext cx="32" cy="18"/>
                </a:xfrm>
                <a:custGeom>
                  <a:avLst/>
                  <a:gdLst>
                    <a:gd name="T0" fmla="*/ 0 w 32"/>
                    <a:gd name="T1" fmla="*/ 15 h 18"/>
                    <a:gd name="T2" fmla="*/ 4 w 32"/>
                    <a:gd name="T3" fmla="*/ 17 h 18"/>
                    <a:gd name="T4" fmla="*/ 9 w 32"/>
                    <a:gd name="T5" fmla="*/ 18 h 18"/>
                    <a:gd name="T6" fmla="*/ 15 w 32"/>
                    <a:gd name="T7" fmla="*/ 18 h 18"/>
                    <a:gd name="T8" fmla="*/ 17 w 32"/>
                    <a:gd name="T9" fmla="*/ 18 h 18"/>
                    <a:gd name="T10" fmla="*/ 20 w 32"/>
                    <a:gd name="T11" fmla="*/ 17 h 18"/>
                    <a:gd name="T12" fmla="*/ 22 w 32"/>
                    <a:gd name="T13" fmla="*/ 17 h 18"/>
                    <a:gd name="T14" fmla="*/ 26 w 32"/>
                    <a:gd name="T15" fmla="*/ 17 h 18"/>
                    <a:gd name="T16" fmla="*/ 28 w 32"/>
                    <a:gd name="T17" fmla="*/ 17 h 18"/>
                    <a:gd name="T18" fmla="*/ 32 w 32"/>
                    <a:gd name="T19" fmla="*/ 2 h 18"/>
                    <a:gd name="T20" fmla="*/ 26 w 32"/>
                    <a:gd name="T21" fmla="*/ 0 h 18"/>
                    <a:gd name="T22" fmla="*/ 20 w 32"/>
                    <a:gd name="T23" fmla="*/ 2 h 18"/>
                    <a:gd name="T24" fmla="*/ 17 w 32"/>
                    <a:gd name="T25" fmla="*/ 2 h 18"/>
                    <a:gd name="T26" fmla="*/ 13 w 32"/>
                    <a:gd name="T27" fmla="*/ 4 h 18"/>
                    <a:gd name="T28" fmla="*/ 11 w 32"/>
                    <a:gd name="T29" fmla="*/ 4 h 18"/>
                    <a:gd name="T30" fmla="*/ 9 w 32"/>
                    <a:gd name="T31" fmla="*/ 4 h 18"/>
                    <a:gd name="T32" fmla="*/ 0 w 32"/>
                    <a:gd name="T33" fmla="*/ 15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18">
                      <a:moveTo>
                        <a:pt x="0" y="15"/>
                      </a:moveTo>
                      <a:lnTo>
                        <a:pt x="4" y="17"/>
                      </a:lnTo>
                      <a:lnTo>
                        <a:pt x="9" y="18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20" y="17"/>
                      </a:lnTo>
                      <a:lnTo>
                        <a:pt x="22" y="17"/>
                      </a:lnTo>
                      <a:lnTo>
                        <a:pt x="26" y="17"/>
                      </a:lnTo>
                      <a:lnTo>
                        <a:pt x="28" y="17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6" name="Freeform 353"/>
                <p:cNvSpPr>
                  <a:spLocks/>
                </p:cNvSpPr>
                <p:nvPr/>
              </p:nvSpPr>
              <p:spPr bwMode="auto">
                <a:xfrm>
                  <a:off x="907" y="2068"/>
                  <a:ext cx="18" cy="45"/>
                </a:xfrm>
                <a:custGeom>
                  <a:avLst/>
                  <a:gdLst>
                    <a:gd name="T0" fmla="*/ 0 w 18"/>
                    <a:gd name="T1" fmla="*/ 13 h 45"/>
                    <a:gd name="T2" fmla="*/ 2 w 18"/>
                    <a:gd name="T3" fmla="*/ 15 h 45"/>
                    <a:gd name="T4" fmla="*/ 2 w 18"/>
                    <a:gd name="T5" fmla="*/ 19 h 45"/>
                    <a:gd name="T6" fmla="*/ 2 w 18"/>
                    <a:gd name="T7" fmla="*/ 24 h 45"/>
                    <a:gd name="T8" fmla="*/ 2 w 18"/>
                    <a:gd name="T9" fmla="*/ 28 h 45"/>
                    <a:gd name="T10" fmla="*/ 4 w 18"/>
                    <a:gd name="T11" fmla="*/ 34 h 45"/>
                    <a:gd name="T12" fmla="*/ 5 w 18"/>
                    <a:gd name="T13" fmla="*/ 39 h 45"/>
                    <a:gd name="T14" fmla="*/ 9 w 18"/>
                    <a:gd name="T15" fmla="*/ 45 h 45"/>
                    <a:gd name="T16" fmla="*/ 18 w 18"/>
                    <a:gd name="T17" fmla="*/ 34 h 45"/>
                    <a:gd name="T18" fmla="*/ 18 w 18"/>
                    <a:gd name="T19" fmla="*/ 32 h 45"/>
                    <a:gd name="T20" fmla="*/ 18 w 18"/>
                    <a:gd name="T21" fmla="*/ 30 h 45"/>
                    <a:gd name="T22" fmla="*/ 18 w 18"/>
                    <a:gd name="T23" fmla="*/ 26 h 45"/>
                    <a:gd name="T24" fmla="*/ 17 w 18"/>
                    <a:gd name="T25" fmla="*/ 23 h 45"/>
                    <a:gd name="T26" fmla="*/ 17 w 18"/>
                    <a:gd name="T27" fmla="*/ 17 h 45"/>
                    <a:gd name="T28" fmla="*/ 17 w 18"/>
                    <a:gd name="T29" fmla="*/ 12 h 45"/>
                    <a:gd name="T30" fmla="*/ 13 w 18"/>
                    <a:gd name="T31" fmla="*/ 6 h 45"/>
                    <a:gd name="T32" fmla="*/ 9 w 18"/>
                    <a:gd name="T33" fmla="*/ 0 h 45"/>
                    <a:gd name="T34" fmla="*/ 0 w 18"/>
                    <a:gd name="T35" fmla="*/ 13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" h="45">
                      <a:moveTo>
                        <a:pt x="0" y="13"/>
                      </a:move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4"/>
                      </a:lnTo>
                      <a:lnTo>
                        <a:pt x="2" y="28"/>
                      </a:lnTo>
                      <a:lnTo>
                        <a:pt x="4" y="34"/>
                      </a:lnTo>
                      <a:lnTo>
                        <a:pt x="5" y="39"/>
                      </a:lnTo>
                      <a:lnTo>
                        <a:pt x="9" y="45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8" y="26"/>
                      </a:lnTo>
                      <a:lnTo>
                        <a:pt x="17" y="23"/>
                      </a:lnTo>
                      <a:lnTo>
                        <a:pt x="17" y="17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7" name="Freeform 354"/>
                <p:cNvSpPr>
                  <a:spLocks/>
                </p:cNvSpPr>
                <p:nvPr/>
              </p:nvSpPr>
              <p:spPr bwMode="auto">
                <a:xfrm>
                  <a:off x="881" y="2065"/>
                  <a:ext cx="35" cy="18"/>
                </a:xfrm>
                <a:custGeom>
                  <a:avLst/>
                  <a:gdLst>
                    <a:gd name="T0" fmla="*/ 0 w 35"/>
                    <a:gd name="T1" fmla="*/ 18 h 18"/>
                    <a:gd name="T2" fmla="*/ 6 w 35"/>
                    <a:gd name="T3" fmla="*/ 18 h 18"/>
                    <a:gd name="T4" fmla="*/ 9 w 35"/>
                    <a:gd name="T5" fmla="*/ 18 h 18"/>
                    <a:gd name="T6" fmla="*/ 15 w 35"/>
                    <a:gd name="T7" fmla="*/ 16 h 18"/>
                    <a:gd name="T8" fmla="*/ 19 w 35"/>
                    <a:gd name="T9" fmla="*/ 16 h 18"/>
                    <a:gd name="T10" fmla="*/ 22 w 35"/>
                    <a:gd name="T11" fmla="*/ 16 h 18"/>
                    <a:gd name="T12" fmla="*/ 24 w 35"/>
                    <a:gd name="T13" fmla="*/ 16 h 18"/>
                    <a:gd name="T14" fmla="*/ 26 w 35"/>
                    <a:gd name="T15" fmla="*/ 16 h 18"/>
                    <a:gd name="T16" fmla="*/ 35 w 35"/>
                    <a:gd name="T17" fmla="*/ 3 h 18"/>
                    <a:gd name="T18" fmla="*/ 30 w 35"/>
                    <a:gd name="T19" fmla="*/ 2 h 18"/>
                    <a:gd name="T20" fmla="*/ 24 w 35"/>
                    <a:gd name="T21" fmla="*/ 0 h 18"/>
                    <a:gd name="T22" fmla="*/ 19 w 35"/>
                    <a:gd name="T23" fmla="*/ 0 h 18"/>
                    <a:gd name="T24" fmla="*/ 15 w 35"/>
                    <a:gd name="T25" fmla="*/ 2 h 18"/>
                    <a:gd name="T26" fmla="*/ 11 w 35"/>
                    <a:gd name="T27" fmla="*/ 2 h 18"/>
                    <a:gd name="T28" fmla="*/ 7 w 35"/>
                    <a:gd name="T29" fmla="*/ 3 h 18"/>
                    <a:gd name="T30" fmla="*/ 6 w 35"/>
                    <a:gd name="T31" fmla="*/ 3 h 18"/>
                    <a:gd name="T32" fmla="*/ 0 w 35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8">
                      <a:moveTo>
                        <a:pt x="0" y="18"/>
                      </a:move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5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  <a:lnTo>
                        <a:pt x="26" y="16"/>
                      </a:lnTo>
                      <a:lnTo>
                        <a:pt x="35" y="3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8" name="Freeform 355"/>
                <p:cNvSpPr>
                  <a:spLocks/>
                </p:cNvSpPr>
                <p:nvPr/>
              </p:nvSpPr>
              <p:spPr bwMode="auto">
                <a:xfrm>
                  <a:off x="864" y="2052"/>
                  <a:ext cx="23" cy="31"/>
                </a:xfrm>
                <a:custGeom>
                  <a:avLst/>
                  <a:gdLst>
                    <a:gd name="T0" fmla="*/ 0 w 23"/>
                    <a:gd name="T1" fmla="*/ 15 h 31"/>
                    <a:gd name="T2" fmla="*/ 2 w 23"/>
                    <a:gd name="T3" fmla="*/ 15 h 31"/>
                    <a:gd name="T4" fmla="*/ 2 w 23"/>
                    <a:gd name="T5" fmla="*/ 16 h 31"/>
                    <a:gd name="T6" fmla="*/ 4 w 23"/>
                    <a:gd name="T7" fmla="*/ 16 h 31"/>
                    <a:gd name="T8" fmla="*/ 4 w 23"/>
                    <a:gd name="T9" fmla="*/ 20 h 31"/>
                    <a:gd name="T10" fmla="*/ 6 w 23"/>
                    <a:gd name="T11" fmla="*/ 22 h 31"/>
                    <a:gd name="T12" fmla="*/ 10 w 23"/>
                    <a:gd name="T13" fmla="*/ 26 h 31"/>
                    <a:gd name="T14" fmla="*/ 13 w 23"/>
                    <a:gd name="T15" fmla="*/ 28 h 31"/>
                    <a:gd name="T16" fmla="*/ 17 w 23"/>
                    <a:gd name="T17" fmla="*/ 31 h 31"/>
                    <a:gd name="T18" fmla="*/ 23 w 23"/>
                    <a:gd name="T19" fmla="*/ 16 h 31"/>
                    <a:gd name="T20" fmla="*/ 21 w 23"/>
                    <a:gd name="T21" fmla="*/ 15 h 31"/>
                    <a:gd name="T22" fmla="*/ 19 w 23"/>
                    <a:gd name="T23" fmla="*/ 13 h 31"/>
                    <a:gd name="T24" fmla="*/ 17 w 23"/>
                    <a:gd name="T25" fmla="*/ 11 h 31"/>
                    <a:gd name="T26" fmla="*/ 17 w 23"/>
                    <a:gd name="T27" fmla="*/ 9 h 31"/>
                    <a:gd name="T28" fmla="*/ 13 w 23"/>
                    <a:gd name="T29" fmla="*/ 5 h 31"/>
                    <a:gd name="T30" fmla="*/ 12 w 23"/>
                    <a:gd name="T31" fmla="*/ 2 h 31"/>
                    <a:gd name="T32" fmla="*/ 6 w 23"/>
                    <a:gd name="T33" fmla="*/ 0 h 31"/>
                    <a:gd name="T34" fmla="*/ 0 w 23"/>
                    <a:gd name="T35" fmla="*/ 15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3" h="31">
                      <a:moveTo>
                        <a:pt x="0" y="15"/>
                      </a:move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10" y="26"/>
                      </a:lnTo>
                      <a:lnTo>
                        <a:pt x="13" y="28"/>
                      </a:lnTo>
                      <a:lnTo>
                        <a:pt x="17" y="31"/>
                      </a:lnTo>
                      <a:lnTo>
                        <a:pt x="23" y="16"/>
                      </a:lnTo>
                      <a:lnTo>
                        <a:pt x="21" y="15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69" name="Freeform 356"/>
                <p:cNvSpPr>
                  <a:spLocks/>
                </p:cNvSpPr>
                <p:nvPr/>
              </p:nvSpPr>
              <p:spPr bwMode="auto">
                <a:xfrm>
                  <a:off x="839" y="2052"/>
                  <a:ext cx="31" cy="16"/>
                </a:xfrm>
                <a:custGeom>
                  <a:avLst/>
                  <a:gdLst>
                    <a:gd name="T0" fmla="*/ 0 w 31"/>
                    <a:gd name="T1" fmla="*/ 13 h 16"/>
                    <a:gd name="T2" fmla="*/ 3 w 31"/>
                    <a:gd name="T3" fmla="*/ 16 h 16"/>
                    <a:gd name="T4" fmla="*/ 9 w 31"/>
                    <a:gd name="T5" fmla="*/ 16 h 16"/>
                    <a:gd name="T6" fmla="*/ 14 w 31"/>
                    <a:gd name="T7" fmla="*/ 16 h 16"/>
                    <a:gd name="T8" fmla="*/ 18 w 31"/>
                    <a:gd name="T9" fmla="*/ 16 h 16"/>
                    <a:gd name="T10" fmla="*/ 20 w 31"/>
                    <a:gd name="T11" fmla="*/ 15 h 16"/>
                    <a:gd name="T12" fmla="*/ 24 w 31"/>
                    <a:gd name="T13" fmla="*/ 15 h 16"/>
                    <a:gd name="T14" fmla="*/ 25 w 31"/>
                    <a:gd name="T15" fmla="*/ 15 h 16"/>
                    <a:gd name="T16" fmla="*/ 31 w 31"/>
                    <a:gd name="T17" fmla="*/ 0 h 16"/>
                    <a:gd name="T18" fmla="*/ 27 w 31"/>
                    <a:gd name="T19" fmla="*/ 0 h 16"/>
                    <a:gd name="T20" fmla="*/ 22 w 31"/>
                    <a:gd name="T21" fmla="*/ 0 h 16"/>
                    <a:gd name="T22" fmla="*/ 18 w 31"/>
                    <a:gd name="T23" fmla="*/ 0 h 16"/>
                    <a:gd name="T24" fmla="*/ 14 w 31"/>
                    <a:gd name="T25" fmla="*/ 0 h 16"/>
                    <a:gd name="T26" fmla="*/ 11 w 31"/>
                    <a:gd name="T27" fmla="*/ 2 h 16"/>
                    <a:gd name="T28" fmla="*/ 9 w 31"/>
                    <a:gd name="T29" fmla="*/ 2 h 16"/>
                    <a:gd name="T30" fmla="*/ 0 w 31"/>
                    <a:gd name="T31" fmla="*/ 13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1" h="16">
                      <a:moveTo>
                        <a:pt x="0" y="13"/>
                      </a:move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4" y="16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0" name="Freeform 357"/>
                <p:cNvSpPr>
                  <a:spLocks/>
                </p:cNvSpPr>
                <p:nvPr/>
              </p:nvSpPr>
              <p:spPr bwMode="auto">
                <a:xfrm>
                  <a:off x="831" y="2035"/>
                  <a:ext cx="17" cy="30"/>
                </a:xfrm>
                <a:custGeom>
                  <a:avLst/>
                  <a:gdLst>
                    <a:gd name="T0" fmla="*/ 0 w 17"/>
                    <a:gd name="T1" fmla="*/ 0 h 30"/>
                    <a:gd name="T2" fmla="*/ 0 w 17"/>
                    <a:gd name="T3" fmla="*/ 6 h 30"/>
                    <a:gd name="T4" fmla="*/ 0 w 17"/>
                    <a:gd name="T5" fmla="*/ 10 h 30"/>
                    <a:gd name="T6" fmla="*/ 0 w 17"/>
                    <a:gd name="T7" fmla="*/ 13 h 30"/>
                    <a:gd name="T8" fmla="*/ 0 w 17"/>
                    <a:gd name="T9" fmla="*/ 17 h 30"/>
                    <a:gd name="T10" fmla="*/ 0 w 17"/>
                    <a:gd name="T11" fmla="*/ 21 h 30"/>
                    <a:gd name="T12" fmla="*/ 2 w 17"/>
                    <a:gd name="T13" fmla="*/ 24 h 30"/>
                    <a:gd name="T14" fmla="*/ 4 w 17"/>
                    <a:gd name="T15" fmla="*/ 28 h 30"/>
                    <a:gd name="T16" fmla="*/ 8 w 17"/>
                    <a:gd name="T17" fmla="*/ 30 h 30"/>
                    <a:gd name="T18" fmla="*/ 17 w 17"/>
                    <a:gd name="T19" fmla="*/ 19 h 30"/>
                    <a:gd name="T20" fmla="*/ 15 w 17"/>
                    <a:gd name="T21" fmla="*/ 17 h 30"/>
                    <a:gd name="T22" fmla="*/ 15 w 17"/>
                    <a:gd name="T23" fmla="*/ 15 h 30"/>
                    <a:gd name="T24" fmla="*/ 15 w 17"/>
                    <a:gd name="T25" fmla="*/ 13 h 30"/>
                    <a:gd name="T26" fmla="*/ 15 w 17"/>
                    <a:gd name="T27" fmla="*/ 11 h 30"/>
                    <a:gd name="T28" fmla="*/ 15 w 17"/>
                    <a:gd name="T29" fmla="*/ 8 h 30"/>
                    <a:gd name="T30" fmla="*/ 17 w 17"/>
                    <a:gd name="T31" fmla="*/ 4 h 30"/>
                    <a:gd name="T32" fmla="*/ 0 w 17"/>
                    <a:gd name="T33" fmla="*/ 0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0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7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5" y="8"/>
                      </a:lnTo>
                      <a:lnTo>
                        <a:pt x="1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1" name="Freeform 358"/>
                <p:cNvSpPr>
                  <a:spLocks/>
                </p:cNvSpPr>
                <p:nvPr/>
              </p:nvSpPr>
              <p:spPr bwMode="auto">
                <a:xfrm>
                  <a:off x="831" y="1987"/>
                  <a:ext cx="32" cy="52"/>
                </a:xfrm>
                <a:custGeom>
                  <a:avLst/>
                  <a:gdLst>
                    <a:gd name="T0" fmla="*/ 17 w 32"/>
                    <a:gd name="T1" fmla="*/ 0 h 52"/>
                    <a:gd name="T2" fmla="*/ 15 w 32"/>
                    <a:gd name="T3" fmla="*/ 6 h 52"/>
                    <a:gd name="T4" fmla="*/ 13 w 32"/>
                    <a:gd name="T5" fmla="*/ 13 h 52"/>
                    <a:gd name="T6" fmla="*/ 9 w 32"/>
                    <a:gd name="T7" fmla="*/ 19 h 52"/>
                    <a:gd name="T8" fmla="*/ 8 w 32"/>
                    <a:gd name="T9" fmla="*/ 26 h 52"/>
                    <a:gd name="T10" fmla="*/ 6 w 32"/>
                    <a:gd name="T11" fmla="*/ 32 h 52"/>
                    <a:gd name="T12" fmla="*/ 4 w 32"/>
                    <a:gd name="T13" fmla="*/ 37 h 52"/>
                    <a:gd name="T14" fmla="*/ 2 w 32"/>
                    <a:gd name="T15" fmla="*/ 45 h 52"/>
                    <a:gd name="T16" fmla="*/ 0 w 32"/>
                    <a:gd name="T17" fmla="*/ 48 h 52"/>
                    <a:gd name="T18" fmla="*/ 17 w 32"/>
                    <a:gd name="T19" fmla="*/ 52 h 52"/>
                    <a:gd name="T20" fmla="*/ 17 w 32"/>
                    <a:gd name="T21" fmla="*/ 48 h 52"/>
                    <a:gd name="T22" fmla="*/ 19 w 32"/>
                    <a:gd name="T23" fmla="*/ 43 h 52"/>
                    <a:gd name="T24" fmla="*/ 21 w 32"/>
                    <a:gd name="T25" fmla="*/ 37 h 52"/>
                    <a:gd name="T26" fmla="*/ 22 w 32"/>
                    <a:gd name="T27" fmla="*/ 30 h 52"/>
                    <a:gd name="T28" fmla="*/ 24 w 32"/>
                    <a:gd name="T29" fmla="*/ 24 h 52"/>
                    <a:gd name="T30" fmla="*/ 28 w 32"/>
                    <a:gd name="T31" fmla="*/ 19 h 52"/>
                    <a:gd name="T32" fmla="*/ 30 w 32"/>
                    <a:gd name="T33" fmla="*/ 11 h 52"/>
                    <a:gd name="T34" fmla="*/ 32 w 32"/>
                    <a:gd name="T35" fmla="*/ 6 h 52"/>
                    <a:gd name="T36" fmla="*/ 17 w 32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2" h="52">
                      <a:moveTo>
                        <a:pt x="17" y="0"/>
                      </a:moveTo>
                      <a:lnTo>
                        <a:pt x="15" y="6"/>
                      </a:lnTo>
                      <a:lnTo>
                        <a:pt x="13" y="13"/>
                      </a:lnTo>
                      <a:lnTo>
                        <a:pt x="9" y="19"/>
                      </a:lnTo>
                      <a:lnTo>
                        <a:pt x="8" y="26"/>
                      </a:lnTo>
                      <a:lnTo>
                        <a:pt x="6" y="32"/>
                      </a:lnTo>
                      <a:lnTo>
                        <a:pt x="4" y="37"/>
                      </a:lnTo>
                      <a:lnTo>
                        <a:pt x="2" y="45"/>
                      </a:lnTo>
                      <a:lnTo>
                        <a:pt x="0" y="48"/>
                      </a:lnTo>
                      <a:lnTo>
                        <a:pt x="17" y="52"/>
                      </a:lnTo>
                      <a:lnTo>
                        <a:pt x="17" y="48"/>
                      </a:lnTo>
                      <a:lnTo>
                        <a:pt x="19" y="43"/>
                      </a:lnTo>
                      <a:lnTo>
                        <a:pt x="21" y="37"/>
                      </a:lnTo>
                      <a:lnTo>
                        <a:pt x="22" y="30"/>
                      </a:lnTo>
                      <a:lnTo>
                        <a:pt x="24" y="24"/>
                      </a:lnTo>
                      <a:lnTo>
                        <a:pt x="28" y="19"/>
                      </a:lnTo>
                      <a:lnTo>
                        <a:pt x="30" y="11"/>
                      </a:lnTo>
                      <a:lnTo>
                        <a:pt x="32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2" name="Freeform 359"/>
                <p:cNvSpPr>
                  <a:spLocks/>
                </p:cNvSpPr>
                <p:nvPr/>
              </p:nvSpPr>
              <p:spPr bwMode="auto">
                <a:xfrm>
                  <a:off x="1199" y="3423"/>
                  <a:ext cx="53" cy="18"/>
                </a:xfrm>
                <a:custGeom>
                  <a:avLst/>
                  <a:gdLst>
                    <a:gd name="T0" fmla="*/ 53 w 53"/>
                    <a:gd name="T1" fmla="*/ 1 h 18"/>
                    <a:gd name="T2" fmla="*/ 48 w 53"/>
                    <a:gd name="T3" fmla="*/ 0 h 18"/>
                    <a:gd name="T4" fmla="*/ 40 w 53"/>
                    <a:gd name="T5" fmla="*/ 0 h 18"/>
                    <a:gd name="T6" fmla="*/ 35 w 53"/>
                    <a:gd name="T7" fmla="*/ 0 h 18"/>
                    <a:gd name="T8" fmla="*/ 27 w 53"/>
                    <a:gd name="T9" fmla="*/ 1 h 18"/>
                    <a:gd name="T10" fmla="*/ 20 w 53"/>
                    <a:gd name="T11" fmla="*/ 1 h 18"/>
                    <a:gd name="T12" fmla="*/ 13 w 53"/>
                    <a:gd name="T13" fmla="*/ 1 h 18"/>
                    <a:gd name="T14" fmla="*/ 7 w 53"/>
                    <a:gd name="T15" fmla="*/ 3 h 18"/>
                    <a:gd name="T16" fmla="*/ 0 w 53"/>
                    <a:gd name="T17" fmla="*/ 3 h 18"/>
                    <a:gd name="T18" fmla="*/ 2 w 53"/>
                    <a:gd name="T19" fmla="*/ 18 h 18"/>
                    <a:gd name="T20" fmla="*/ 7 w 53"/>
                    <a:gd name="T21" fmla="*/ 18 h 18"/>
                    <a:gd name="T22" fmla="*/ 15 w 53"/>
                    <a:gd name="T23" fmla="*/ 18 h 18"/>
                    <a:gd name="T24" fmla="*/ 22 w 53"/>
                    <a:gd name="T25" fmla="*/ 16 h 18"/>
                    <a:gd name="T26" fmla="*/ 29 w 53"/>
                    <a:gd name="T27" fmla="*/ 16 h 18"/>
                    <a:gd name="T28" fmla="*/ 35 w 53"/>
                    <a:gd name="T29" fmla="*/ 16 h 18"/>
                    <a:gd name="T30" fmla="*/ 40 w 53"/>
                    <a:gd name="T31" fmla="*/ 16 h 18"/>
                    <a:gd name="T32" fmla="*/ 46 w 53"/>
                    <a:gd name="T33" fmla="*/ 16 h 18"/>
                    <a:gd name="T34" fmla="*/ 50 w 53"/>
                    <a:gd name="T35" fmla="*/ 16 h 18"/>
                    <a:gd name="T36" fmla="*/ 53 w 53"/>
                    <a:gd name="T37" fmla="*/ 1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" h="18">
                      <a:moveTo>
                        <a:pt x="53" y="1"/>
                      </a:move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27" y="1"/>
                      </a:lnTo>
                      <a:lnTo>
                        <a:pt x="20" y="1"/>
                      </a:lnTo>
                      <a:lnTo>
                        <a:pt x="13" y="1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2" y="18"/>
                      </a:lnTo>
                      <a:lnTo>
                        <a:pt x="7" y="18"/>
                      </a:lnTo>
                      <a:lnTo>
                        <a:pt x="15" y="18"/>
                      </a:lnTo>
                      <a:lnTo>
                        <a:pt x="22" y="16"/>
                      </a:lnTo>
                      <a:lnTo>
                        <a:pt x="29" y="16"/>
                      </a:lnTo>
                      <a:lnTo>
                        <a:pt x="35" y="16"/>
                      </a:lnTo>
                      <a:lnTo>
                        <a:pt x="40" y="16"/>
                      </a:lnTo>
                      <a:lnTo>
                        <a:pt x="46" y="16"/>
                      </a:lnTo>
                      <a:lnTo>
                        <a:pt x="50" y="16"/>
                      </a:lnTo>
                      <a:lnTo>
                        <a:pt x="53" y="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3" name="Freeform 360"/>
                <p:cNvSpPr>
                  <a:spLocks/>
                </p:cNvSpPr>
                <p:nvPr/>
              </p:nvSpPr>
              <p:spPr bwMode="auto">
                <a:xfrm>
                  <a:off x="1249" y="3424"/>
                  <a:ext cx="18" cy="34"/>
                </a:xfrm>
                <a:custGeom>
                  <a:avLst/>
                  <a:gdLst>
                    <a:gd name="T0" fmla="*/ 18 w 18"/>
                    <a:gd name="T1" fmla="*/ 19 h 34"/>
                    <a:gd name="T2" fmla="*/ 18 w 18"/>
                    <a:gd name="T3" fmla="*/ 17 h 34"/>
                    <a:gd name="T4" fmla="*/ 18 w 18"/>
                    <a:gd name="T5" fmla="*/ 15 h 34"/>
                    <a:gd name="T6" fmla="*/ 16 w 18"/>
                    <a:gd name="T7" fmla="*/ 12 h 34"/>
                    <a:gd name="T8" fmla="*/ 14 w 18"/>
                    <a:gd name="T9" fmla="*/ 6 h 34"/>
                    <a:gd name="T10" fmla="*/ 9 w 18"/>
                    <a:gd name="T11" fmla="*/ 2 h 34"/>
                    <a:gd name="T12" fmla="*/ 3 w 18"/>
                    <a:gd name="T13" fmla="*/ 0 h 34"/>
                    <a:gd name="T14" fmla="*/ 0 w 18"/>
                    <a:gd name="T15" fmla="*/ 15 h 34"/>
                    <a:gd name="T16" fmla="*/ 1 w 18"/>
                    <a:gd name="T17" fmla="*/ 15 h 34"/>
                    <a:gd name="T18" fmla="*/ 1 w 18"/>
                    <a:gd name="T19" fmla="*/ 17 h 34"/>
                    <a:gd name="T20" fmla="*/ 3 w 18"/>
                    <a:gd name="T21" fmla="*/ 19 h 34"/>
                    <a:gd name="T22" fmla="*/ 3 w 18"/>
                    <a:gd name="T23" fmla="*/ 23 h 34"/>
                    <a:gd name="T24" fmla="*/ 5 w 18"/>
                    <a:gd name="T25" fmla="*/ 26 h 34"/>
                    <a:gd name="T26" fmla="*/ 9 w 18"/>
                    <a:gd name="T27" fmla="*/ 30 h 34"/>
                    <a:gd name="T28" fmla="*/ 14 w 18"/>
                    <a:gd name="T29" fmla="*/ 34 h 34"/>
                    <a:gd name="T30" fmla="*/ 18 w 18"/>
                    <a:gd name="T31" fmla="*/ 19 h 3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" h="34">
                      <a:moveTo>
                        <a:pt x="18" y="19"/>
                      </a:moveTo>
                      <a:lnTo>
                        <a:pt x="18" y="17"/>
                      </a:lnTo>
                      <a:lnTo>
                        <a:pt x="18" y="15"/>
                      </a:lnTo>
                      <a:lnTo>
                        <a:pt x="16" y="12"/>
                      </a:lnTo>
                      <a:lnTo>
                        <a:pt x="14" y="6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3" y="23"/>
                      </a:lnTo>
                      <a:lnTo>
                        <a:pt x="5" y="26"/>
                      </a:lnTo>
                      <a:lnTo>
                        <a:pt x="9" y="30"/>
                      </a:lnTo>
                      <a:lnTo>
                        <a:pt x="14" y="34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4" name="Freeform 361"/>
                <p:cNvSpPr>
                  <a:spLocks/>
                </p:cNvSpPr>
                <p:nvPr/>
              </p:nvSpPr>
              <p:spPr bwMode="auto">
                <a:xfrm>
                  <a:off x="1263" y="3441"/>
                  <a:ext cx="39" cy="19"/>
                </a:xfrm>
                <a:custGeom>
                  <a:avLst/>
                  <a:gdLst>
                    <a:gd name="T0" fmla="*/ 28 w 39"/>
                    <a:gd name="T1" fmla="*/ 0 h 19"/>
                    <a:gd name="T2" fmla="*/ 26 w 39"/>
                    <a:gd name="T3" fmla="*/ 0 h 19"/>
                    <a:gd name="T4" fmla="*/ 24 w 39"/>
                    <a:gd name="T5" fmla="*/ 2 h 19"/>
                    <a:gd name="T6" fmla="*/ 23 w 39"/>
                    <a:gd name="T7" fmla="*/ 2 h 19"/>
                    <a:gd name="T8" fmla="*/ 19 w 39"/>
                    <a:gd name="T9" fmla="*/ 4 h 19"/>
                    <a:gd name="T10" fmla="*/ 15 w 39"/>
                    <a:gd name="T11" fmla="*/ 4 h 19"/>
                    <a:gd name="T12" fmla="*/ 11 w 39"/>
                    <a:gd name="T13" fmla="*/ 2 h 19"/>
                    <a:gd name="T14" fmla="*/ 8 w 39"/>
                    <a:gd name="T15" fmla="*/ 2 h 19"/>
                    <a:gd name="T16" fmla="*/ 4 w 39"/>
                    <a:gd name="T17" fmla="*/ 2 h 19"/>
                    <a:gd name="T18" fmla="*/ 0 w 39"/>
                    <a:gd name="T19" fmla="*/ 17 h 19"/>
                    <a:gd name="T20" fmla="*/ 4 w 39"/>
                    <a:gd name="T21" fmla="*/ 17 h 19"/>
                    <a:gd name="T22" fmla="*/ 10 w 39"/>
                    <a:gd name="T23" fmla="*/ 19 h 19"/>
                    <a:gd name="T24" fmla="*/ 15 w 39"/>
                    <a:gd name="T25" fmla="*/ 19 h 19"/>
                    <a:gd name="T26" fmla="*/ 21 w 39"/>
                    <a:gd name="T27" fmla="*/ 19 h 19"/>
                    <a:gd name="T28" fmla="*/ 24 w 39"/>
                    <a:gd name="T29" fmla="*/ 17 h 19"/>
                    <a:gd name="T30" fmla="*/ 30 w 39"/>
                    <a:gd name="T31" fmla="*/ 15 h 19"/>
                    <a:gd name="T32" fmla="*/ 35 w 39"/>
                    <a:gd name="T33" fmla="*/ 13 h 19"/>
                    <a:gd name="T34" fmla="*/ 39 w 39"/>
                    <a:gd name="T35" fmla="*/ 9 h 19"/>
                    <a:gd name="T36" fmla="*/ 28 w 39"/>
                    <a:gd name="T37" fmla="*/ 0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19">
                      <a:moveTo>
                        <a:pt x="28" y="0"/>
                      </a:move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19" y="4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17"/>
                      </a:lnTo>
                      <a:lnTo>
                        <a:pt x="4" y="17"/>
                      </a:lnTo>
                      <a:lnTo>
                        <a:pt x="10" y="19"/>
                      </a:lnTo>
                      <a:lnTo>
                        <a:pt x="15" y="19"/>
                      </a:lnTo>
                      <a:lnTo>
                        <a:pt x="21" y="19"/>
                      </a:lnTo>
                      <a:lnTo>
                        <a:pt x="24" y="17"/>
                      </a:lnTo>
                      <a:lnTo>
                        <a:pt x="30" y="15"/>
                      </a:lnTo>
                      <a:lnTo>
                        <a:pt x="35" y="13"/>
                      </a:lnTo>
                      <a:lnTo>
                        <a:pt x="39" y="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5" name="Freeform 362"/>
                <p:cNvSpPr>
                  <a:spLocks/>
                </p:cNvSpPr>
                <p:nvPr/>
              </p:nvSpPr>
              <p:spPr bwMode="auto">
                <a:xfrm>
                  <a:off x="1280" y="3419"/>
                  <a:ext cx="26" cy="31"/>
                </a:xfrm>
                <a:custGeom>
                  <a:avLst/>
                  <a:gdLst>
                    <a:gd name="T0" fmla="*/ 0 w 26"/>
                    <a:gd name="T1" fmla="*/ 0 h 31"/>
                    <a:gd name="T2" fmla="*/ 2 w 26"/>
                    <a:gd name="T3" fmla="*/ 5 h 31"/>
                    <a:gd name="T4" fmla="*/ 4 w 26"/>
                    <a:gd name="T5" fmla="*/ 9 h 31"/>
                    <a:gd name="T6" fmla="*/ 6 w 26"/>
                    <a:gd name="T7" fmla="*/ 13 h 31"/>
                    <a:gd name="T8" fmla="*/ 7 w 26"/>
                    <a:gd name="T9" fmla="*/ 17 h 31"/>
                    <a:gd name="T10" fmla="*/ 9 w 26"/>
                    <a:gd name="T11" fmla="*/ 18 h 31"/>
                    <a:gd name="T12" fmla="*/ 11 w 26"/>
                    <a:gd name="T13" fmla="*/ 20 h 31"/>
                    <a:gd name="T14" fmla="*/ 11 w 26"/>
                    <a:gd name="T15" fmla="*/ 22 h 31"/>
                    <a:gd name="T16" fmla="*/ 22 w 26"/>
                    <a:gd name="T17" fmla="*/ 31 h 31"/>
                    <a:gd name="T18" fmla="*/ 26 w 26"/>
                    <a:gd name="T19" fmla="*/ 24 h 31"/>
                    <a:gd name="T20" fmla="*/ 26 w 26"/>
                    <a:gd name="T21" fmla="*/ 18 h 31"/>
                    <a:gd name="T22" fmla="*/ 24 w 26"/>
                    <a:gd name="T23" fmla="*/ 13 h 31"/>
                    <a:gd name="T24" fmla="*/ 22 w 26"/>
                    <a:gd name="T25" fmla="*/ 9 h 31"/>
                    <a:gd name="T26" fmla="*/ 18 w 26"/>
                    <a:gd name="T27" fmla="*/ 5 h 31"/>
                    <a:gd name="T28" fmla="*/ 17 w 26"/>
                    <a:gd name="T29" fmla="*/ 2 h 31"/>
                    <a:gd name="T30" fmla="*/ 17 w 26"/>
                    <a:gd name="T31" fmla="*/ 0 h 31"/>
                    <a:gd name="T32" fmla="*/ 0 w 26"/>
                    <a:gd name="T33" fmla="*/ 0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" h="3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4" y="9"/>
                      </a:lnTo>
                      <a:lnTo>
                        <a:pt x="6" y="13"/>
                      </a:lnTo>
                      <a:lnTo>
                        <a:pt x="7" y="17"/>
                      </a:lnTo>
                      <a:lnTo>
                        <a:pt x="9" y="18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22" y="31"/>
                      </a:lnTo>
                      <a:lnTo>
                        <a:pt x="26" y="24"/>
                      </a:lnTo>
                      <a:lnTo>
                        <a:pt x="26" y="18"/>
                      </a:lnTo>
                      <a:lnTo>
                        <a:pt x="24" y="13"/>
                      </a:lnTo>
                      <a:lnTo>
                        <a:pt x="22" y="9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6" name="Freeform 363"/>
                <p:cNvSpPr>
                  <a:spLocks/>
                </p:cNvSpPr>
                <p:nvPr/>
              </p:nvSpPr>
              <p:spPr bwMode="auto">
                <a:xfrm>
                  <a:off x="1280" y="3402"/>
                  <a:ext cx="18" cy="17"/>
                </a:xfrm>
                <a:custGeom>
                  <a:avLst/>
                  <a:gdLst>
                    <a:gd name="T0" fmla="*/ 18 w 18"/>
                    <a:gd name="T1" fmla="*/ 0 h 17"/>
                    <a:gd name="T2" fmla="*/ 15 w 18"/>
                    <a:gd name="T3" fmla="*/ 0 h 17"/>
                    <a:gd name="T4" fmla="*/ 13 w 18"/>
                    <a:gd name="T5" fmla="*/ 0 h 17"/>
                    <a:gd name="T6" fmla="*/ 9 w 18"/>
                    <a:gd name="T7" fmla="*/ 2 h 17"/>
                    <a:gd name="T8" fmla="*/ 7 w 18"/>
                    <a:gd name="T9" fmla="*/ 4 h 17"/>
                    <a:gd name="T10" fmla="*/ 4 w 18"/>
                    <a:gd name="T11" fmla="*/ 6 h 17"/>
                    <a:gd name="T12" fmla="*/ 2 w 18"/>
                    <a:gd name="T13" fmla="*/ 10 h 17"/>
                    <a:gd name="T14" fmla="*/ 2 w 18"/>
                    <a:gd name="T15" fmla="*/ 13 h 17"/>
                    <a:gd name="T16" fmla="*/ 0 w 18"/>
                    <a:gd name="T17" fmla="*/ 17 h 17"/>
                    <a:gd name="T18" fmla="*/ 17 w 18"/>
                    <a:gd name="T19" fmla="*/ 17 h 17"/>
                    <a:gd name="T20" fmla="*/ 17 w 18"/>
                    <a:gd name="T21" fmla="*/ 15 h 17"/>
                    <a:gd name="T22" fmla="*/ 17 w 18"/>
                    <a:gd name="T23" fmla="*/ 17 h 17"/>
                    <a:gd name="T24" fmla="*/ 15 w 18"/>
                    <a:gd name="T25" fmla="*/ 17 h 17"/>
                    <a:gd name="T26" fmla="*/ 17 w 18"/>
                    <a:gd name="T27" fmla="*/ 17 h 17"/>
                    <a:gd name="T28" fmla="*/ 18 w 18"/>
                    <a:gd name="T29" fmla="*/ 17 h 17"/>
                    <a:gd name="T30" fmla="*/ 18 w 18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" h="17">
                      <a:moveTo>
                        <a:pt x="18" y="0"/>
                      </a:move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7" name="Freeform 364"/>
                <p:cNvSpPr>
                  <a:spLocks/>
                </p:cNvSpPr>
                <p:nvPr/>
              </p:nvSpPr>
              <p:spPr bwMode="auto">
                <a:xfrm>
                  <a:off x="1298" y="3402"/>
                  <a:ext cx="21" cy="24"/>
                </a:xfrm>
                <a:custGeom>
                  <a:avLst/>
                  <a:gdLst>
                    <a:gd name="T0" fmla="*/ 21 w 21"/>
                    <a:gd name="T1" fmla="*/ 10 h 24"/>
                    <a:gd name="T2" fmla="*/ 19 w 21"/>
                    <a:gd name="T3" fmla="*/ 8 h 24"/>
                    <a:gd name="T4" fmla="*/ 15 w 21"/>
                    <a:gd name="T5" fmla="*/ 8 h 24"/>
                    <a:gd name="T6" fmla="*/ 13 w 21"/>
                    <a:gd name="T7" fmla="*/ 8 h 24"/>
                    <a:gd name="T8" fmla="*/ 12 w 21"/>
                    <a:gd name="T9" fmla="*/ 6 h 24"/>
                    <a:gd name="T10" fmla="*/ 10 w 21"/>
                    <a:gd name="T11" fmla="*/ 4 h 24"/>
                    <a:gd name="T12" fmla="*/ 8 w 21"/>
                    <a:gd name="T13" fmla="*/ 2 h 24"/>
                    <a:gd name="T14" fmla="*/ 4 w 21"/>
                    <a:gd name="T15" fmla="*/ 2 h 24"/>
                    <a:gd name="T16" fmla="*/ 0 w 21"/>
                    <a:gd name="T17" fmla="*/ 0 h 24"/>
                    <a:gd name="T18" fmla="*/ 0 w 21"/>
                    <a:gd name="T19" fmla="*/ 17 h 24"/>
                    <a:gd name="T20" fmla="*/ 2 w 21"/>
                    <a:gd name="T21" fmla="*/ 17 h 24"/>
                    <a:gd name="T22" fmla="*/ 4 w 21"/>
                    <a:gd name="T23" fmla="*/ 19 h 24"/>
                    <a:gd name="T24" fmla="*/ 6 w 21"/>
                    <a:gd name="T25" fmla="*/ 21 h 24"/>
                    <a:gd name="T26" fmla="*/ 10 w 21"/>
                    <a:gd name="T27" fmla="*/ 22 h 24"/>
                    <a:gd name="T28" fmla="*/ 13 w 21"/>
                    <a:gd name="T29" fmla="*/ 24 h 24"/>
                    <a:gd name="T30" fmla="*/ 19 w 21"/>
                    <a:gd name="T31" fmla="*/ 24 h 24"/>
                    <a:gd name="T32" fmla="*/ 21 w 21"/>
                    <a:gd name="T33" fmla="*/ 1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24">
                      <a:moveTo>
                        <a:pt x="21" y="10"/>
                      </a:move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10" y="22"/>
                      </a:lnTo>
                      <a:lnTo>
                        <a:pt x="13" y="24"/>
                      </a:lnTo>
                      <a:lnTo>
                        <a:pt x="19" y="24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8" name="Freeform 365"/>
                <p:cNvSpPr>
                  <a:spLocks/>
                </p:cNvSpPr>
                <p:nvPr/>
              </p:nvSpPr>
              <p:spPr bwMode="auto">
                <a:xfrm>
                  <a:off x="1317" y="3412"/>
                  <a:ext cx="52" cy="18"/>
                </a:xfrm>
                <a:custGeom>
                  <a:avLst/>
                  <a:gdLst>
                    <a:gd name="T0" fmla="*/ 42 w 52"/>
                    <a:gd name="T1" fmla="*/ 0 h 18"/>
                    <a:gd name="T2" fmla="*/ 39 w 52"/>
                    <a:gd name="T3" fmla="*/ 0 h 18"/>
                    <a:gd name="T4" fmla="*/ 35 w 52"/>
                    <a:gd name="T5" fmla="*/ 1 h 18"/>
                    <a:gd name="T6" fmla="*/ 30 w 52"/>
                    <a:gd name="T7" fmla="*/ 1 h 18"/>
                    <a:gd name="T8" fmla="*/ 24 w 52"/>
                    <a:gd name="T9" fmla="*/ 1 h 18"/>
                    <a:gd name="T10" fmla="*/ 18 w 52"/>
                    <a:gd name="T11" fmla="*/ 1 h 18"/>
                    <a:gd name="T12" fmla="*/ 13 w 52"/>
                    <a:gd name="T13" fmla="*/ 0 h 18"/>
                    <a:gd name="T14" fmla="*/ 7 w 52"/>
                    <a:gd name="T15" fmla="*/ 0 h 18"/>
                    <a:gd name="T16" fmla="*/ 2 w 52"/>
                    <a:gd name="T17" fmla="*/ 0 h 18"/>
                    <a:gd name="T18" fmla="*/ 0 w 52"/>
                    <a:gd name="T19" fmla="*/ 14 h 18"/>
                    <a:gd name="T20" fmla="*/ 6 w 52"/>
                    <a:gd name="T21" fmla="*/ 14 h 18"/>
                    <a:gd name="T22" fmla="*/ 11 w 52"/>
                    <a:gd name="T23" fmla="*/ 16 h 18"/>
                    <a:gd name="T24" fmla="*/ 17 w 52"/>
                    <a:gd name="T25" fmla="*/ 16 h 18"/>
                    <a:gd name="T26" fmla="*/ 24 w 52"/>
                    <a:gd name="T27" fmla="*/ 16 h 18"/>
                    <a:gd name="T28" fmla="*/ 30 w 52"/>
                    <a:gd name="T29" fmla="*/ 18 h 18"/>
                    <a:gd name="T30" fmla="*/ 37 w 52"/>
                    <a:gd name="T31" fmla="*/ 16 h 18"/>
                    <a:gd name="T32" fmla="*/ 44 w 52"/>
                    <a:gd name="T33" fmla="*/ 14 h 18"/>
                    <a:gd name="T34" fmla="*/ 52 w 52"/>
                    <a:gd name="T35" fmla="*/ 11 h 18"/>
                    <a:gd name="T36" fmla="*/ 42 w 52"/>
                    <a:gd name="T37" fmla="*/ 0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2" h="18">
                      <a:moveTo>
                        <a:pt x="42" y="0"/>
                      </a:moveTo>
                      <a:lnTo>
                        <a:pt x="39" y="0"/>
                      </a:lnTo>
                      <a:lnTo>
                        <a:pt x="35" y="1"/>
                      </a:lnTo>
                      <a:lnTo>
                        <a:pt x="30" y="1"/>
                      </a:lnTo>
                      <a:lnTo>
                        <a:pt x="24" y="1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4" y="16"/>
                      </a:lnTo>
                      <a:lnTo>
                        <a:pt x="30" y="18"/>
                      </a:lnTo>
                      <a:lnTo>
                        <a:pt x="37" y="16"/>
                      </a:lnTo>
                      <a:lnTo>
                        <a:pt x="44" y="14"/>
                      </a:lnTo>
                      <a:lnTo>
                        <a:pt x="52" y="1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79" name="Freeform 366"/>
                <p:cNvSpPr>
                  <a:spLocks/>
                </p:cNvSpPr>
                <p:nvPr/>
              </p:nvSpPr>
              <p:spPr bwMode="auto">
                <a:xfrm>
                  <a:off x="1359" y="3377"/>
                  <a:ext cx="26" cy="46"/>
                </a:xfrm>
                <a:custGeom>
                  <a:avLst/>
                  <a:gdLst>
                    <a:gd name="T0" fmla="*/ 10 w 26"/>
                    <a:gd name="T1" fmla="*/ 0 h 46"/>
                    <a:gd name="T2" fmla="*/ 10 w 26"/>
                    <a:gd name="T3" fmla="*/ 5 h 46"/>
                    <a:gd name="T4" fmla="*/ 10 w 26"/>
                    <a:gd name="T5" fmla="*/ 9 h 46"/>
                    <a:gd name="T6" fmla="*/ 10 w 26"/>
                    <a:gd name="T7" fmla="*/ 14 h 46"/>
                    <a:gd name="T8" fmla="*/ 8 w 26"/>
                    <a:gd name="T9" fmla="*/ 20 h 46"/>
                    <a:gd name="T10" fmla="*/ 6 w 26"/>
                    <a:gd name="T11" fmla="*/ 25 h 46"/>
                    <a:gd name="T12" fmla="*/ 6 w 26"/>
                    <a:gd name="T13" fmla="*/ 29 h 46"/>
                    <a:gd name="T14" fmla="*/ 2 w 26"/>
                    <a:gd name="T15" fmla="*/ 31 h 46"/>
                    <a:gd name="T16" fmla="*/ 0 w 26"/>
                    <a:gd name="T17" fmla="*/ 35 h 46"/>
                    <a:gd name="T18" fmla="*/ 10 w 26"/>
                    <a:gd name="T19" fmla="*/ 46 h 46"/>
                    <a:gd name="T20" fmla="*/ 15 w 26"/>
                    <a:gd name="T21" fmla="*/ 42 h 46"/>
                    <a:gd name="T22" fmla="*/ 19 w 26"/>
                    <a:gd name="T23" fmla="*/ 36 h 46"/>
                    <a:gd name="T24" fmla="*/ 21 w 26"/>
                    <a:gd name="T25" fmla="*/ 29 h 46"/>
                    <a:gd name="T26" fmla="*/ 23 w 26"/>
                    <a:gd name="T27" fmla="*/ 23 h 46"/>
                    <a:gd name="T28" fmla="*/ 24 w 26"/>
                    <a:gd name="T29" fmla="*/ 16 h 46"/>
                    <a:gd name="T30" fmla="*/ 24 w 26"/>
                    <a:gd name="T31" fmla="*/ 11 h 46"/>
                    <a:gd name="T32" fmla="*/ 24 w 26"/>
                    <a:gd name="T33" fmla="*/ 5 h 46"/>
                    <a:gd name="T34" fmla="*/ 26 w 26"/>
                    <a:gd name="T35" fmla="*/ 1 h 46"/>
                    <a:gd name="T36" fmla="*/ 10 w 26"/>
                    <a:gd name="T37" fmla="*/ 0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46">
                      <a:moveTo>
                        <a:pt x="10" y="0"/>
                      </a:move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10" y="14"/>
                      </a:lnTo>
                      <a:lnTo>
                        <a:pt x="8" y="20"/>
                      </a:lnTo>
                      <a:lnTo>
                        <a:pt x="6" y="25"/>
                      </a:lnTo>
                      <a:lnTo>
                        <a:pt x="6" y="29"/>
                      </a:lnTo>
                      <a:lnTo>
                        <a:pt x="2" y="31"/>
                      </a:lnTo>
                      <a:lnTo>
                        <a:pt x="0" y="35"/>
                      </a:lnTo>
                      <a:lnTo>
                        <a:pt x="10" y="46"/>
                      </a:lnTo>
                      <a:lnTo>
                        <a:pt x="15" y="42"/>
                      </a:lnTo>
                      <a:lnTo>
                        <a:pt x="19" y="36"/>
                      </a:lnTo>
                      <a:lnTo>
                        <a:pt x="21" y="29"/>
                      </a:lnTo>
                      <a:lnTo>
                        <a:pt x="23" y="23"/>
                      </a:lnTo>
                      <a:lnTo>
                        <a:pt x="24" y="16"/>
                      </a:lnTo>
                      <a:lnTo>
                        <a:pt x="24" y="11"/>
                      </a:lnTo>
                      <a:lnTo>
                        <a:pt x="24" y="5"/>
                      </a:lnTo>
                      <a:lnTo>
                        <a:pt x="2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0" name="Freeform 367"/>
                <p:cNvSpPr>
                  <a:spLocks/>
                </p:cNvSpPr>
                <p:nvPr/>
              </p:nvSpPr>
              <p:spPr bwMode="auto">
                <a:xfrm>
                  <a:off x="1369" y="3343"/>
                  <a:ext cx="18" cy="35"/>
                </a:xfrm>
                <a:custGeom>
                  <a:avLst/>
                  <a:gdLst>
                    <a:gd name="T0" fmla="*/ 0 w 18"/>
                    <a:gd name="T1" fmla="*/ 10 h 35"/>
                    <a:gd name="T2" fmla="*/ 2 w 18"/>
                    <a:gd name="T3" fmla="*/ 13 h 35"/>
                    <a:gd name="T4" fmla="*/ 3 w 18"/>
                    <a:gd name="T5" fmla="*/ 15 h 35"/>
                    <a:gd name="T6" fmla="*/ 3 w 18"/>
                    <a:gd name="T7" fmla="*/ 17 h 35"/>
                    <a:gd name="T8" fmla="*/ 3 w 18"/>
                    <a:gd name="T9" fmla="*/ 19 h 35"/>
                    <a:gd name="T10" fmla="*/ 3 w 18"/>
                    <a:gd name="T11" fmla="*/ 22 h 35"/>
                    <a:gd name="T12" fmla="*/ 2 w 18"/>
                    <a:gd name="T13" fmla="*/ 24 h 35"/>
                    <a:gd name="T14" fmla="*/ 2 w 18"/>
                    <a:gd name="T15" fmla="*/ 28 h 35"/>
                    <a:gd name="T16" fmla="*/ 0 w 18"/>
                    <a:gd name="T17" fmla="*/ 34 h 35"/>
                    <a:gd name="T18" fmla="*/ 16 w 18"/>
                    <a:gd name="T19" fmla="*/ 35 h 35"/>
                    <a:gd name="T20" fmla="*/ 16 w 18"/>
                    <a:gd name="T21" fmla="*/ 32 h 35"/>
                    <a:gd name="T22" fmla="*/ 18 w 18"/>
                    <a:gd name="T23" fmla="*/ 28 h 35"/>
                    <a:gd name="T24" fmla="*/ 18 w 18"/>
                    <a:gd name="T25" fmla="*/ 24 h 35"/>
                    <a:gd name="T26" fmla="*/ 18 w 18"/>
                    <a:gd name="T27" fmla="*/ 21 h 35"/>
                    <a:gd name="T28" fmla="*/ 18 w 18"/>
                    <a:gd name="T29" fmla="*/ 15 h 35"/>
                    <a:gd name="T30" fmla="*/ 16 w 18"/>
                    <a:gd name="T31" fmla="*/ 10 h 35"/>
                    <a:gd name="T32" fmla="*/ 14 w 18"/>
                    <a:gd name="T33" fmla="*/ 4 h 35"/>
                    <a:gd name="T34" fmla="*/ 11 w 18"/>
                    <a:gd name="T35" fmla="*/ 0 h 35"/>
                    <a:gd name="T36" fmla="*/ 0 w 18"/>
                    <a:gd name="T37" fmla="*/ 10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" h="35">
                      <a:moveTo>
                        <a:pt x="0" y="10"/>
                      </a:move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2" y="24"/>
                      </a:lnTo>
                      <a:lnTo>
                        <a:pt x="2" y="28"/>
                      </a:lnTo>
                      <a:lnTo>
                        <a:pt x="0" y="34"/>
                      </a:lnTo>
                      <a:lnTo>
                        <a:pt x="16" y="35"/>
                      </a:lnTo>
                      <a:lnTo>
                        <a:pt x="16" y="32"/>
                      </a:lnTo>
                      <a:lnTo>
                        <a:pt x="18" y="28"/>
                      </a:lnTo>
                      <a:lnTo>
                        <a:pt x="18" y="24"/>
                      </a:lnTo>
                      <a:lnTo>
                        <a:pt x="18" y="21"/>
                      </a:lnTo>
                      <a:lnTo>
                        <a:pt x="18" y="15"/>
                      </a:lnTo>
                      <a:lnTo>
                        <a:pt x="16" y="10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1" name="Freeform 368"/>
                <p:cNvSpPr>
                  <a:spLocks/>
                </p:cNvSpPr>
                <p:nvPr/>
              </p:nvSpPr>
              <p:spPr bwMode="auto">
                <a:xfrm>
                  <a:off x="1313" y="3310"/>
                  <a:ext cx="67" cy="43"/>
                </a:xfrm>
                <a:custGeom>
                  <a:avLst/>
                  <a:gdLst>
                    <a:gd name="T0" fmla="*/ 0 w 67"/>
                    <a:gd name="T1" fmla="*/ 6 h 43"/>
                    <a:gd name="T2" fmla="*/ 6 w 67"/>
                    <a:gd name="T3" fmla="*/ 15 h 43"/>
                    <a:gd name="T4" fmla="*/ 15 w 67"/>
                    <a:gd name="T5" fmla="*/ 22 h 43"/>
                    <a:gd name="T6" fmla="*/ 22 w 67"/>
                    <a:gd name="T7" fmla="*/ 28 h 43"/>
                    <a:gd name="T8" fmla="*/ 32 w 67"/>
                    <a:gd name="T9" fmla="*/ 31 h 43"/>
                    <a:gd name="T10" fmla="*/ 39 w 67"/>
                    <a:gd name="T11" fmla="*/ 35 h 43"/>
                    <a:gd name="T12" fmla="*/ 46 w 67"/>
                    <a:gd name="T13" fmla="*/ 37 h 43"/>
                    <a:gd name="T14" fmla="*/ 52 w 67"/>
                    <a:gd name="T15" fmla="*/ 41 h 43"/>
                    <a:gd name="T16" fmla="*/ 56 w 67"/>
                    <a:gd name="T17" fmla="*/ 43 h 43"/>
                    <a:gd name="T18" fmla="*/ 67 w 67"/>
                    <a:gd name="T19" fmla="*/ 33 h 43"/>
                    <a:gd name="T20" fmla="*/ 59 w 67"/>
                    <a:gd name="T21" fmla="*/ 28 h 43"/>
                    <a:gd name="T22" fmla="*/ 52 w 67"/>
                    <a:gd name="T23" fmla="*/ 24 h 43"/>
                    <a:gd name="T24" fmla="*/ 45 w 67"/>
                    <a:gd name="T25" fmla="*/ 20 h 43"/>
                    <a:gd name="T26" fmla="*/ 37 w 67"/>
                    <a:gd name="T27" fmla="*/ 17 h 43"/>
                    <a:gd name="T28" fmla="*/ 30 w 67"/>
                    <a:gd name="T29" fmla="*/ 15 h 43"/>
                    <a:gd name="T30" fmla="*/ 24 w 67"/>
                    <a:gd name="T31" fmla="*/ 11 h 43"/>
                    <a:gd name="T32" fmla="*/ 19 w 67"/>
                    <a:gd name="T33" fmla="*/ 6 h 43"/>
                    <a:gd name="T34" fmla="*/ 15 w 67"/>
                    <a:gd name="T35" fmla="*/ 0 h 43"/>
                    <a:gd name="T36" fmla="*/ 0 w 67"/>
                    <a:gd name="T37" fmla="*/ 6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43">
                      <a:moveTo>
                        <a:pt x="0" y="6"/>
                      </a:moveTo>
                      <a:lnTo>
                        <a:pt x="6" y="15"/>
                      </a:lnTo>
                      <a:lnTo>
                        <a:pt x="15" y="22"/>
                      </a:lnTo>
                      <a:lnTo>
                        <a:pt x="22" y="28"/>
                      </a:lnTo>
                      <a:lnTo>
                        <a:pt x="32" y="31"/>
                      </a:lnTo>
                      <a:lnTo>
                        <a:pt x="39" y="35"/>
                      </a:lnTo>
                      <a:lnTo>
                        <a:pt x="46" y="37"/>
                      </a:lnTo>
                      <a:lnTo>
                        <a:pt x="52" y="41"/>
                      </a:lnTo>
                      <a:lnTo>
                        <a:pt x="56" y="43"/>
                      </a:lnTo>
                      <a:lnTo>
                        <a:pt x="67" y="33"/>
                      </a:lnTo>
                      <a:lnTo>
                        <a:pt x="59" y="28"/>
                      </a:lnTo>
                      <a:lnTo>
                        <a:pt x="52" y="24"/>
                      </a:lnTo>
                      <a:lnTo>
                        <a:pt x="45" y="20"/>
                      </a:lnTo>
                      <a:lnTo>
                        <a:pt x="37" y="17"/>
                      </a:lnTo>
                      <a:lnTo>
                        <a:pt x="30" y="15"/>
                      </a:lnTo>
                      <a:lnTo>
                        <a:pt x="24" y="11"/>
                      </a:lnTo>
                      <a:lnTo>
                        <a:pt x="19" y="6"/>
                      </a:lnTo>
                      <a:lnTo>
                        <a:pt x="1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2" name="Freeform 369"/>
                <p:cNvSpPr>
                  <a:spLocks/>
                </p:cNvSpPr>
                <p:nvPr/>
              </p:nvSpPr>
              <p:spPr bwMode="auto">
                <a:xfrm>
                  <a:off x="1310" y="3223"/>
                  <a:ext cx="24" cy="93"/>
                </a:xfrm>
                <a:custGeom>
                  <a:avLst/>
                  <a:gdLst>
                    <a:gd name="T0" fmla="*/ 9 w 24"/>
                    <a:gd name="T1" fmla="*/ 0 h 93"/>
                    <a:gd name="T2" fmla="*/ 7 w 24"/>
                    <a:gd name="T3" fmla="*/ 10 h 93"/>
                    <a:gd name="T4" fmla="*/ 5 w 24"/>
                    <a:gd name="T5" fmla="*/ 19 h 93"/>
                    <a:gd name="T6" fmla="*/ 3 w 24"/>
                    <a:gd name="T7" fmla="*/ 32 h 93"/>
                    <a:gd name="T8" fmla="*/ 1 w 24"/>
                    <a:gd name="T9" fmla="*/ 43 h 93"/>
                    <a:gd name="T10" fmla="*/ 0 w 24"/>
                    <a:gd name="T11" fmla="*/ 56 h 93"/>
                    <a:gd name="T12" fmla="*/ 0 w 24"/>
                    <a:gd name="T13" fmla="*/ 69 h 93"/>
                    <a:gd name="T14" fmla="*/ 1 w 24"/>
                    <a:gd name="T15" fmla="*/ 82 h 93"/>
                    <a:gd name="T16" fmla="*/ 3 w 24"/>
                    <a:gd name="T17" fmla="*/ 93 h 93"/>
                    <a:gd name="T18" fmla="*/ 18 w 24"/>
                    <a:gd name="T19" fmla="*/ 87 h 93"/>
                    <a:gd name="T20" fmla="*/ 16 w 24"/>
                    <a:gd name="T21" fmla="*/ 80 h 93"/>
                    <a:gd name="T22" fmla="*/ 16 w 24"/>
                    <a:gd name="T23" fmla="*/ 69 h 93"/>
                    <a:gd name="T24" fmla="*/ 16 w 24"/>
                    <a:gd name="T25" fmla="*/ 58 h 93"/>
                    <a:gd name="T26" fmla="*/ 16 w 24"/>
                    <a:gd name="T27" fmla="*/ 45 h 93"/>
                    <a:gd name="T28" fmla="*/ 18 w 24"/>
                    <a:gd name="T29" fmla="*/ 34 h 93"/>
                    <a:gd name="T30" fmla="*/ 20 w 24"/>
                    <a:gd name="T31" fmla="*/ 23 h 93"/>
                    <a:gd name="T32" fmla="*/ 22 w 24"/>
                    <a:gd name="T33" fmla="*/ 11 h 93"/>
                    <a:gd name="T34" fmla="*/ 24 w 24"/>
                    <a:gd name="T35" fmla="*/ 4 h 93"/>
                    <a:gd name="T36" fmla="*/ 9 w 24"/>
                    <a:gd name="T37" fmla="*/ 0 h 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93">
                      <a:moveTo>
                        <a:pt x="9" y="0"/>
                      </a:moveTo>
                      <a:lnTo>
                        <a:pt x="7" y="10"/>
                      </a:lnTo>
                      <a:lnTo>
                        <a:pt x="5" y="19"/>
                      </a:lnTo>
                      <a:lnTo>
                        <a:pt x="3" y="32"/>
                      </a:lnTo>
                      <a:lnTo>
                        <a:pt x="1" y="43"/>
                      </a:lnTo>
                      <a:lnTo>
                        <a:pt x="0" y="56"/>
                      </a:lnTo>
                      <a:lnTo>
                        <a:pt x="0" y="69"/>
                      </a:lnTo>
                      <a:lnTo>
                        <a:pt x="1" y="82"/>
                      </a:lnTo>
                      <a:lnTo>
                        <a:pt x="3" y="93"/>
                      </a:lnTo>
                      <a:lnTo>
                        <a:pt x="18" y="87"/>
                      </a:lnTo>
                      <a:lnTo>
                        <a:pt x="16" y="80"/>
                      </a:lnTo>
                      <a:lnTo>
                        <a:pt x="16" y="69"/>
                      </a:lnTo>
                      <a:lnTo>
                        <a:pt x="16" y="58"/>
                      </a:lnTo>
                      <a:lnTo>
                        <a:pt x="16" y="45"/>
                      </a:lnTo>
                      <a:lnTo>
                        <a:pt x="18" y="34"/>
                      </a:lnTo>
                      <a:lnTo>
                        <a:pt x="20" y="23"/>
                      </a:lnTo>
                      <a:lnTo>
                        <a:pt x="22" y="11"/>
                      </a:lnTo>
                      <a:lnTo>
                        <a:pt x="24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3" name="Freeform 370"/>
                <p:cNvSpPr>
                  <a:spLocks/>
                </p:cNvSpPr>
                <p:nvPr/>
              </p:nvSpPr>
              <p:spPr bwMode="auto">
                <a:xfrm>
                  <a:off x="1319" y="3198"/>
                  <a:ext cx="24" cy="29"/>
                </a:xfrm>
                <a:custGeom>
                  <a:avLst/>
                  <a:gdLst>
                    <a:gd name="T0" fmla="*/ 13 w 24"/>
                    <a:gd name="T1" fmla="*/ 0 h 29"/>
                    <a:gd name="T2" fmla="*/ 11 w 24"/>
                    <a:gd name="T3" fmla="*/ 1 h 29"/>
                    <a:gd name="T4" fmla="*/ 7 w 24"/>
                    <a:gd name="T5" fmla="*/ 3 h 29"/>
                    <a:gd name="T6" fmla="*/ 5 w 24"/>
                    <a:gd name="T7" fmla="*/ 7 h 29"/>
                    <a:gd name="T8" fmla="*/ 4 w 24"/>
                    <a:gd name="T9" fmla="*/ 11 h 29"/>
                    <a:gd name="T10" fmla="*/ 2 w 24"/>
                    <a:gd name="T11" fmla="*/ 14 h 29"/>
                    <a:gd name="T12" fmla="*/ 2 w 24"/>
                    <a:gd name="T13" fmla="*/ 20 h 29"/>
                    <a:gd name="T14" fmla="*/ 0 w 24"/>
                    <a:gd name="T15" fmla="*/ 25 h 29"/>
                    <a:gd name="T16" fmla="*/ 15 w 24"/>
                    <a:gd name="T17" fmla="*/ 29 h 29"/>
                    <a:gd name="T18" fmla="*/ 16 w 24"/>
                    <a:gd name="T19" fmla="*/ 24 h 29"/>
                    <a:gd name="T20" fmla="*/ 16 w 24"/>
                    <a:gd name="T21" fmla="*/ 20 h 29"/>
                    <a:gd name="T22" fmla="*/ 18 w 24"/>
                    <a:gd name="T23" fmla="*/ 16 h 29"/>
                    <a:gd name="T24" fmla="*/ 20 w 24"/>
                    <a:gd name="T25" fmla="*/ 14 h 29"/>
                    <a:gd name="T26" fmla="*/ 20 w 24"/>
                    <a:gd name="T27" fmla="*/ 12 h 29"/>
                    <a:gd name="T28" fmla="*/ 22 w 24"/>
                    <a:gd name="T29" fmla="*/ 11 h 29"/>
                    <a:gd name="T30" fmla="*/ 24 w 24"/>
                    <a:gd name="T31" fmla="*/ 9 h 29"/>
                    <a:gd name="T32" fmla="*/ 13 w 24"/>
                    <a:gd name="T33" fmla="*/ 0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" h="29">
                      <a:moveTo>
                        <a:pt x="13" y="0"/>
                      </a:moveTo>
                      <a:lnTo>
                        <a:pt x="11" y="1"/>
                      </a:lnTo>
                      <a:lnTo>
                        <a:pt x="7" y="3"/>
                      </a:lnTo>
                      <a:lnTo>
                        <a:pt x="5" y="7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2" y="20"/>
                      </a:lnTo>
                      <a:lnTo>
                        <a:pt x="0" y="25"/>
                      </a:lnTo>
                      <a:lnTo>
                        <a:pt x="15" y="29"/>
                      </a:lnTo>
                      <a:lnTo>
                        <a:pt x="16" y="24"/>
                      </a:lnTo>
                      <a:lnTo>
                        <a:pt x="16" y="20"/>
                      </a:lnTo>
                      <a:lnTo>
                        <a:pt x="18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  <a:lnTo>
                        <a:pt x="24" y="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4" name="Freeform 371"/>
                <p:cNvSpPr>
                  <a:spLocks/>
                </p:cNvSpPr>
                <p:nvPr/>
              </p:nvSpPr>
              <p:spPr bwMode="auto">
                <a:xfrm>
                  <a:off x="1332" y="3183"/>
                  <a:ext cx="26" cy="24"/>
                </a:xfrm>
                <a:custGeom>
                  <a:avLst/>
                  <a:gdLst>
                    <a:gd name="T0" fmla="*/ 20 w 26"/>
                    <a:gd name="T1" fmla="*/ 0 h 24"/>
                    <a:gd name="T2" fmla="*/ 16 w 26"/>
                    <a:gd name="T3" fmla="*/ 2 h 24"/>
                    <a:gd name="T4" fmla="*/ 15 w 26"/>
                    <a:gd name="T5" fmla="*/ 2 h 24"/>
                    <a:gd name="T6" fmla="*/ 13 w 26"/>
                    <a:gd name="T7" fmla="*/ 3 h 24"/>
                    <a:gd name="T8" fmla="*/ 9 w 26"/>
                    <a:gd name="T9" fmla="*/ 5 h 24"/>
                    <a:gd name="T10" fmla="*/ 7 w 26"/>
                    <a:gd name="T11" fmla="*/ 7 h 24"/>
                    <a:gd name="T12" fmla="*/ 5 w 26"/>
                    <a:gd name="T13" fmla="*/ 9 h 24"/>
                    <a:gd name="T14" fmla="*/ 2 w 26"/>
                    <a:gd name="T15" fmla="*/ 11 h 24"/>
                    <a:gd name="T16" fmla="*/ 0 w 26"/>
                    <a:gd name="T17" fmla="*/ 15 h 24"/>
                    <a:gd name="T18" fmla="*/ 11 w 26"/>
                    <a:gd name="T19" fmla="*/ 24 h 24"/>
                    <a:gd name="T20" fmla="*/ 13 w 26"/>
                    <a:gd name="T21" fmla="*/ 22 h 24"/>
                    <a:gd name="T22" fmla="*/ 15 w 26"/>
                    <a:gd name="T23" fmla="*/ 20 h 24"/>
                    <a:gd name="T24" fmla="*/ 16 w 26"/>
                    <a:gd name="T25" fmla="*/ 20 h 24"/>
                    <a:gd name="T26" fmla="*/ 18 w 26"/>
                    <a:gd name="T27" fmla="*/ 18 h 24"/>
                    <a:gd name="T28" fmla="*/ 20 w 26"/>
                    <a:gd name="T29" fmla="*/ 16 h 24"/>
                    <a:gd name="T30" fmla="*/ 22 w 26"/>
                    <a:gd name="T31" fmla="*/ 16 h 24"/>
                    <a:gd name="T32" fmla="*/ 24 w 26"/>
                    <a:gd name="T33" fmla="*/ 15 h 24"/>
                    <a:gd name="T34" fmla="*/ 26 w 26"/>
                    <a:gd name="T35" fmla="*/ 15 h 24"/>
                    <a:gd name="T36" fmla="*/ 20 w 26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24">
                      <a:moveTo>
                        <a:pt x="20" y="0"/>
                      </a:move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11" y="24"/>
                      </a:lnTo>
                      <a:lnTo>
                        <a:pt x="13" y="22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5" name="Freeform 372"/>
                <p:cNvSpPr>
                  <a:spLocks/>
                </p:cNvSpPr>
                <p:nvPr/>
              </p:nvSpPr>
              <p:spPr bwMode="auto">
                <a:xfrm>
                  <a:off x="1352" y="3179"/>
                  <a:ext cx="22" cy="19"/>
                </a:xfrm>
                <a:custGeom>
                  <a:avLst/>
                  <a:gdLst>
                    <a:gd name="T0" fmla="*/ 22 w 22"/>
                    <a:gd name="T1" fmla="*/ 7 h 19"/>
                    <a:gd name="T2" fmla="*/ 19 w 22"/>
                    <a:gd name="T3" fmla="*/ 4 h 19"/>
                    <a:gd name="T4" fmla="*/ 15 w 22"/>
                    <a:gd name="T5" fmla="*/ 2 h 19"/>
                    <a:gd name="T6" fmla="*/ 11 w 22"/>
                    <a:gd name="T7" fmla="*/ 0 h 19"/>
                    <a:gd name="T8" fmla="*/ 7 w 22"/>
                    <a:gd name="T9" fmla="*/ 2 h 19"/>
                    <a:gd name="T10" fmla="*/ 6 w 22"/>
                    <a:gd name="T11" fmla="*/ 2 h 19"/>
                    <a:gd name="T12" fmla="*/ 2 w 22"/>
                    <a:gd name="T13" fmla="*/ 4 h 19"/>
                    <a:gd name="T14" fmla="*/ 0 w 22"/>
                    <a:gd name="T15" fmla="*/ 4 h 19"/>
                    <a:gd name="T16" fmla="*/ 6 w 22"/>
                    <a:gd name="T17" fmla="*/ 19 h 19"/>
                    <a:gd name="T18" fmla="*/ 7 w 22"/>
                    <a:gd name="T19" fmla="*/ 19 h 19"/>
                    <a:gd name="T20" fmla="*/ 9 w 22"/>
                    <a:gd name="T21" fmla="*/ 17 h 19"/>
                    <a:gd name="T22" fmla="*/ 11 w 22"/>
                    <a:gd name="T23" fmla="*/ 17 h 19"/>
                    <a:gd name="T24" fmla="*/ 9 w 22"/>
                    <a:gd name="T25" fmla="*/ 15 h 19"/>
                    <a:gd name="T26" fmla="*/ 9 w 22"/>
                    <a:gd name="T27" fmla="*/ 17 h 19"/>
                    <a:gd name="T28" fmla="*/ 22 w 22"/>
                    <a:gd name="T29" fmla="*/ 7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" h="19">
                      <a:moveTo>
                        <a:pt x="22" y="7"/>
                      </a:moveTo>
                      <a:lnTo>
                        <a:pt x="19" y="4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22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6" name="Freeform 373"/>
                <p:cNvSpPr>
                  <a:spLocks/>
                </p:cNvSpPr>
                <p:nvPr/>
              </p:nvSpPr>
              <p:spPr bwMode="auto">
                <a:xfrm>
                  <a:off x="1358" y="3186"/>
                  <a:ext cx="18" cy="41"/>
                </a:xfrm>
                <a:custGeom>
                  <a:avLst/>
                  <a:gdLst>
                    <a:gd name="T0" fmla="*/ 18 w 18"/>
                    <a:gd name="T1" fmla="*/ 28 h 41"/>
                    <a:gd name="T2" fmla="*/ 16 w 18"/>
                    <a:gd name="T3" fmla="*/ 26 h 41"/>
                    <a:gd name="T4" fmla="*/ 16 w 18"/>
                    <a:gd name="T5" fmla="*/ 24 h 41"/>
                    <a:gd name="T6" fmla="*/ 16 w 18"/>
                    <a:gd name="T7" fmla="*/ 23 h 41"/>
                    <a:gd name="T8" fmla="*/ 16 w 18"/>
                    <a:gd name="T9" fmla="*/ 21 h 41"/>
                    <a:gd name="T10" fmla="*/ 16 w 18"/>
                    <a:gd name="T11" fmla="*/ 17 h 41"/>
                    <a:gd name="T12" fmla="*/ 18 w 18"/>
                    <a:gd name="T13" fmla="*/ 12 h 41"/>
                    <a:gd name="T14" fmla="*/ 18 w 18"/>
                    <a:gd name="T15" fmla="*/ 6 h 41"/>
                    <a:gd name="T16" fmla="*/ 16 w 18"/>
                    <a:gd name="T17" fmla="*/ 0 h 41"/>
                    <a:gd name="T18" fmla="*/ 3 w 18"/>
                    <a:gd name="T19" fmla="*/ 10 h 41"/>
                    <a:gd name="T20" fmla="*/ 3 w 18"/>
                    <a:gd name="T21" fmla="*/ 8 h 41"/>
                    <a:gd name="T22" fmla="*/ 1 w 18"/>
                    <a:gd name="T23" fmla="*/ 10 h 41"/>
                    <a:gd name="T24" fmla="*/ 1 w 18"/>
                    <a:gd name="T25" fmla="*/ 13 h 41"/>
                    <a:gd name="T26" fmla="*/ 0 w 18"/>
                    <a:gd name="T27" fmla="*/ 19 h 41"/>
                    <a:gd name="T28" fmla="*/ 0 w 18"/>
                    <a:gd name="T29" fmla="*/ 24 h 41"/>
                    <a:gd name="T30" fmla="*/ 1 w 18"/>
                    <a:gd name="T31" fmla="*/ 30 h 41"/>
                    <a:gd name="T32" fmla="*/ 5 w 18"/>
                    <a:gd name="T33" fmla="*/ 37 h 41"/>
                    <a:gd name="T34" fmla="*/ 13 w 18"/>
                    <a:gd name="T35" fmla="*/ 41 h 41"/>
                    <a:gd name="T36" fmla="*/ 18 w 18"/>
                    <a:gd name="T37" fmla="*/ 28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" h="41">
                      <a:moveTo>
                        <a:pt x="18" y="28"/>
                      </a:move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3"/>
                      </a:lnTo>
                      <a:lnTo>
                        <a:pt x="16" y="21"/>
                      </a:lnTo>
                      <a:lnTo>
                        <a:pt x="16" y="17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6" y="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1" y="10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1" y="30"/>
                      </a:lnTo>
                      <a:lnTo>
                        <a:pt x="5" y="37"/>
                      </a:lnTo>
                      <a:lnTo>
                        <a:pt x="13" y="41"/>
                      </a:lnTo>
                      <a:lnTo>
                        <a:pt x="18" y="2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7" name="Freeform 374"/>
                <p:cNvSpPr>
                  <a:spLocks/>
                </p:cNvSpPr>
                <p:nvPr/>
              </p:nvSpPr>
              <p:spPr bwMode="auto">
                <a:xfrm>
                  <a:off x="1371" y="3214"/>
                  <a:ext cx="79" cy="19"/>
                </a:xfrm>
                <a:custGeom>
                  <a:avLst/>
                  <a:gdLst>
                    <a:gd name="T0" fmla="*/ 79 w 79"/>
                    <a:gd name="T1" fmla="*/ 4 h 19"/>
                    <a:gd name="T2" fmla="*/ 68 w 79"/>
                    <a:gd name="T3" fmla="*/ 2 h 19"/>
                    <a:gd name="T4" fmla="*/ 57 w 79"/>
                    <a:gd name="T5" fmla="*/ 2 h 19"/>
                    <a:gd name="T6" fmla="*/ 48 w 79"/>
                    <a:gd name="T7" fmla="*/ 2 h 19"/>
                    <a:gd name="T8" fmla="*/ 36 w 79"/>
                    <a:gd name="T9" fmla="*/ 2 h 19"/>
                    <a:gd name="T10" fmla="*/ 27 w 79"/>
                    <a:gd name="T11" fmla="*/ 2 h 19"/>
                    <a:gd name="T12" fmla="*/ 18 w 79"/>
                    <a:gd name="T13" fmla="*/ 2 h 19"/>
                    <a:gd name="T14" fmla="*/ 11 w 79"/>
                    <a:gd name="T15" fmla="*/ 0 h 19"/>
                    <a:gd name="T16" fmla="*/ 5 w 79"/>
                    <a:gd name="T17" fmla="*/ 0 h 19"/>
                    <a:gd name="T18" fmla="*/ 0 w 79"/>
                    <a:gd name="T19" fmla="*/ 13 h 19"/>
                    <a:gd name="T20" fmla="*/ 9 w 79"/>
                    <a:gd name="T21" fmla="*/ 15 h 19"/>
                    <a:gd name="T22" fmla="*/ 18 w 79"/>
                    <a:gd name="T23" fmla="*/ 17 h 19"/>
                    <a:gd name="T24" fmla="*/ 27 w 79"/>
                    <a:gd name="T25" fmla="*/ 17 h 19"/>
                    <a:gd name="T26" fmla="*/ 36 w 79"/>
                    <a:gd name="T27" fmla="*/ 17 h 19"/>
                    <a:gd name="T28" fmla="*/ 48 w 79"/>
                    <a:gd name="T29" fmla="*/ 17 h 19"/>
                    <a:gd name="T30" fmla="*/ 57 w 79"/>
                    <a:gd name="T31" fmla="*/ 17 h 19"/>
                    <a:gd name="T32" fmla="*/ 66 w 79"/>
                    <a:gd name="T33" fmla="*/ 17 h 19"/>
                    <a:gd name="T34" fmla="*/ 75 w 79"/>
                    <a:gd name="T35" fmla="*/ 19 h 19"/>
                    <a:gd name="T36" fmla="*/ 79 w 79"/>
                    <a:gd name="T37" fmla="*/ 4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9" h="19">
                      <a:moveTo>
                        <a:pt x="79" y="4"/>
                      </a:moveTo>
                      <a:lnTo>
                        <a:pt x="68" y="2"/>
                      </a:lnTo>
                      <a:lnTo>
                        <a:pt x="57" y="2"/>
                      </a:lnTo>
                      <a:lnTo>
                        <a:pt x="48" y="2"/>
                      </a:lnTo>
                      <a:lnTo>
                        <a:pt x="36" y="2"/>
                      </a:lnTo>
                      <a:lnTo>
                        <a:pt x="27" y="2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9" y="15"/>
                      </a:lnTo>
                      <a:lnTo>
                        <a:pt x="18" y="17"/>
                      </a:lnTo>
                      <a:lnTo>
                        <a:pt x="27" y="17"/>
                      </a:lnTo>
                      <a:lnTo>
                        <a:pt x="36" y="17"/>
                      </a:lnTo>
                      <a:lnTo>
                        <a:pt x="48" y="17"/>
                      </a:lnTo>
                      <a:lnTo>
                        <a:pt x="57" y="17"/>
                      </a:lnTo>
                      <a:lnTo>
                        <a:pt x="66" y="17"/>
                      </a:lnTo>
                      <a:lnTo>
                        <a:pt x="75" y="19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8" name="Freeform 375"/>
                <p:cNvSpPr>
                  <a:spLocks/>
                </p:cNvSpPr>
                <p:nvPr/>
              </p:nvSpPr>
              <p:spPr bwMode="auto">
                <a:xfrm>
                  <a:off x="1446" y="3218"/>
                  <a:ext cx="76" cy="46"/>
                </a:xfrm>
                <a:custGeom>
                  <a:avLst/>
                  <a:gdLst>
                    <a:gd name="T0" fmla="*/ 76 w 76"/>
                    <a:gd name="T1" fmla="*/ 31 h 46"/>
                    <a:gd name="T2" fmla="*/ 70 w 76"/>
                    <a:gd name="T3" fmla="*/ 29 h 46"/>
                    <a:gd name="T4" fmla="*/ 63 w 76"/>
                    <a:gd name="T5" fmla="*/ 26 h 46"/>
                    <a:gd name="T6" fmla="*/ 54 w 76"/>
                    <a:gd name="T7" fmla="*/ 22 h 46"/>
                    <a:gd name="T8" fmla="*/ 45 w 76"/>
                    <a:gd name="T9" fmla="*/ 16 h 46"/>
                    <a:gd name="T10" fmla="*/ 35 w 76"/>
                    <a:gd name="T11" fmla="*/ 11 h 46"/>
                    <a:gd name="T12" fmla="*/ 24 w 76"/>
                    <a:gd name="T13" fmla="*/ 7 h 46"/>
                    <a:gd name="T14" fmla="*/ 13 w 76"/>
                    <a:gd name="T15" fmla="*/ 4 h 46"/>
                    <a:gd name="T16" fmla="*/ 4 w 76"/>
                    <a:gd name="T17" fmla="*/ 0 h 46"/>
                    <a:gd name="T18" fmla="*/ 0 w 76"/>
                    <a:gd name="T19" fmla="*/ 15 h 46"/>
                    <a:gd name="T20" fmla="*/ 9 w 76"/>
                    <a:gd name="T21" fmla="*/ 18 h 46"/>
                    <a:gd name="T22" fmla="*/ 19 w 76"/>
                    <a:gd name="T23" fmla="*/ 22 h 46"/>
                    <a:gd name="T24" fmla="*/ 28 w 76"/>
                    <a:gd name="T25" fmla="*/ 26 h 46"/>
                    <a:gd name="T26" fmla="*/ 37 w 76"/>
                    <a:gd name="T27" fmla="*/ 31 h 46"/>
                    <a:gd name="T28" fmla="*/ 46 w 76"/>
                    <a:gd name="T29" fmla="*/ 35 h 46"/>
                    <a:gd name="T30" fmla="*/ 56 w 76"/>
                    <a:gd name="T31" fmla="*/ 40 h 46"/>
                    <a:gd name="T32" fmla="*/ 65 w 76"/>
                    <a:gd name="T33" fmla="*/ 44 h 46"/>
                    <a:gd name="T34" fmla="*/ 72 w 76"/>
                    <a:gd name="T35" fmla="*/ 46 h 46"/>
                    <a:gd name="T36" fmla="*/ 76 w 76"/>
                    <a:gd name="T37" fmla="*/ 31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6" h="46">
                      <a:moveTo>
                        <a:pt x="76" y="31"/>
                      </a:moveTo>
                      <a:lnTo>
                        <a:pt x="70" y="29"/>
                      </a:lnTo>
                      <a:lnTo>
                        <a:pt x="63" y="26"/>
                      </a:lnTo>
                      <a:lnTo>
                        <a:pt x="54" y="22"/>
                      </a:lnTo>
                      <a:lnTo>
                        <a:pt x="45" y="16"/>
                      </a:lnTo>
                      <a:lnTo>
                        <a:pt x="35" y="11"/>
                      </a:lnTo>
                      <a:lnTo>
                        <a:pt x="24" y="7"/>
                      </a:lnTo>
                      <a:lnTo>
                        <a:pt x="13" y="4"/>
                      </a:lnTo>
                      <a:lnTo>
                        <a:pt x="4" y="0"/>
                      </a:lnTo>
                      <a:lnTo>
                        <a:pt x="0" y="15"/>
                      </a:lnTo>
                      <a:lnTo>
                        <a:pt x="9" y="18"/>
                      </a:lnTo>
                      <a:lnTo>
                        <a:pt x="19" y="22"/>
                      </a:lnTo>
                      <a:lnTo>
                        <a:pt x="28" y="26"/>
                      </a:lnTo>
                      <a:lnTo>
                        <a:pt x="37" y="31"/>
                      </a:lnTo>
                      <a:lnTo>
                        <a:pt x="46" y="35"/>
                      </a:lnTo>
                      <a:lnTo>
                        <a:pt x="56" y="40"/>
                      </a:lnTo>
                      <a:lnTo>
                        <a:pt x="65" y="44"/>
                      </a:lnTo>
                      <a:lnTo>
                        <a:pt x="72" y="46"/>
                      </a:lnTo>
                      <a:lnTo>
                        <a:pt x="76" y="3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89" name="Freeform 376"/>
                <p:cNvSpPr>
                  <a:spLocks/>
                </p:cNvSpPr>
                <p:nvPr/>
              </p:nvSpPr>
              <p:spPr bwMode="auto">
                <a:xfrm>
                  <a:off x="1518" y="3249"/>
                  <a:ext cx="30" cy="30"/>
                </a:xfrm>
                <a:custGeom>
                  <a:avLst/>
                  <a:gdLst>
                    <a:gd name="T0" fmla="*/ 17 w 30"/>
                    <a:gd name="T1" fmla="*/ 2 h 30"/>
                    <a:gd name="T2" fmla="*/ 11 w 30"/>
                    <a:gd name="T3" fmla="*/ 11 h 30"/>
                    <a:gd name="T4" fmla="*/ 10 w 30"/>
                    <a:gd name="T5" fmla="*/ 17 h 30"/>
                    <a:gd name="T6" fmla="*/ 13 w 30"/>
                    <a:gd name="T7" fmla="*/ 15 h 30"/>
                    <a:gd name="T8" fmla="*/ 21 w 30"/>
                    <a:gd name="T9" fmla="*/ 17 h 30"/>
                    <a:gd name="T10" fmla="*/ 19 w 30"/>
                    <a:gd name="T11" fmla="*/ 15 h 30"/>
                    <a:gd name="T12" fmla="*/ 17 w 30"/>
                    <a:gd name="T13" fmla="*/ 9 h 30"/>
                    <a:gd name="T14" fmla="*/ 11 w 30"/>
                    <a:gd name="T15" fmla="*/ 4 h 30"/>
                    <a:gd name="T16" fmla="*/ 4 w 30"/>
                    <a:gd name="T17" fmla="*/ 0 h 30"/>
                    <a:gd name="T18" fmla="*/ 0 w 30"/>
                    <a:gd name="T19" fmla="*/ 15 h 30"/>
                    <a:gd name="T20" fmla="*/ 2 w 30"/>
                    <a:gd name="T21" fmla="*/ 17 h 30"/>
                    <a:gd name="T22" fmla="*/ 4 w 30"/>
                    <a:gd name="T23" fmla="*/ 19 h 30"/>
                    <a:gd name="T24" fmla="*/ 6 w 30"/>
                    <a:gd name="T25" fmla="*/ 21 h 30"/>
                    <a:gd name="T26" fmla="*/ 6 w 30"/>
                    <a:gd name="T27" fmla="*/ 24 h 30"/>
                    <a:gd name="T28" fmla="*/ 17 w 30"/>
                    <a:gd name="T29" fmla="*/ 30 h 30"/>
                    <a:gd name="T30" fmla="*/ 22 w 30"/>
                    <a:gd name="T31" fmla="*/ 24 h 30"/>
                    <a:gd name="T32" fmla="*/ 26 w 30"/>
                    <a:gd name="T33" fmla="*/ 19 h 30"/>
                    <a:gd name="T34" fmla="*/ 30 w 30"/>
                    <a:gd name="T35" fmla="*/ 8 h 30"/>
                    <a:gd name="T36" fmla="*/ 17 w 30"/>
                    <a:gd name="T37" fmla="*/ 2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" h="30">
                      <a:moveTo>
                        <a:pt x="17" y="2"/>
                      </a:moveTo>
                      <a:lnTo>
                        <a:pt x="11" y="11"/>
                      </a:lnTo>
                      <a:lnTo>
                        <a:pt x="10" y="17"/>
                      </a:lnTo>
                      <a:lnTo>
                        <a:pt x="13" y="15"/>
                      </a:lnTo>
                      <a:lnTo>
                        <a:pt x="21" y="17"/>
                      </a:lnTo>
                      <a:lnTo>
                        <a:pt x="19" y="15"/>
                      </a:lnTo>
                      <a:lnTo>
                        <a:pt x="17" y="9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6" y="24"/>
                      </a:lnTo>
                      <a:lnTo>
                        <a:pt x="17" y="30"/>
                      </a:lnTo>
                      <a:lnTo>
                        <a:pt x="22" y="24"/>
                      </a:lnTo>
                      <a:lnTo>
                        <a:pt x="26" y="19"/>
                      </a:lnTo>
                      <a:lnTo>
                        <a:pt x="30" y="8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0" name="Freeform 377"/>
                <p:cNvSpPr>
                  <a:spLocks/>
                </p:cNvSpPr>
                <p:nvPr/>
              </p:nvSpPr>
              <p:spPr bwMode="auto">
                <a:xfrm>
                  <a:off x="1535" y="3057"/>
                  <a:ext cx="77" cy="200"/>
                </a:xfrm>
                <a:custGeom>
                  <a:avLst/>
                  <a:gdLst>
                    <a:gd name="T0" fmla="*/ 63 w 77"/>
                    <a:gd name="T1" fmla="*/ 0 h 200"/>
                    <a:gd name="T2" fmla="*/ 57 w 77"/>
                    <a:gd name="T3" fmla="*/ 19 h 200"/>
                    <a:gd name="T4" fmla="*/ 50 w 77"/>
                    <a:gd name="T5" fmla="*/ 43 h 200"/>
                    <a:gd name="T6" fmla="*/ 42 w 77"/>
                    <a:gd name="T7" fmla="*/ 70 h 200"/>
                    <a:gd name="T8" fmla="*/ 31 w 77"/>
                    <a:gd name="T9" fmla="*/ 100 h 200"/>
                    <a:gd name="T10" fmla="*/ 22 w 77"/>
                    <a:gd name="T11" fmla="*/ 128 h 200"/>
                    <a:gd name="T12" fmla="*/ 15 w 77"/>
                    <a:gd name="T13" fmla="*/ 155 h 200"/>
                    <a:gd name="T14" fmla="*/ 5 w 77"/>
                    <a:gd name="T15" fmla="*/ 177 h 200"/>
                    <a:gd name="T16" fmla="*/ 0 w 77"/>
                    <a:gd name="T17" fmla="*/ 194 h 200"/>
                    <a:gd name="T18" fmla="*/ 13 w 77"/>
                    <a:gd name="T19" fmla="*/ 200 h 200"/>
                    <a:gd name="T20" fmla="*/ 20 w 77"/>
                    <a:gd name="T21" fmla="*/ 183 h 200"/>
                    <a:gd name="T22" fmla="*/ 28 w 77"/>
                    <a:gd name="T23" fmla="*/ 159 h 200"/>
                    <a:gd name="T24" fmla="*/ 37 w 77"/>
                    <a:gd name="T25" fmla="*/ 133 h 200"/>
                    <a:gd name="T26" fmla="*/ 46 w 77"/>
                    <a:gd name="T27" fmla="*/ 104 h 200"/>
                    <a:gd name="T28" fmla="*/ 55 w 77"/>
                    <a:gd name="T29" fmla="*/ 74 h 200"/>
                    <a:gd name="T30" fmla="*/ 65 w 77"/>
                    <a:gd name="T31" fmla="*/ 48 h 200"/>
                    <a:gd name="T32" fmla="*/ 72 w 77"/>
                    <a:gd name="T33" fmla="*/ 24 h 200"/>
                    <a:gd name="T34" fmla="*/ 77 w 77"/>
                    <a:gd name="T35" fmla="*/ 6 h 200"/>
                    <a:gd name="T36" fmla="*/ 63 w 77"/>
                    <a:gd name="T37" fmla="*/ 0 h 2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7" h="200">
                      <a:moveTo>
                        <a:pt x="63" y="0"/>
                      </a:moveTo>
                      <a:lnTo>
                        <a:pt x="57" y="19"/>
                      </a:lnTo>
                      <a:lnTo>
                        <a:pt x="50" y="43"/>
                      </a:lnTo>
                      <a:lnTo>
                        <a:pt x="42" y="70"/>
                      </a:lnTo>
                      <a:lnTo>
                        <a:pt x="31" y="100"/>
                      </a:lnTo>
                      <a:lnTo>
                        <a:pt x="22" y="128"/>
                      </a:lnTo>
                      <a:lnTo>
                        <a:pt x="15" y="155"/>
                      </a:lnTo>
                      <a:lnTo>
                        <a:pt x="5" y="177"/>
                      </a:lnTo>
                      <a:lnTo>
                        <a:pt x="0" y="194"/>
                      </a:lnTo>
                      <a:lnTo>
                        <a:pt x="13" y="200"/>
                      </a:lnTo>
                      <a:lnTo>
                        <a:pt x="20" y="183"/>
                      </a:lnTo>
                      <a:lnTo>
                        <a:pt x="28" y="159"/>
                      </a:lnTo>
                      <a:lnTo>
                        <a:pt x="37" y="133"/>
                      </a:lnTo>
                      <a:lnTo>
                        <a:pt x="46" y="104"/>
                      </a:lnTo>
                      <a:lnTo>
                        <a:pt x="55" y="74"/>
                      </a:lnTo>
                      <a:lnTo>
                        <a:pt x="65" y="48"/>
                      </a:lnTo>
                      <a:lnTo>
                        <a:pt x="72" y="24"/>
                      </a:lnTo>
                      <a:lnTo>
                        <a:pt x="77" y="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1" name="Freeform 378"/>
                <p:cNvSpPr>
                  <a:spLocks/>
                </p:cNvSpPr>
                <p:nvPr/>
              </p:nvSpPr>
              <p:spPr bwMode="auto">
                <a:xfrm>
                  <a:off x="1598" y="3013"/>
                  <a:ext cx="26" cy="50"/>
                </a:xfrm>
                <a:custGeom>
                  <a:avLst/>
                  <a:gdLst>
                    <a:gd name="T0" fmla="*/ 9 w 26"/>
                    <a:gd name="T1" fmla="*/ 0 h 50"/>
                    <a:gd name="T2" fmla="*/ 9 w 26"/>
                    <a:gd name="T3" fmla="*/ 6 h 50"/>
                    <a:gd name="T4" fmla="*/ 9 w 26"/>
                    <a:gd name="T5" fmla="*/ 9 h 50"/>
                    <a:gd name="T6" fmla="*/ 9 w 26"/>
                    <a:gd name="T7" fmla="*/ 11 h 50"/>
                    <a:gd name="T8" fmla="*/ 9 w 26"/>
                    <a:gd name="T9" fmla="*/ 15 h 50"/>
                    <a:gd name="T10" fmla="*/ 9 w 26"/>
                    <a:gd name="T11" fmla="*/ 17 h 50"/>
                    <a:gd name="T12" fmla="*/ 7 w 26"/>
                    <a:gd name="T13" fmla="*/ 24 h 50"/>
                    <a:gd name="T14" fmla="*/ 3 w 26"/>
                    <a:gd name="T15" fmla="*/ 31 h 50"/>
                    <a:gd name="T16" fmla="*/ 0 w 26"/>
                    <a:gd name="T17" fmla="*/ 44 h 50"/>
                    <a:gd name="T18" fmla="*/ 14 w 26"/>
                    <a:gd name="T19" fmla="*/ 50 h 50"/>
                    <a:gd name="T20" fmla="*/ 18 w 26"/>
                    <a:gd name="T21" fmla="*/ 37 h 50"/>
                    <a:gd name="T22" fmla="*/ 22 w 26"/>
                    <a:gd name="T23" fmla="*/ 28 h 50"/>
                    <a:gd name="T24" fmla="*/ 24 w 26"/>
                    <a:gd name="T25" fmla="*/ 20 h 50"/>
                    <a:gd name="T26" fmla="*/ 24 w 26"/>
                    <a:gd name="T27" fmla="*/ 17 h 50"/>
                    <a:gd name="T28" fmla="*/ 24 w 26"/>
                    <a:gd name="T29" fmla="*/ 13 h 50"/>
                    <a:gd name="T30" fmla="*/ 26 w 26"/>
                    <a:gd name="T31" fmla="*/ 9 h 50"/>
                    <a:gd name="T32" fmla="*/ 26 w 26"/>
                    <a:gd name="T33" fmla="*/ 6 h 50"/>
                    <a:gd name="T34" fmla="*/ 26 w 26"/>
                    <a:gd name="T35" fmla="*/ 2 h 50"/>
                    <a:gd name="T36" fmla="*/ 9 w 26"/>
                    <a:gd name="T37" fmla="*/ 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50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7" y="24"/>
                      </a:lnTo>
                      <a:lnTo>
                        <a:pt x="3" y="31"/>
                      </a:lnTo>
                      <a:lnTo>
                        <a:pt x="0" y="44"/>
                      </a:lnTo>
                      <a:lnTo>
                        <a:pt x="14" y="50"/>
                      </a:lnTo>
                      <a:lnTo>
                        <a:pt x="18" y="37"/>
                      </a:lnTo>
                      <a:lnTo>
                        <a:pt x="22" y="28"/>
                      </a:lnTo>
                      <a:lnTo>
                        <a:pt x="24" y="20"/>
                      </a:lnTo>
                      <a:lnTo>
                        <a:pt x="24" y="17"/>
                      </a:lnTo>
                      <a:lnTo>
                        <a:pt x="24" y="13"/>
                      </a:lnTo>
                      <a:lnTo>
                        <a:pt x="26" y="9"/>
                      </a:lnTo>
                      <a:lnTo>
                        <a:pt x="26" y="6"/>
                      </a:lnTo>
                      <a:lnTo>
                        <a:pt x="26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2" name="Freeform 379"/>
                <p:cNvSpPr>
                  <a:spLocks/>
                </p:cNvSpPr>
                <p:nvPr/>
              </p:nvSpPr>
              <p:spPr bwMode="auto">
                <a:xfrm>
                  <a:off x="1607" y="2960"/>
                  <a:ext cx="17" cy="55"/>
                </a:xfrm>
                <a:custGeom>
                  <a:avLst/>
                  <a:gdLst>
                    <a:gd name="T0" fmla="*/ 0 w 17"/>
                    <a:gd name="T1" fmla="*/ 0 h 55"/>
                    <a:gd name="T2" fmla="*/ 0 w 17"/>
                    <a:gd name="T3" fmla="*/ 5 h 55"/>
                    <a:gd name="T4" fmla="*/ 0 w 17"/>
                    <a:gd name="T5" fmla="*/ 12 h 55"/>
                    <a:gd name="T6" fmla="*/ 0 w 17"/>
                    <a:gd name="T7" fmla="*/ 18 h 55"/>
                    <a:gd name="T8" fmla="*/ 0 w 17"/>
                    <a:gd name="T9" fmla="*/ 25 h 55"/>
                    <a:gd name="T10" fmla="*/ 0 w 17"/>
                    <a:gd name="T11" fmla="*/ 33 h 55"/>
                    <a:gd name="T12" fmla="*/ 2 w 17"/>
                    <a:gd name="T13" fmla="*/ 40 h 55"/>
                    <a:gd name="T14" fmla="*/ 2 w 17"/>
                    <a:gd name="T15" fmla="*/ 48 h 55"/>
                    <a:gd name="T16" fmla="*/ 0 w 17"/>
                    <a:gd name="T17" fmla="*/ 53 h 55"/>
                    <a:gd name="T18" fmla="*/ 17 w 17"/>
                    <a:gd name="T19" fmla="*/ 55 h 55"/>
                    <a:gd name="T20" fmla="*/ 17 w 17"/>
                    <a:gd name="T21" fmla="*/ 48 h 55"/>
                    <a:gd name="T22" fmla="*/ 17 w 17"/>
                    <a:gd name="T23" fmla="*/ 40 h 55"/>
                    <a:gd name="T24" fmla="*/ 17 w 17"/>
                    <a:gd name="T25" fmla="*/ 33 h 55"/>
                    <a:gd name="T26" fmla="*/ 17 w 17"/>
                    <a:gd name="T27" fmla="*/ 25 h 55"/>
                    <a:gd name="T28" fmla="*/ 15 w 17"/>
                    <a:gd name="T29" fmla="*/ 18 h 55"/>
                    <a:gd name="T30" fmla="*/ 15 w 17"/>
                    <a:gd name="T31" fmla="*/ 11 h 55"/>
                    <a:gd name="T32" fmla="*/ 15 w 17"/>
                    <a:gd name="T33" fmla="*/ 5 h 55"/>
                    <a:gd name="T34" fmla="*/ 15 w 17"/>
                    <a:gd name="T35" fmla="*/ 0 h 55"/>
                    <a:gd name="T36" fmla="*/ 0 w 17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5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2" y="48"/>
                      </a:lnTo>
                      <a:lnTo>
                        <a:pt x="0" y="53"/>
                      </a:lnTo>
                      <a:lnTo>
                        <a:pt x="17" y="55"/>
                      </a:lnTo>
                      <a:lnTo>
                        <a:pt x="17" y="48"/>
                      </a:lnTo>
                      <a:lnTo>
                        <a:pt x="17" y="40"/>
                      </a:lnTo>
                      <a:lnTo>
                        <a:pt x="17" y="33"/>
                      </a:lnTo>
                      <a:lnTo>
                        <a:pt x="17" y="25"/>
                      </a:lnTo>
                      <a:lnTo>
                        <a:pt x="15" y="18"/>
                      </a:lnTo>
                      <a:lnTo>
                        <a:pt x="15" y="1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3" name="Freeform 380"/>
                <p:cNvSpPr>
                  <a:spLocks/>
                </p:cNvSpPr>
                <p:nvPr/>
              </p:nvSpPr>
              <p:spPr bwMode="auto">
                <a:xfrm>
                  <a:off x="1605" y="2926"/>
                  <a:ext cx="19" cy="34"/>
                </a:xfrm>
                <a:custGeom>
                  <a:avLst/>
                  <a:gdLst>
                    <a:gd name="T0" fmla="*/ 4 w 19"/>
                    <a:gd name="T1" fmla="*/ 0 h 34"/>
                    <a:gd name="T2" fmla="*/ 2 w 19"/>
                    <a:gd name="T3" fmla="*/ 6 h 34"/>
                    <a:gd name="T4" fmla="*/ 0 w 19"/>
                    <a:gd name="T5" fmla="*/ 10 h 34"/>
                    <a:gd name="T6" fmla="*/ 0 w 19"/>
                    <a:gd name="T7" fmla="*/ 13 h 34"/>
                    <a:gd name="T8" fmla="*/ 0 w 19"/>
                    <a:gd name="T9" fmla="*/ 17 h 34"/>
                    <a:gd name="T10" fmla="*/ 0 w 19"/>
                    <a:gd name="T11" fmla="*/ 21 h 34"/>
                    <a:gd name="T12" fmla="*/ 0 w 19"/>
                    <a:gd name="T13" fmla="*/ 24 h 34"/>
                    <a:gd name="T14" fmla="*/ 2 w 19"/>
                    <a:gd name="T15" fmla="*/ 28 h 34"/>
                    <a:gd name="T16" fmla="*/ 2 w 19"/>
                    <a:gd name="T17" fmla="*/ 34 h 34"/>
                    <a:gd name="T18" fmla="*/ 17 w 19"/>
                    <a:gd name="T19" fmla="*/ 34 h 34"/>
                    <a:gd name="T20" fmla="*/ 17 w 19"/>
                    <a:gd name="T21" fmla="*/ 28 h 34"/>
                    <a:gd name="T22" fmla="*/ 17 w 19"/>
                    <a:gd name="T23" fmla="*/ 24 h 34"/>
                    <a:gd name="T24" fmla="*/ 17 w 19"/>
                    <a:gd name="T25" fmla="*/ 21 h 34"/>
                    <a:gd name="T26" fmla="*/ 17 w 19"/>
                    <a:gd name="T27" fmla="*/ 17 h 34"/>
                    <a:gd name="T28" fmla="*/ 17 w 19"/>
                    <a:gd name="T29" fmla="*/ 15 h 34"/>
                    <a:gd name="T30" fmla="*/ 17 w 19"/>
                    <a:gd name="T31" fmla="*/ 11 h 34"/>
                    <a:gd name="T32" fmla="*/ 17 w 19"/>
                    <a:gd name="T33" fmla="*/ 10 h 34"/>
                    <a:gd name="T34" fmla="*/ 19 w 19"/>
                    <a:gd name="T35" fmla="*/ 6 h 34"/>
                    <a:gd name="T36" fmla="*/ 4 w 19"/>
                    <a:gd name="T37" fmla="*/ 0 h 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" h="34">
                      <a:moveTo>
                        <a:pt x="4" y="0"/>
                      </a:move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2" y="34"/>
                      </a:lnTo>
                      <a:lnTo>
                        <a:pt x="17" y="34"/>
                      </a:lnTo>
                      <a:lnTo>
                        <a:pt x="17" y="28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9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4" name="Freeform 381"/>
                <p:cNvSpPr>
                  <a:spLocks/>
                </p:cNvSpPr>
                <p:nvPr/>
              </p:nvSpPr>
              <p:spPr bwMode="auto">
                <a:xfrm>
                  <a:off x="1609" y="2889"/>
                  <a:ext cx="31" cy="43"/>
                </a:xfrm>
                <a:custGeom>
                  <a:avLst/>
                  <a:gdLst>
                    <a:gd name="T0" fmla="*/ 22 w 31"/>
                    <a:gd name="T1" fmla="*/ 0 h 43"/>
                    <a:gd name="T2" fmla="*/ 16 w 31"/>
                    <a:gd name="T3" fmla="*/ 6 h 43"/>
                    <a:gd name="T4" fmla="*/ 11 w 31"/>
                    <a:gd name="T5" fmla="*/ 10 h 43"/>
                    <a:gd name="T6" fmla="*/ 7 w 31"/>
                    <a:gd name="T7" fmla="*/ 15 h 43"/>
                    <a:gd name="T8" fmla="*/ 5 w 31"/>
                    <a:gd name="T9" fmla="*/ 21 h 43"/>
                    <a:gd name="T10" fmla="*/ 3 w 31"/>
                    <a:gd name="T11" fmla="*/ 24 h 43"/>
                    <a:gd name="T12" fmla="*/ 2 w 31"/>
                    <a:gd name="T13" fmla="*/ 30 h 43"/>
                    <a:gd name="T14" fmla="*/ 0 w 31"/>
                    <a:gd name="T15" fmla="*/ 34 h 43"/>
                    <a:gd name="T16" fmla="*/ 0 w 31"/>
                    <a:gd name="T17" fmla="*/ 37 h 43"/>
                    <a:gd name="T18" fmla="*/ 15 w 31"/>
                    <a:gd name="T19" fmla="*/ 43 h 43"/>
                    <a:gd name="T20" fmla="*/ 15 w 31"/>
                    <a:gd name="T21" fmla="*/ 39 h 43"/>
                    <a:gd name="T22" fmla="*/ 16 w 31"/>
                    <a:gd name="T23" fmla="*/ 36 h 43"/>
                    <a:gd name="T24" fmla="*/ 18 w 31"/>
                    <a:gd name="T25" fmla="*/ 30 h 43"/>
                    <a:gd name="T26" fmla="*/ 20 w 31"/>
                    <a:gd name="T27" fmla="*/ 26 h 43"/>
                    <a:gd name="T28" fmla="*/ 22 w 31"/>
                    <a:gd name="T29" fmla="*/ 24 h 43"/>
                    <a:gd name="T30" fmla="*/ 24 w 31"/>
                    <a:gd name="T31" fmla="*/ 21 h 43"/>
                    <a:gd name="T32" fmla="*/ 26 w 31"/>
                    <a:gd name="T33" fmla="*/ 17 h 43"/>
                    <a:gd name="T34" fmla="*/ 31 w 31"/>
                    <a:gd name="T35" fmla="*/ 13 h 43"/>
                    <a:gd name="T36" fmla="*/ 22 w 31"/>
                    <a:gd name="T37" fmla="*/ 0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43">
                      <a:moveTo>
                        <a:pt x="22" y="0"/>
                      </a:move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5"/>
                      </a:lnTo>
                      <a:lnTo>
                        <a:pt x="5" y="21"/>
                      </a:lnTo>
                      <a:lnTo>
                        <a:pt x="3" y="24"/>
                      </a:lnTo>
                      <a:lnTo>
                        <a:pt x="2" y="30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15" y="43"/>
                      </a:lnTo>
                      <a:lnTo>
                        <a:pt x="15" y="39"/>
                      </a:lnTo>
                      <a:lnTo>
                        <a:pt x="16" y="36"/>
                      </a:lnTo>
                      <a:lnTo>
                        <a:pt x="18" y="30"/>
                      </a:lnTo>
                      <a:lnTo>
                        <a:pt x="20" y="26"/>
                      </a:lnTo>
                      <a:lnTo>
                        <a:pt x="22" y="24"/>
                      </a:lnTo>
                      <a:lnTo>
                        <a:pt x="24" y="21"/>
                      </a:lnTo>
                      <a:lnTo>
                        <a:pt x="26" y="17"/>
                      </a:lnTo>
                      <a:lnTo>
                        <a:pt x="31" y="1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5" name="Freeform 382"/>
                <p:cNvSpPr>
                  <a:spLocks/>
                </p:cNvSpPr>
                <p:nvPr/>
              </p:nvSpPr>
              <p:spPr bwMode="auto">
                <a:xfrm>
                  <a:off x="1631" y="2864"/>
                  <a:ext cx="72" cy="38"/>
                </a:xfrm>
                <a:custGeom>
                  <a:avLst/>
                  <a:gdLst>
                    <a:gd name="T0" fmla="*/ 61 w 72"/>
                    <a:gd name="T1" fmla="*/ 0 h 38"/>
                    <a:gd name="T2" fmla="*/ 55 w 72"/>
                    <a:gd name="T3" fmla="*/ 5 h 38"/>
                    <a:gd name="T4" fmla="*/ 48 w 72"/>
                    <a:gd name="T5" fmla="*/ 7 h 38"/>
                    <a:gd name="T6" fmla="*/ 41 w 72"/>
                    <a:gd name="T7" fmla="*/ 11 h 38"/>
                    <a:gd name="T8" fmla="*/ 33 w 72"/>
                    <a:gd name="T9" fmla="*/ 13 h 38"/>
                    <a:gd name="T10" fmla="*/ 24 w 72"/>
                    <a:gd name="T11" fmla="*/ 16 h 38"/>
                    <a:gd name="T12" fmla="*/ 15 w 72"/>
                    <a:gd name="T13" fmla="*/ 18 h 38"/>
                    <a:gd name="T14" fmla="*/ 7 w 72"/>
                    <a:gd name="T15" fmla="*/ 22 h 38"/>
                    <a:gd name="T16" fmla="*/ 0 w 72"/>
                    <a:gd name="T17" fmla="*/ 25 h 38"/>
                    <a:gd name="T18" fmla="*/ 9 w 72"/>
                    <a:gd name="T19" fmla="*/ 38 h 38"/>
                    <a:gd name="T20" fmla="*/ 13 w 72"/>
                    <a:gd name="T21" fmla="*/ 37 h 38"/>
                    <a:gd name="T22" fmla="*/ 20 w 72"/>
                    <a:gd name="T23" fmla="*/ 33 h 38"/>
                    <a:gd name="T24" fmla="*/ 28 w 72"/>
                    <a:gd name="T25" fmla="*/ 31 h 38"/>
                    <a:gd name="T26" fmla="*/ 37 w 72"/>
                    <a:gd name="T27" fmla="*/ 27 h 38"/>
                    <a:gd name="T28" fmla="*/ 46 w 72"/>
                    <a:gd name="T29" fmla="*/ 25 h 38"/>
                    <a:gd name="T30" fmla="*/ 55 w 72"/>
                    <a:gd name="T31" fmla="*/ 22 h 38"/>
                    <a:gd name="T32" fmla="*/ 65 w 72"/>
                    <a:gd name="T33" fmla="*/ 18 h 38"/>
                    <a:gd name="T34" fmla="*/ 72 w 72"/>
                    <a:gd name="T35" fmla="*/ 13 h 38"/>
                    <a:gd name="T36" fmla="*/ 61 w 72"/>
                    <a:gd name="T37" fmla="*/ 0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2" h="38">
                      <a:moveTo>
                        <a:pt x="61" y="0"/>
                      </a:moveTo>
                      <a:lnTo>
                        <a:pt x="55" y="5"/>
                      </a:lnTo>
                      <a:lnTo>
                        <a:pt x="48" y="7"/>
                      </a:lnTo>
                      <a:lnTo>
                        <a:pt x="41" y="11"/>
                      </a:lnTo>
                      <a:lnTo>
                        <a:pt x="33" y="13"/>
                      </a:lnTo>
                      <a:lnTo>
                        <a:pt x="24" y="16"/>
                      </a:lnTo>
                      <a:lnTo>
                        <a:pt x="15" y="18"/>
                      </a:lnTo>
                      <a:lnTo>
                        <a:pt x="7" y="22"/>
                      </a:lnTo>
                      <a:lnTo>
                        <a:pt x="0" y="25"/>
                      </a:lnTo>
                      <a:lnTo>
                        <a:pt x="9" y="38"/>
                      </a:lnTo>
                      <a:lnTo>
                        <a:pt x="13" y="37"/>
                      </a:lnTo>
                      <a:lnTo>
                        <a:pt x="20" y="33"/>
                      </a:lnTo>
                      <a:lnTo>
                        <a:pt x="28" y="31"/>
                      </a:lnTo>
                      <a:lnTo>
                        <a:pt x="37" y="27"/>
                      </a:lnTo>
                      <a:lnTo>
                        <a:pt x="46" y="25"/>
                      </a:lnTo>
                      <a:lnTo>
                        <a:pt x="55" y="22"/>
                      </a:lnTo>
                      <a:lnTo>
                        <a:pt x="65" y="18"/>
                      </a:lnTo>
                      <a:lnTo>
                        <a:pt x="72" y="1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6" name="Freeform 383"/>
                <p:cNvSpPr>
                  <a:spLocks/>
                </p:cNvSpPr>
                <p:nvPr/>
              </p:nvSpPr>
              <p:spPr bwMode="auto">
                <a:xfrm>
                  <a:off x="1692" y="2808"/>
                  <a:ext cx="42" cy="69"/>
                </a:xfrm>
                <a:custGeom>
                  <a:avLst/>
                  <a:gdLst>
                    <a:gd name="T0" fmla="*/ 31 w 42"/>
                    <a:gd name="T1" fmla="*/ 0 h 69"/>
                    <a:gd name="T2" fmla="*/ 28 w 42"/>
                    <a:gd name="T3" fmla="*/ 6 h 69"/>
                    <a:gd name="T4" fmla="*/ 24 w 42"/>
                    <a:gd name="T5" fmla="*/ 13 h 69"/>
                    <a:gd name="T6" fmla="*/ 20 w 42"/>
                    <a:gd name="T7" fmla="*/ 21 h 69"/>
                    <a:gd name="T8" fmla="*/ 17 w 42"/>
                    <a:gd name="T9" fmla="*/ 30 h 69"/>
                    <a:gd name="T10" fmla="*/ 13 w 42"/>
                    <a:gd name="T11" fmla="*/ 37 h 69"/>
                    <a:gd name="T12" fmla="*/ 9 w 42"/>
                    <a:gd name="T13" fmla="*/ 45 h 69"/>
                    <a:gd name="T14" fmla="*/ 5 w 42"/>
                    <a:gd name="T15" fmla="*/ 52 h 69"/>
                    <a:gd name="T16" fmla="*/ 0 w 42"/>
                    <a:gd name="T17" fmla="*/ 56 h 69"/>
                    <a:gd name="T18" fmla="*/ 11 w 42"/>
                    <a:gd name="T19" fmla="*/ 69 h 69"/>
                    <a:gd name="T20" fmla="*/ 17 w 42"/>
                    <a:gd name="T21" fmla="*/ 61 h 69"/>
                    <a:gd name="T22" fmla="*/ 22 w 42"/>
                    <a:gd name="T23" fmla="*/ 52 h 69"/>
                    <a:gd name="T24" fmla="*/ 28 w 42"/>
                    <a:gd name="T25" fmla="*/ 45 h 69"/>
                    <a:gd name="T26" fmla="*/ 31 w 42"/>
                    <a:gd name="T27" fmla="*/ 35 h 69"/>
                    <a:gd name="T28" fmla="*/ 35 w 42"/>
                    <a:gd name="T29" fmla="*/ 28 h 69"/>
                    <a:gd name="T30" fmla="*/ 37 w 42"/>
                    <a:gd name="T31" fmla="*/ 21 h 69"/>
                    <a:gd name="T32" fmla="*/ 41 w 42"/>
                    <a:gd name="T33" fmla="*/ 15 h 69"/>
                    <a:gd name="T34" fmla="*/ 42 w 42"/>
                    <a:gd name="T35" fmla="*/ 11 h 69"/>
                    <a:gd name="T36" fmla="*/ 31 w 42"/>
                    <a:gd name="T37" fmla="*/ 0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2" h="69">
                      <a:moveTo>
                        <a:pt x="31" y="0"/>
                      </a:moveTo>
                      <a:lnTo>
                        <a:pt x="28" y="6"/>
                      </a:lnTo>
                      <a:lnTo>
                        <a:pt x="24" y="13"/>
                      </a:lnTo>
                      <a:lnTo>
                        <a:pt x="20" y="21"/>
                      </a:lnTo>
                      <a:lnTo>
                        <a:pt x="17" y="30"/>
                      </a:lnTo>
                      <a:lnTo>
                        <a:pt x="13" y="37"/>
                      </a:lnTo>
                      <a:lnTo>
                        <a:pt x="9" y="45"/>
                      </a:lnTo>
                      <a:lnTo>
                        <a:pt x="5" y="52"/>
                      </a:lnTo>
                      <a:lnTo>
                        <a:pt x="0" y="56"/>
                      </a:lnTo>
                      <a:lnTo>
                        <a:pt x="11" y="69"/>
                      </a:lnTo>
                      <a:lnTo>
                        <a:pt x="17" y="61"/>
                      </a:lnTo>
                      <a:lnTo>
                        <a:pt x="22" y="52"/>
                      </a:lnTo>
                      <a:lnTo>
                        <a:pt x="28" y="45"/>
                      </a:lnTo>
                      <a:lnTo>
                        <a:pt x="31" y="35"/>
                      </a:lnTo>
                      <a:lnTo>
                        <a:pt x="35" y="28"/>
                      </a:lnTo>
                      <a:lnTo>
                        <a:pt x="37" y="21"/>
                      </a:lnTo>
                      <a:lnTo>
                        <a:pt x="41" y="15"/>
                      </a:lnTo>
                      <a:lnTo>
                        <a:pt x="42" y="1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7" name="Freeform 384"/>
                <p:cNvSpPr>
                  <a:spLocks/>
                </p:cNvSpPr>
                <p:nvPr/>
              </p:nvSpPr>
              <p:spPr bwMode="auto">
                <a:xfrm>
                  <a:off x="1723" y="2803"/>
                  <a:ext cx="26" cy="22"/>
                </a:xfrm>
                <a:custGeom>
                  <a:avLst/>
                  <a:gdLst>
                    <a:gd name="T0" fmla="*/ 26 w 26"/>
                    <a:gd name="T1" fmla="*/ 7 h 22"/>
                    <a:gd name="T2" fmla="*/ 24 w 26"/>
                    <a:gd name="T3" fmla="*/ 7 h 22"/>
                    <a:gd name="T4" fmla="*/ 24 w 26"/>
                    <a:gd name="T5" fmla="*/ 5 h 22"/>
                    <a:gd name="T6" fmla="*/ 22 w 26"/>
                    <a:gd name="T7" fmla="*/ 3 h 22"/>
                    <a:gd name="T8" fmla="*/ 21 w 26"/>
                    <a:gd name="T9" fmla="*/ 2 h 22"/>
                    <a:gd name="T10" fmla="*/ 15 w 26"/>
                    <a:gd name="T11" fmla="*/ 0 h 22"/>
                    <a:gd name="T12" fmla="*/ 10 w 26"/>
                    <a:gd name="T13" fmla="*/ 0 h 22"/>
                    <a:gd name="T14" fmla="*/ 4 w 26"/>
                    <a:gd name="T15" fmla="*/ 2 h 22"/>
                    <a:gd name="T16" fmla="*/ 0 w 26"/>
                    <a:gd name="T17" fmla="*/ 5 h 22"/>
                    <a:gd name="T18" fmla="*/ 11 w 26"/>
                    <a:gd name="T19" fmla="*/ 16 h 22"/>
                    <a:gd name="T20" fmla="*/ 13 w 26"/>
                    <a:gd name="T21" fmla="*/ 15 h 22"/>
                    <a:gd name="T22" fmla="*/ 11 w 26"/>
                    <a:gd name="T23" fmla="*/ 15 h 22"/>
                    <a:gd name="T24" fmla="*/ 15 w 26"/>
                    <a:gd name="T25" fmla="*/ 18 h 22"/>
                    <a:gd name="T26" fmla="*/ 17 w 26"/>
                    <a:gd name="T27" fmla="*/ 20 h 22"/>
                    <a:gd name="T28" fmla="*/ 22 w 26"/>
                    <a:gd name="T29" fmla="*/ 22 h 22"/>
                    <a:gd name="T30" fmla="*/ 26 w 26"/>
                    <a:gd name="T31" fmla="*/ 7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6" h="22">
                      <a:moveTo>
                        <a:pt x="26" y="7"/>
                      </a:move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1" y="16"/>
                      </a:lnTo>
                      <a:lnTo>
                        <a:pt x="13" y="15"/>
                      </a:lnTo>
                      <a:lnTo>
                        <a:pt x="11" y="15"/>
                      </a:lnTo>
                      <a:lnTo>
                        <a:pt x="15" y="18"/>
                      </a:lnTo>
                      <a:lnTo>
                        <a:pt x="17" y="20"/>
                      </a:lnTo>
                      <a:lnTo>
                        <a:pt x="22" y="22"/>
                      </a:lnTo>
                      <a:lnTo>
                        <a:pt x="26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8" name="Freeform 385"/>
                <p:cNvSpPr>
                  <a:spLocks/>
                </p:cNvSpPr>
                <p:nvPr/>
              </p:nvSpPr>
              <p:spPr bwMode="auto">
                <a:xfrm>
                  <a:off x="1745" y="2810"/>
                  <a:ext cx="32" cy="20"/>
                </a:xfrm>
                <a:custGeom>
                  <a:avLst/>
                  <a:gdLst>
                    <a:gd name="T0" fmla="*/ 32 w 32"/>
                    <a:gd name="T1" fmla="*/ 6 h 20"/>
                    <a:gd name="T2" fmla="*/ 28 w 32"/>
                    <a:gd name="T3" fmla="*/ 6 h 20"/>
                    <a:gd name="T4" fmla="*/ 24 w 32"/>
                    <a:gd name="T5" fmla="*/ 4 h 20"/>
                    <a:gd name="T6" fmla="*/ 21 w 32"/>
                    <a:gd name="T7" fmla="*/ 4 h 20"/>
                    <a:gd name="T8" fmla="*/ 17 w 32"/>
                    <a:gd name="T9" fmla="*/ 2 h 20"/>
                    <a:gd name="T10" fmla="*/ 13 w 32"/>
                    <a:gd name="T11" fmla="*/ 2 h 20"/>
                    <a:gd name="T12" fmla="*/ 10 w 32"/>
                    <a:gd name="T13" fmla="*/ 0 h 20"/>
                    <a:gd name="T14" fmla="*/ 6 w 32"/>
                    <a:gd name="T15" fmla="*/ 0 h 20"/>
                    <a:gd name="T16" fmla="*/ 4 w 32"/>
                    <a:gd name="T17" fmla="*/ 0 h 20"/>
                    <a:gd name="T18" fmla="*/ 0 w 32"/>
                    <a:gd name="T19" fmla="*/ 15 h 20"/>
                    <a:gd name="T20" fmla="*/ 2 w 32"/>
                    <a:gd name="T21" fmla="*/ 15 h 20"/>
                    <a:gd name="T22" fmla="*/ 6 w 32"/>
                    <a:gd name="T23" fmla="*/ 17 h 20"/>
                    <a:gd name="T24" fmla="*/ 10 w 32"/>
                    <a:gd name="T25" fmla="*/ 17 h 20"/>
                    <a:gd name="T26" fmla="*/ 13 w 32"/>
                    <a:gd name="T27" fmla="*/ 17 h 20"/>
                    <a:gd name="T28" fmla="*/ 17 w 32"/>
                    <a:gd name="T29" fmla="*/ 19 h 20"/>
                    <a:gd name="T30" fmla="*/ 21 w 32"/>
                    <a:gd name="T31" fmla="*/ 19 h 20"/>
                    <a:gd name="T32" fmla="*/ 24 w 32"/>
                    <a:gd name="T33" fmla="*/ 20 h 20"/>
                    <a:gd name="T34" fmla="*/ 28 w 32"/>
                    <a:gd name="T35" fmla="*/ 20 h 20"/>
                    <a:gd name="T36" fmla="*/ 32 w 32"/>
                    <a:gd name="T37" fmla="*/ 6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2" h="20">
                      <a:moveTo>
                        <a:pt x="32" y="6"/>
                      </a:moveTo>
                      <a:lnTo>
                        <a:pt x="28" y="6"/>
                      </a:lnTo>
                      <a:lnTo>
                        <a:pt x="24" y="4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7"/>
                      </a:lnTo>
                      <a:lnTo>
                        <a:pt x="10" y="17"/>
                      </a:lnTo>
                      <a:lnTo>
                        <a:pt x="13" y="17"/>
                      </a:lnTo>
                      <a:lnTo>
                        <a:pt x="17" y="19"/>
                      </a:lnTo>
                      <a:lnTo>
                        <a:pt x="21" y="19"/>
                      </a:lnTo>
                      <a:lnTo>
                        <a:pt x="24" y="20"/>
                      </a:lnTo>
                      <a:lnTo>
                        <a:pt x="28" y="20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399" name="Freeform 386"/>
                <p:cNvSpPr>
                  <a:spLocks/>
                </p:cNvSpPr>
                <p:nvPr/>
              </p:nvSpPr>
              <p:spPr bwMode="auto">
                <a:xfrm>
                  <a:off x="1773" y="2816"/>
                  <a:ext cx="37" cy="22"/>
                </a:xfrm>
                <a:custGeom>
                  <a:avLst/>
                  <a:gdLst>
                    <a:gd name="T0" fmla="*/ 37 w 37"/>
                    <a:gd name="T1" fmla="*/ 11 h 22"/>
                    <a:gd name="T2" fmla="*/ 33 w 37"/>
                    <a:gd name="T3" fmla="*/ 7 h 22"/>
                    <a:gd name="T4" fmla="*/ 28 w 37"/>
                    <a:gd name="T5" fmla="*/ 5 h 22"/>
                    <a:gd name="T6" fmla="*/ 24 w 37"/>
                    <a:gd name="T7" fmla="*/ 3 h 22"/>
                    <a:gd name="T8" fmla="*/ 19 w 37"/>
                    <a:gd name="T9" fmla="*/ 3 h 22"/>
                    <a:gd name="T10" fmla="*/ 15 w 37"/>
                    <a:gd name="T11" fmla="*/ 2 h 22"/>
                    <a:gd name="T12" fmla="*/ 11 w 37"/>
                    <a:gd name="T13" fmla="*/ 2 h 22"/>
                    <a:gd name="T14" fmla="*/ 8 w 37"/>
                    <a:gd name="T15" fmla="*/ 2 h 22"/>
                    <a:gd name="T16" fmla="*/ 4 w 37"/>
                    <a:gd name="T17" fmla="*/ 0 h 22"/>
                    <a:gd name="T18" fmla="*/ 0 w 37"/>
                    <a:gd name="T19" fmla="*/ 14 h 22"/>
                    <a:gd name="T20" fmla="*/ 4 w 37"/>
                    <a:gd name="T21" fmla="*/ 16 h 22"/>
                    <a:gd name="T22" fmla="*/ 9 w 37"/>
                    <a:gd name="T23" fmla="*/ 16 h 22"/>
                    <a:gd name="T24" fmla="*/ 13 w 37"/>
                    <a:gd name="T25" fmla="*/ 18 h 22"/>
                    <a:gd name="T26" fmla="*/ 17 w 37"/>
                    <a:gd name="T27" fmla="*/ 18 h 22"/>
                    <a:gd name="T28" fmla="*/ 20 w 37"/>
                    <a:gd name="T29" fmla="*/ 18 h 22"/>
                    <a:gd name="T30" fmla="*/ 24 w 37"/>
                    <a:gd name="T31" fmla="*/ 20 h 22"/>
                    <a:gd name="T32" fmla="*/ 26 w 37"/>
                    <a:gd name="T33" fmla="*/ 20 h 22"/>
                    <a:gd name="T34" fmla="*/ 28 w 37"/>
                    <a:gd name="T35" fmla="*/ 22 h 22"/>
                    <a:gd name="T36" fmla="*/ 37 w 37"/>
                    <a:gd name="T37" fmla="*/ 11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22">
                      <a:moveTo>
                        <a:pt x="37" y="11"/>
                      </a:moveTo>
                      <a:lnTo>
                        <a:pt x="33" y="7"/>
                      </a:lnTo>
                      <a:lnTo>
                        <a:pt x="28" y="5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9" y="16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20" y="18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8" y="22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0" name="Freeform 387"/>
                <p:cNvSpPr>
                  <a:spLocks/>
                </p:cNvSpPr>
                <p:nvPr/>
              </p:nvSpPr>
              <p:spPr bwMode="auto">
                <a:xfrm>
                  <a:off x="1801" y="2827"/>
                  <a:ext cx="28" cy="37"/>
                </a:xfrm>
                <a:custGeom>
                  <a:avLst/>
                  <a:gdLst>
                    <a:gd name="T0" fmla="*/ 28 w 28"/>
                    <a:gd name="T1" fmla="*/ 29 h 37"/>
                    <a:gd name="T2" fmla="*/ 26 w 28"/>
                    <a:gd name="T3" fmla="*/ 26 h 37"/>
                    <a:gd name="T4" fmla="*/ 24 w 28"/>
                    <a:gd name="T5" fmla="*/ 22 h 37"/>
                    <a:gd name="T6" fmla="*/ 22 w 28"/>
                    <a:gd name="T7" fmla="*/ 18 h 37"/>
                    <a:gd name="T8" fmla="*/ 20 w 28"/>
                    <a:gd name="T9" fmla="*/ 14 h 37"/>
                    <a:gd name="T10" fmla="*/ 18 w 28"/>
                    <a:gd name="T11" fmla="*/ 11 h 37"/>
                    <a:gd name="T12" fmla="*/ 17 w 28"/>
                    <a:gd name="T13" fmla="*/ 7 h 37"/>
                    <a:gd name="T14" fmla="*/ 13 w 28"/>
                    <a:gd name="T15" fmla="*/ 2 h 37"/>
                    <a:gd name="T16" fmla="*/ 9 w 28"/>
                    <a:gd name="T17" fmla="*/ 0 h 37"/>
                    <a:gd name="T18" fmla="*/ 0 w 28"/>
                    <a:gd name="T19" fmla="*/ 11 h 37"/>
                    <a:gd name="T20" fmla="*/ 2 w 28"/>
                    <a:gd name="T21" fmla="*/ 13 h 37"/>
                    <a:gd name="T22" fmla="*/ 4 w 28"/>
                    <a:gd name="T23" fmla="*/ 14 h 37"/>
                    <a:gd name="T24" fmla="*/ 5 w 28"/>
                    <a:gd name="T25" fmla="*/ 16 h 37"/>
                    <a:gd name="T26" fmla="*/ 7 w 28"/>
                    <a:gd name="T27" fmla="*/ 20 h 37"/>
                    <a:gd name="T28" fmla="*/ 7 w 28"/>
                    <a:gd name="T29" fmla="*/ 24 h 37"/>
                    <a:gd name="T30" fmla="*/ 9 w 28"/>
                    <a:gd name="T31" fmla="*/ 27 h 37"/>
                    <a:gd name="T32" fmla="*/ 11 w 28"/>
                    <a:gd name="T33" fmla="*/ 31 h 37"/>
                    <a:gd name="T34" fmla="*/ 13 w 28"/>
                    <a:gd name="T35" fmla="*/ 37 h 37"/>
                    <a:gd name="T36" fmla="*/ 28 w 28"/>
                    <a:gd name="T37" fmla="*/ 29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37">
                      <a:moveTo>
                        <a:pt x="28" y="29"/>
                      </a:moveTo>
                      <a:lnTo>
                        <a:pt x="26" y="26"/>
                      </a:lnTo>
                      <a:lnTo>
                        <a:pt x="24" y="22"/>
                      </a:lnTo>
                      <a:lnTo>
                        <a:pt x="22" y="18"/>
                      </a:lnTo>
                      <a:lnTo>
                        <a:pt x="20" y="14"/>
                      </a:lnTo>
                      <a:lnTo>
                        <a:pt x="18" y="11"/>
                      </a:lnTo>
                      <a:lnTo>
                        <a:pt x="17" y="7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5" y="16"/>
                      </a:lnTo>
                      <a:lnTo>
                        <a:pt x="7" y="20"/>
                      </a:lnTo>
                      <a:lnTo>
                        <a:pt x="7" y="24"/>
                      </a:lnTo>
                      <a:lnTo>
                        <a:pt x="9" y="27"/>
                      </a:lnTo>
                      <a:lnTo>
                        <a:pt x="11" y="31"/>
                      </a:lnTo>
                      <a:lnTo>
                        <a:pt x="13" y="37"/>
                      </a:ln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1" name="Freeform 388"/>
                <p:cNvSpPr>
                  <a:spLocks/>
                </p:cNvSpPr>
                <p:nvPr/>
              </p:nvSpPr>
              <p:spPr bwMode="auto">
                <a:xfrm>
                  <a:off x="1814" y="2856"/>
                  <a:ext cx="31" cy="48"/>
                </a:xfrm>
                <a:custGeom>
                  <a:avLst/>
                  <a:gdLst>
                    <a:gd name="T0" fmla="*/ 31 w 31"/>
                    <a:gd name="T1" fmla="*/ 43 h 48"/>
                    <a:gd name="T2" fmla="*/ 28 w 31"/>
                    <a:gd name="T3" fmla="*/ 35 h 48"/>
                    <a:gd name="T4" fmla="*/ 26 w 31"/>
                    <a:gd name="T5" fmla="*/ 28 h 48"/>
                    <a:gd name="T6" fmla="*/ 24 w 31"/>
                    <a:gd name="T7" fmla="*/ 22 h 48"/>
                    <a:gd name="T8" fmla="*/ 22 w 31"/>
                    <a:gd name="T9" fmla="*/ 17 h 48"/>
                    <a:gd name="T10" fmla="*/ 20 w 31"/>
                    <a:gd name="T11" fmla="*/ 13 h 48"/>
                    <a:gd name="T12" fmla="*/ 18 w 31"/>
                    <a:gd name="T13" fmla="*/ 9 h 48"/>
                    <a:gd name="T14" fmla="*/ 16 w 31"/>
                    <a:gd name="T15" fmla="*/ 6 h 48"/>
                    <a:gd name="T16" fmla="*/ 15 w 31"/>
                    <a:gd name="T17" fmla="*/ 0 h 48"/>
                    <a:gd name="T18" fmla="*/ 0 w 31"/>
                    <a:gd name="T19" fmla="*/ 8 h 48"/>
                    <a:gd name="T20" fmla="*/ 2 w 31"/>
                    <a:gd name="T21" fmla="*/ 11 h 48"/>
                    <a:gd name="T22" fmla="*/ 4 w 31"/>
                    <a:gd name="T23" fmla="*/ 15 h 48"/>
                    <a:gd name="T24" fmla="*/ 5 w 31"/>
                    <a:gd name="T25" fmla="*/ 19 h 48"/>
                    <a:gd name="T26" fmla="*/ 7 w 31"/>
                    <a:gd name="T27" fmla="*/ 24 h 48"/>
                    <a:gd name="T28" fmla="*/ 9 w 31"/>
                    <a:gd name="T29" fmla="*/ 28 h 48"/>
                    <a:gd name="T30" fmla="*/ 11 w 31"/>
                    <a:gd name="T31" fmla="*/ 33 h 48"/>
                    <a:gd name="T32" fmla="*/ 13 w 31"/>
                    <a:gd name="T33" fmla="*/ 39 h 48"/>
                    <a:gd name="T34" fmla="*/ 16 w 31"/>
                    <a:gd name="T35" fmla="*/ 48 h 48"/>
                    <a:gd name="T36" fmla="*/ 31 w 31"/>
                    <a:gd name="T37" fmla="*/ 43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48">
                      <a:moveTo>
                        <a:pt x="31" y="43"/>
                      </a:moveTo>
                      <a:lnTo>
                        <a:pt x="28" y="35"/>
                      </a:lnTo>
                      <a:lnTo>
                        <a:pt x="26" y="28"/>
                      </a:lnTo>
                      <a:lnTo>
                        <a:pt x="24" y="22"/>
                      </a:lnTo>
                      <a:lnTo>
                        <a:pt x="22" y="17"/>
                      </a:lnTo>
                      <a:lnTo>
                        <a:pt x="20" y="13"/>
                      </a:lnTo>
                      <a:lnTo>
                        <a:pt x="18" y="9"/>
                      </a:lnTo>
                      <a:lnTo>
                        <a:pt x="16" y="6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5"/>
                      </a:lnTo>
                      <a:lnTo>
                        <a:pt x="5" y="19"/>
                      </a:lnTo>
                      <a:lnTo>
                        <a:pt x="7" y="24"/>
                      </a:lnTo>
                      <a:lnTo>
                        <a:pt x="9" y="28"/>
                      </a:lnTo>
                      <a:lnTo>
                        <a:pt x="11" y="33"/>
                      </a:lnTo>
                      <a:lnTo>
                        <a:pt x="13" y="39"/>
                      </a:lnTo>
                      <a:lnTo>
                        <a:pt x="16" y="48"/>
                      </a:lnTo>
                      <a:lnTo>
                        <a:pt x="31" y="4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2" name="Freeform 389"/>
                <p:cNvSpPr>
                  <a:spLocks/>
                </p:cNvSpPr>
                <p:nvPr/>
              </p:nvSpPr>
              <p:spPr bwMode="auto">
                <a:xfrm>
                  <a:off x="1830" y="2899"/>
                  <a:ext cx="36" cy="99"/>
                </a:xfrm>
                <a:custGeom>
                  <a:avLst/>
                  <a:gdLst>
                    <a:gd name="T0" fmla="*/ 36 w 36"/>
                    <a:gd name="T1" fmla="*/ 97 h 99"/>
                    <a:gd name="T2" fmla="*/ 36 w 36"/>
                    <a:gd name="T3" fmla="*/ 86 h 99"/>
                    <a:gd name="T4" fmla="*/ 32 w 36"/>
                    <a:gd name="T5" fmla="*/ 75 h 99"/>
                    <a:gd name="T6" fmla="*/ 30 w 36"/>
                    <a:gd name="T7" fmla="*/ 62 h 99"/>
                    <a:gd name="T8" fmla="*/ 26 w 36"/>
                    <a:gd name="T9" fmla="*/ 48 h 99"/>
                    <a:gd name="T10" fmla="*/ 23 w 36"/>
                    <a:gd name="T11" fmla="*/ 35 h 99"/>
                    <a:gd name="T12" fmla="*/ 21 w 36"/>
                    <a:gd name="T13" fmla="*/ 22 h 99"/>
                    <a:gd name="T14" fmla="*/ 17 w 36"/>
                    <a:gd name="T15" fmla="*/ 11 h 99"/>
                    <a:gd name="T16" fmla="*/ 15 w 36"/>
                    <a:gd name="T17" fmla="*/ 0 h 99"/>
                    <a:gd name="T18" fmla="*/ 0 w 36"/>
                    <a:gd name="T19" fmla="*/ 5 h 99"/>
                    <a:gd name="T20" fmla="*/ 2 w 36"/>
                    <a:gd name="T21" fmla="*/ 14 h 99"/>
                    <a:gd name="T22" fmla="*/ 6 w 36"/>
                    <a:gd name="T23" fmla="*/ 26 h 99"/>
                    <a:gd name="T24" fmla="*/ 8 w 36"/>
                    <a:gd name="T25" fmla="*/ 38 h 99"/>
                    <a:gd name="T26" fmla="*/ 12 w 36"/>
                    <a:gd name="T27" fmla="*/ 51 h 99"/>
                    <a:gd name="T28" fmla="*/ 15 w 36"/>
                    <a:gd name="T29" fmla="*/ 66 h 99"/>
                    <a:gd name="T30" fmla="*/ 17 w 36"/>
                    <a:gd name="T31" fmla="*/ 77 h 99"/>
                    <a:gd name="T32" fmla="*/ 19 w 36"/>
                    <a:gd name="T33" fmla="*/ 90 h 99"/>
                    <a:gd name="T34" fmla="*/ 21 w 36"/>
                    <a:gd name="T35" fmla="*/ 99 h 99"/>
                    <a:gd name="T36" fmla="*/ 36 w 36"/>
                    <a:gd name="T37" fmla="*/ 97 h 9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6" h="99">
                      <a:moveTo>
                        <a:pt x="36" y="97"/>
                      </a:moveTo>
                      <a:lnTo>
                        <a:pt x="36" y="86"/>
                      </a:lnTo>
                      <a:lnTo>
                        <a:pt x="32" y="75"/>
                      </a:lnTo>
                      <a:lnTo>
                        <a:pt x="30" y="62"/>
                      </a:lnTo>
                      <a:lnTo>
                        <a:pt x="26" y="48"/>
                      </a:lnTo>
                      <a:lnTo>
                        <a:pt x="23" y="35"/>
                      </a:lnTo>
                      <a:lnTo>
                        <a:pt x="21" y="22"/>
                      </a:lnTo>
                      <a:lnTo>
                        <a:pt x="17" y="11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" y="14"/>
                      </a:lnTo>
                      <a:lnTo>
                        <a:pt x="6" y="26"/>
                      </a:lnTo>
                      <a:lnTo>
                        <a:pt x="8" y="38"/>
                      </a:lnTo>
                      <a:lnTo>
                        <a:pt x="12" y="51"/>
                      </a:lnTo>
                      <a:lnTo>
                        <a:pt x="15" y="66"/>
                      </a:lnTo>
                      <a:lnTo>
                        <a:pt x="17" y="77"/>
                      </a:lnTo>
                      <a:lnTo>
                        <a:pt x="19" y="90"/>
                      </a:lnTo>
                      <a:lnTo>
                        <a:pt x="21" y="99"/>
                      </a:lnTo>
                      <a:lnTo>
                        <a:pt x="36" y="9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3" name="Freeform 390"/>
                <p:cNvSpPr>
                  <a:spLocks/>
                </p:cNvSpPr>
                <p:nvPr/>
              </p:nvSpPr>
              <p:spPr bwMode="auto">
                <a:xfrm>
                  <a:off x="1849" y="2996"/>
                  <a:ext cx="18" cy="47"/>
                </a:xfrm>
                <a:custGeom>
                  <a:avLst/>
                  <a:gdLst>
                    <a:gd name="T0" fmla="*/ 13 w 18"/>
                    <a:gd name="T1" fmla="*/ 47 h 47"/>
                    <a:gd name="T2" fmla="*/ 15 w 18"/>
                    <a:gd name="T3" fmla="*/ 41 h 47"/>
                    <a:gd name="T4" fmla="*/ 17 w 18"/>
                    <a:gd name="T5" fmla="*/ 37 h 47"/>
                    <a:gd name="T6" fmla="*/ 18 w 18"/>
                    <a:gd name="T7" fmla="*/ 32 h 47"/>
                    <a:gd name="T8" fmla="*/ 18 w 18"/>
                    <a:gd name="T9" fmla="*/ 26 h 47"/>
                    <a:gd name="T10" fmla="*/ 18 w 18"/>
                    <a:gd name="T11" fmla="*/ 21 h 47"/>
                    <a:gd name="T12" fmla="*/ 18 w 18"/>
                    <a:gd name="T13" fmla="*/ 15 h 47"/>
                    <a:gd name="T14" fmla="*/ 18 w 18"/>
                    <a:gd name="T15" fmla="*/ 8 h 47"/>
                    <a:gd name="T16" fmla="*/ 17 w 18"/>
                    <a:gd name="T17" fmla="*/ 0 h 47"/>
                    <a:gd name="T18" fmla="*/ 2 w 18"/>
                    <a:gd name="T19" fmla="*/ 2 h 47"/>
                    <a:gd name="T20" fmla="*/ 4 w 18"/>
                    <a:gd name="T21" fmla="*/ 10 h 47"/>
                    <a:gd name="T22" fmla="*/ 4 w 18"/>
                    <a:gd name="T23" fmla="*/ 17 h 47"/>
                    <a:gd name="T24" fmla="*/ 4 w 18"/>
                    <a:gd name="T25" fmla="*/ 21 h 47"/>
                    <a:gd name="T26" fmla="*/ 4 w 18"/>
                    <a:gd name="T27" fmla="*/ 26 h 47"/>
                    <a:gd name="T28" fmla="*/ 2 w 18"/>
                    <a:gd name="T29" fmla="*/ 30 h 47"/>
                    <a:gd name="T30" fmla="*/ 2 w 18"/>
                    <a:gd name="T31" fmla="*/ 34 h 47"/>
                    <a:gd name="T32" fmla="*/ 0 w 18"/>
                    <a:gd name="T33" fmla="*/ 37 h 47"/>
                    <a:gd name="T34" fmla="*/ 0 w 18"/>
                    <a:gd name="T35" fmla="*/ 41 h 47"/>
                    <a:gd name="T36" fmla="*/ 13 w 18"/>
                    <a:gd name="T37" fmla="*/ 47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" h="47">
                      <a:moveTo>
                        <a:pt x="13" y="47"/>
                      </a:moveTo>
                      <a:lnTo>
                        <a:pt x="15" y="41"/>
                      </a:lnTo>
                      <a:lnTo>
                        <a:pt x="17" y="37"/>
                      </a:lnTo>
                      <a:lnTo>
                        <a:pt x="18" y="32"/>
                      </a:lnTo>
                      <a:lnTo>
                        <a:pt x="18" y="26"/>
                      </a:lnTo>
                      <a:lnTo>
                        <a:pt x="18" y="21"/>
                      </a:lnTo>
                      <a:lnTo>
                        <a:pt x="18" y="15"/>
                      </a:lnTo>
                      <a:lnTo>
                        <a:pt x="18" y="8"/>
                      </a:lnTo>
                      <a:lnTo>
                        <a:pt x="17" y="0"/>
                      </a:lnTo>
                      <a:lnTo>
                        <a:pt x="2" y="2"/>
                      </a:lnTo>
                      <a:lnTo>
                        <a:pt x="4" y="10"/>
                      </a:lnTo>
                      <a:lnTo>
                        <a:pt x="4" y="17"/>
                      </a:lnTo>
                      <a:lnTo>
                        <a:pt x="4" y="21"/>
                      </a:lnTo>
                      <a:lnTo>
                        <a:pt x="4" y="26"/>
                      </a:lnTo>
                      <a:lnTo>
                        <a:pt x="2" y="30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13" y="4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4" name="Freeform 391"/>
                <p:cNvSpPr>
                  <a:spLocks/>
                </p:cNvSpPr>
                <p:nvPr/>
              </p:nvSpPr>
              <p:spPr bwMode="auto">
                <a:xfrm>
                  <a:off x="1825" y="3037"/>
                  <a:ext cx="37" cy="42"/>
                </a:xfrm>
                <a:custGeom>
                  <a:avLst/>
                  <a:gdLst>
                    <a:gd name="T0" fmla="*/ 15 w 37"/>
                    <a:gd name="T1" fmla="*/ 42 h 42"/>
                    <a:gd name="T2" fmla="*/ 17 w 37"/>
                    <a:gd name="T3" fmla="*/ 37 h 42"/>
                    <a:gd name="T4" fmla="*/ 18 w 37"/>
                    <a:gd name="T5" fmla="*/ 33 h 42"/>
                    <a:gd name="T6" fmla="*/ 22 w 37"/>
                    <a:gd name="T7" fmla="*/ 30 h 42"/>
                    <a:gd name="T8" fmla="*/ 26 w 37"/>
                    <a:gd name="T9" fmla="*/ 26 h 42"/>
                    <a:gd name="T10" fmla="*/ 28 w 37"/>
                    <a:gd name="T11" fmla="*/ 22 h 42"/>
                    <a:gd name="T12" fmla="*/ 31 w 37"/>
                    <a:gd name="T13" fmla="*/ 17 h 42"/>
                    <a:gd name="T14" fmla="*/ 35 w 37"/>
                    <a:gd name="T15" fmla="*/ 11 h 42"/>
                    <a:gd name="T16" fmla="*/ 37 w 37"/>
                    <a:gd name="T17" fmla="*/ 6 h 42"/>
                    <a:gd name="T18" fmla="*/ 24 w 37"/>
                    <a:gd name="T19" fmla="*/ 0 h 42"/>
                    <a:gd name="T20" fmla="*/ 22 w 37"/>
                    <a:gd name="T21" fmla="*/ 4 h 42"/>
                    <a:gd name="T22" fmla="*/ 18 w 37"/>
                    <a:gd name="T23" fmla="*/ 7 h 42"/>
                    <a:gd name="T24" fmla="*/ 17 w 37"/>
                    <a:gd name="T25" fmla="*/ 11 h 42"/>
                    <a:gd name="T26" fmla="*/ 13 w 37"/>
                    <a:gd name="T27" fmla="*/ 17 h 42"/>
                    <a:gd name="T28" fmla="*/ 9 w 37"/>
                    <a:gd name="T29" fmla="*/ 20 h 42"/>
                    <a:gd name="T30" fmla="*/ 5 w 37"/>
                    <a:gd name="T31" fmla="*/ 26 h 42"/>
                    <a:gd name="T32" fmla="*/ 4 w 37"/>
                    <a:gd name="T33" fmla="*/ 31 h 42"/>
                    <a:gd name="T34" fmla="*/ 0 w 37"/>
                    <a:gd name="T35" fmla="*/ 37 h 42"/>
                    <a:gd name="T36" fmla="*/ 15 w 37"/>
                    <a:gd name="T37" fmla="*/ 42 h 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42">
                      <a:moveTo>
                        <a:pt x="15" y="42"/>
                      </a:moveTo>
                      <a:lnTo>
                        <a:pt x="17" y="37"/>
                      </a:lnTo>
                      <a:lnTo>
                        <a:pt x="18" y="33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28" y="22"/>
                      </a:lnTo>
                      <a:lnTo>
                        <a:pt x="31" y="17"/>
                      </a:lnTo>
                      <a:lnTo>
                        <a:pt x="35" y="11"/>
                      </a:lnTo>
                      <a:lnTo>
                        <a:pt x="37" y="6"/>
                      </a:lnTo>
                      <a:lnTo>
                        <a:pt x="24" y="0"/>
                      </a:lnTo>
                      <a:lnTo>
                        <a:pt x="22" y="4"/>
                      </a:lnTo>
                      <a:lnTo>
                        <a:pt x="18" y="7"/>
                      </a:lnTo>
                      <a:lnTo>
                        <a:pt x="17" y="11"/>
                      </a:lnTo>
                      <a:lnTo>
                        <a:pt x="13" y="17"/>
                      </a:lnTo>
                      <a:lnTo>
                        <a:pt x="9" y="20"/>
                      </a:lnTo>
                      <a:lnTo>
                        <a:pt x="5" y="26"/>
                      </a:lnTo>
                      <a:lnTo>
                        <a:pt x="4" y="31"/>
                      </a:lnTo>
                      <a:lnTo>
                        <a:pt x="0" y="37"/>
                      </a:lnTo>
                      <a:lnTo>
                        <a:pt x="15" y="4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5" name="Freeform 392"/>
                <p:cNvSpPr>
                  <a:spLocks/>
                </p:cNvSpPr>
                <p:nvPr/>
              </p:nvSpPr>
              <p:spPr bwMode="auto">
                <a:xfrm>
                  <a:off x="1812" y="3074"/>
                  <a:ext cx="28" cy="59"/>
                </a:xfrm>
                <a:custGeom>
                  <a:avLst/>
                  <a:gdLst>
                    <a:gd name="T0" fmla="*/ 20 w 28"/>
                    <a:gd name="T1" fmla="*/ 50 h 59"/>
                    <a:gd name="T2" fmla="*/ 17 w 28"/>
                    <a:gd name="T3" fmla="*/ 44 h 59"/>
                    <a:gd name="T4" fmla="*/ 15 w 28"/>
                    <a:gd name="T5" fmla="*/ 39 h 59"/>
                    <a:gd name="T6" fmla="*/ 17 w 28"/>
                    <a:gd name="T7" fmla="*/ 35 h 59"/>
                    <a:gd name="T8" fmla="*/ 17 w 28"/>
                    <a:gd name="T9" fmla="*/ 29 h 59"/>
                    <a:gd name="T10" fmla="*/ 18 w 28"/>
                    <a:gd name="T11" fmla="*/ 24 h 59"/>
                    <a:gd name="T12" fmla="*/ 22 w 28"/>
                    <a:gd name="T13" fmla="*/ 18 h 59"/>
                    <a:gd name="T14" fmla="*/ 26 w 28"/>
                    <a:gd name="T15" fmla="*/ 11 h 59"/>
                    <a:gd name="T16" fmla="*/ 28 w 28"/>
                    <a:gd name="T17" fmla="*/ 5 h 59"/>
                    <a:gd name="T18" fmla="*/ 13 w 28"/>
                    <a:gd name="T19" fmla="*/ 0 h 59"/>
                    <a:gd name="T20" fmla="*/ 11 w 28"/>
                    <a:gd name="T21" fmla="*/ 5 h 59"/>
                    <a:gd name="T22" fmla="*/ 7 w 28"/>
                    <a:gd name="T23" fmla="*/ 11 h 59"/>
                    <a:gd name="T24" fmla="*/ 6 w 28"/>
                    <a:gd name="T25" fmla="*/ 17 h 59"/>
                    <a:gd name="T26" fmla="*/ 2 w 28"/>
                    <a:gd name="T27" fmla="*/ 24 h 59"/>
                    <a:gd name="T28" fmla="*/ 0 w 28"/>
                    <a:gd name="T29" fmla="*/ 33 h 59"/>
                    <a:gd name="T30" fmla="*/ 0 w 28"/>
                    <a:gd name="T31" fmla="*/ 41 h 59"/>
                    <a:gd name="T32" fmla="*/ 2 w 28"/>
                    <a:gd name="T33" fmla="*/ 50 h 59"/>
                    <a:gd name="T34" fmla="*/ 7 w 28"/>
                    <a:gd name="T35" fmla="*/ 59 h 59"/>
                    <a:gd name="T36" fmla="*/ 20 w 28"/>
                    <a:gd name="T37" fmla="*/ 50 h 5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59">
                      <a:moveTo>
                        <a:pt x="20" y="50"/>
                      </a:moveTo>
                      <a:lnTo>
                        <a:pt x="17" y="44"/>
                      </a:lnTo>
                      <a:lnTo>
                        <a:pt x="15" y="39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8" y="24"/>
                      </a:lnTo>
                      <a:lnTo>
                        <a:pt x="22" y="18"/>
                      </a:lnTo>
                      <a:lnTo>
                        <a:pt x="26" y="11"/>
                      </a:lnTo>
                      <a:lnTo>
                        <a:pt x="28" y="5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7" y="11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7" y="59"/>
                      </a:lnTo>
                      <a:lnTo>
                        <a:pt x="20" y="5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6" name="Freeform 393"/>
                <p:cNvSpPr>
                  <a:spLocks/>
                </p:cNvSpPr>
                <p:nvPr/>
              </p:nvSpPr>
              <p:spPr bwMode="auto">
                <a:xfrm>
                  <a:off x="1819" y="3124"/>
                  <a:ext cx="89" cy="53"/>
                </a:xfrm>
                <a:custGeom>
                  <a:avLst/>
                  <a:gdLst>
                    <a:gd name="T0" fmla="*/ 89 w 89"/>
                    <a:gd name="T1" fmla="*/ 40 h 53"/>
                    <a:gd name="T2" fmla="*/ 78 w 89"/>
                    <a:gd name="T3" fmla="*/ 35 h 53"/>
                    <a:gd name="T4" fmla="*/ 67 w 89"/>
                    <a:gd name="T5" fmla="*/ 29 h 53"/>
                    <a:gd name="T6" fmla="*/ 56 w 89"/>
                    <a:gd name="T7" fmla="*/ 26 h 53"/>
                    <a:gd name="T8" fmla="*/ 45 w 89"/>
                    <a:gd name="T9" fmla="*/ 20 h 53"/>
                    <a:gd name="T10" fmla="*/ 35 w 89"/>
                    <a:gd name="T11" fmla="*/ 15 h 53"/>
                    <a:gd name="T12" fmla="*/ 26 w 89"/>
                    <a:gd name="T13" fmla="*/ 11 h 53"/>
                    <a:gd name="T14" fmla="*/ 19 w 89"/>
                    <a:gd name="T15" fmla="*/ 5 h 53"/>
                    <a:gd name="T16" fmla="*/ 13 w 89"/>
                    <a:gd name="T17" fmla="*/ 0 h 53"/>
                    <a:gd name="T18" fmla="*/ 0 w 89"/>
                    <a:gd name="T19" fmla="*/ 9 h 53"/>
                    <a:gd name="T20" fmla="*/ 8 w 89"/>
                    <a:gd name="T21" fmla="*/ 16 h 53"/>
                    <a:gd name="T22" fmla="*/ 17 w 89"/>
                    <a:gd name="T23" fmla="*/ 24 h 53"/>
                    <a:gd name="T24" fmla="*/ 28 w 89"/>
                    <a:gd name="T25" fmla="*/ 29 h 53"/>
                    <a:gd name="T26" fmla="*/ 39 w 89"/>
                    <a:gd name="T27" fmla="*/ 33 h 53"/>
                    <a:gd name="T28" fmla="*/ 50 w 89"/>
                    <a:gd name="T29" fmla="*/ 39 h 53"/>
                    <a:gd name="T30" fmla="*/ 61 w 89"/>
                    <a:gd name="T31" fmla="*/ 44 h 53"/>
                    <a:gd name="T32" fmla="*/ 72 w 89"/>
                    <a:gd name="T33" fmla="*/ 48 h 53"/>
                    <a:gd name="T34" fmla="*/ 82 w 89"/>
                    <a:gd name="T35" fmla="*/ 53 h 53"/>
                    <a:gd name="T36" fmla="*/ 89 w 89"/>
                    <a:gd name="T37" fmla="*/ 40 h 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9" h="53">
                      <a:moveTo>
                        <a:pt x="89" y="40"/>
                      </a:moveTo>
                      <a:lnTo>
                        <a:pt x="78" y="35"/>
                      </a:lnTo>
                      <a:lnTo>
                        <a:pt x="67" y="29"/>
                      </a:lnTo>
                      <a:lnTo>
                        <a:pt x="56" y="26"/>
                      </a:lnTo>
                      <a:lnTo>
                        <a:pt x="45" y="20"/>
                      </a:lnTo>
                      <a:lnTo>
                        <a:pt x="35" y="15"/>
                      </a:lnTo>
                      <a:lnTo>
                        <a:pt x="26" y="11"/>
                      </a:lnTo>
                      <a:lnTo>
                        <a:pt x="19" y="5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8" y="16"/>
                      </a:lnTo>
                      <a:lnTo>
                        <a:pt x="17" y="24"/>
                      </a:lnTo>
                      <a:lnTo>
                        <a:pt x="28" y="29"/>
                      </a:lnTo>
                      <a:lnTo>
                        <a:pt x="39" y="33"/>
                      </a:lnTo>
                      <a:lnTo>
                        <a:pt x="50" y="39"/>
                      </a:lnTo>
                      <a:lnTo>
                        <a:pt x="61" y="44"/>
                      </a:lnTo>
                      <a:lnTo>
                        <a:pt x="72" y="48"/>
                      </a:lnTo>
                      <a:lnTo>
                        <a:pt x="82" y="53"/>
                      </a:lnTo>
                      <a:lnTo>
                        <a:pt x="89" y="4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7" name="Freeform 394"/>
                <p:cNvSpPr>
                  <a:spLocks/>
                </p:cNvSpPr>
                <p:nvPr/>
              </p:nvSpPr>
              <p:spPr bwMode="auto">
                <a:xfrm>
                  <a:off x="1262" y="3793"/>
                  <a:ext cx="53" cy="17"/>
                </a:xfrm>
                <a:custGeom>
                  <a:avLst/>
                  <a:gdLst>
                    <a:gd name="T0" fmla="*/ 51 w 53"/>
                    <a:gd name="T1" fmla="*/ 0 h 17"/>
                    <a:gd name="T2" fmla="*/ 46 w 53"/>
                    <a:gd name="T3" fmla="*/ 0 h 17"/>
                    <a:gd name="T4" fmla="*/ 38 w 53"/>
                    <a:gd name="T5" fmla="*/ 0 h 17"/>
                    <a:gd name="T6" fmla="*/ 33 w 53"/>
                    <a:gd name="T7" fmla="*/ 0 h 17"/>
                    <a:gd name="T8" fmla="*/ 25 w 53"/>
                    <a:gd name="T9" fmla="*/ 0 h 17"/>
                    <a:gd name="T10" fmla="*/ 20 w 53"/>
                    <a:gd name="T11" fmla="*/ 0 h 17"/>
                    <a:gd name="T12" fmla="*/ 12 w 53"/>
                    <a:gd name="T13" fmla="*/ 0 h 17"/>
                    <a:gd name="T14" fmla="*/ 7 w 53"/>
                    <a:gd name="T15" fmla="*/ 0 h 17"/>
                    <a:gd name="T16" fmla="*/ 0 w 53"/>
                    <a:gd name="T17" fmla="*/ 0 h 17"/>
                    <a:gd name="T18" fmla="*/ 0 w 53"/>
                    <a:gd name="T19" fmla="*/ 15 h 17"/>
                    <a:gd name="T20" fmla="*/ 7 w 53"/>
                    <a:gd name="T21" fmla="*/ 15 h 17"/>
                    <a:gd name="T22" fmla="*/ 12 w 53"/>
                    <a:gd name="T23" fmla="*/ 15 h 17"/>
                    <a:gd name="T24" fmla="*/ 18 w 53"/>
                    <a:gd name="T25" fmla="*/ 15 h 17"/>
                    <a:gd name="T26" fmla="*/ 25 w 53"/>
                    <a:gd name="T27" fmla="*/ 15 h 17"/>
                    <a:gd name="T28" fmla="*/ 31 w 53"/>
                    <a:gd name="T29" fmla="*/ 17 h 17"/>
                    <a:gd name="T30" fmla="*/ 38 w 53"/>
                    <a:gd name="T31" fmla="*/ 17 h 17"/>
                    <a:gd name="T32" fmla="*/ 46 w 53"/>
                    <a:gd name="T33" fmla="*/ 15 h 17"/>
                    <a:gd name="T34" fmla="*/ 53 w 53"/>
                    <a:gd name="T35" fmla="*/ 15 h 17"/>
                    <a:gd name="T36" fmla="*/ 51 w 53"/>
                    <a:gd name="T37" fmla="*/ 0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" h="17">
                      <a:moveTo>
                        <a:pt x="51" y="0"/>
                      </a:move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12" y="15"/>
                      </a:lnTo>
                      <a:lnTo>
                        <a:pt x="18" y="15"/>
                      </a:lnTo>
                      <a:lnTo>
                        <a:pt x="25" y="15"/>
                      </a:lnTo>
                      <a:lnTo>
                        <a:pt x="31" y="17"/>
                      </a:lnTo>
                      <a:lnTo>
                        <a:pt x="38" y="17"/>
                      </a:lnTo>
                      <a:lnTo>
                        <a:pt x="46" y="15"/>
                      </a:lnTo>
                      <a:lnTo>
                        <a:pt x="53" y="15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8" name="Freeform 395"/>
                <p:cNvSpPr>
                  <a:spLocks/>
                </p:cNvSpPr>
                <p:nvPr/>
              </p:nvSpPr>
              <p:spPr bwMode="auto">
                <a:xfrm>
                  <a:off x="1313" y="3777"/>
                  <a:ext cx="74" cy="31"/>
                </a:xfrm>
                <a:custGeom>
                  <a:avLst/>
                  <a:gdLst>
                    <a:gd name="T0" fmla="*/ 65 w 74"/>
                    <a:gd name="T1" fmla="*/ 0 h 31"/>
                    <a:gd name="T2" fmla="*/ 59 w 74"/>
                    <a:gd name="T3" fmla="*/ 4 h 31"/>
                    <a:gd name="T4" fmla="*/ 52 w 74"/>
                    <a:gd name="T5" fmla="*/ 5 h 31"/>
                    <a:gd name="T6" fmla="*/ 45 w 74"/>
                    <a:gd name="T7" fmla="*/ 9 h 31"/>
                    <a:gd name="T8" fmla="*/ 35 w 74"/>
                    <a:gd name="T9" fmla="*/ 11 h 31"/>
                    <a:gd name="T10" fmla="*/ 26 w 74"/>
                    <a:gd name="T11" fmla="*/ 13 h 31"/>
                    <a:gd name="T12" fmla="*/ 17 w 74"/>
                    <a:gd name="T13" fmla="*/ 13 h 31"/>
                    <a:gd name="T14" fmla="*/ 10 w 74"/>
                    <a:gd name="T15" fmla="*/ 15 h 31"/>
                    <a:gd name="T16" fmla="*/ 0 w 74"/>
                    <a:gd name="T17" fmla="*/ 16 h 31"/>
                    <a:gd name="T18" fmla="*/ 2 w 74"/>
                    <a:gd name="T19" fmla="*/ 31 h 31"/>
                    <a:gd name="T20" fmla="*/ 11 w 74"/>
                    <a:gd name="T21" fmla="*/ 29 h 31"/>
                    <a:gd name="T22" fmla="*/ 21 w 74"/>
                    <a:gd name="T23" fmla="*/ 29 h 31"/>
                    <a:gd name="T24" fmla="*/ 30 w 74"/>
                    <a:gd name="T25" fmla="*/ 28 h 31"/>
                    <a:gd name="T26" fmla="*/ 39 w 74"/>
                    <a:gd name="T27" fmla="*/ 26 h 31"/>
                    <a:gd name="T28" fmla="*/ 48 w 74"/>
                    <a:gd name="T29" fmla="*/ 24 h 31"/>
                    <a:gd name="T30" fmla="*/ 58 w 74"/>
                    <a:gd name="T31" fmla="*/ 20 h 31"/>
                    <a:gd name="T32" fmla="*/ 67 w 74"/>
                    <a:gd name="T33" fmla="*/ 18 h 31"/>
                    <a:gd name="T34" fmla="*/ 74 w 74"/>
                    <a:gd name="T35" fmla="*/ 13 h 31"/>
                    <a:gd name="T36" fmla="*/ 65 w 74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31">
                      <a:moveTo>
                        <a:pt x="65" y="0"/>
                      </a:moveTo>
                      <a:lnTo>
                        <a:pt x="59" y="4"/>
                      </a:lnTo>
                      <a:lnTo>
                        <a:pt x="52" y="5"/>
                      </a:lnTo>
                      <a:lnTo>
                        <a:pt x="45" y="9"/>
                      </a:lnTo>
                      <a:lnTo>
                        <a:pt x="35" y="11"/>
                      </a:lnTo>
                      <a:lnTo>
                        <a:pt x="26" y="13"/>
                      </a:lnTo>
                      <a:lnTo>
                        <a:pt x="17" y="13"/>
                      </a:lnTo>
                      <a:lnTo>
                        <a:pt x="10" y="15"/>
                      </a:lnTo>
                      <a:lnTo>
                        <a:pt x="0" y="16"/>
                      </a:lnTo>
                      <a:lnTo>
                        <a:pt x="2" y="31"/>
                      </a:lnTo>
                      <a:lnTo>
                        <a:pt x="11" y="29"/>
                      </a:lnTo>
                      <a:lnTo>
                        <a:pt x="21" y="29"/>
                      </a:lnTo>
                      <a:lnTo>
                        <a:pt x="30" y="28"/>
                      </a:lnTo>
                      <a:lnTo>
                        <a:pt x="39" y="26"/>
                      </a:lnTo>
                      <a:lnTo>
                        <a:pt x="48" y="24"/>
                      </a:lnTo>
                      <a:lnTo>
                        <a:pt x="58" y="20"/>
                      </a:lnTo>
                      <a:lnTo>
                        <a:pt x="67" y="18"/>
                      </a:lnTo>
                      <a:lnTo>
                        <a:pt x="74" y="1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09" name="Freeform 396"/>
                <p:cNvSpPr>
                  <a:spLocks/>
                </p:cNvSpPr>
                <p:nvPr/>
              </p:nvSpPr>
              <p:spPr bwMode="auto">
                <a:xfrm>
                  <a:off x="1378" y="3740"/>
                  <a:ext cx="20" cy="50"/>
                </a:xfrm>
                <a:custGeom>
                  <a:avLst/>
                  <a:gdLst>
                    <a:gd name="T0" fmla="*/ 11 w 20"/>
                    <a:gd name="T1" fmla="*/ 0 h 50"/>
                    <a:gd name="T2" fmla="*/ 5 w 20"/>
                    <a:gd name="T3" fmla="*/ 5 h 50"/>
                    <a:gd name="T4" fmla="*/ 2 w 20"/>
                    <a:gd name="T5" fmla="*/ 13 h 50"/>
                    <a:gd name="T6" fmla="*/ 0 w 20"/>
                    <a:gd name="T7" fmla="*/ 20 h 50"/>
                    <a:gd name="T8" fmla="*/ 2 w 20"/>
                    <a:gd name="T9" fmla="*/ 26 h 50"/>
                    <a:gd name="T10" fmla="*/ 2 w 20"/>
                    <a:gd name="T11" fmla="*/ 31 h 50"/>
                    <a:gd name="T12" fmla="*/ 2 w 20"/>
                    <a:gd name="T13" fmla="*/ 33 h 50"/>
                    <a:gd name="T14" fmla="*/ 2 w 20"/>
                    <a:gd name="T15" fmla="*/ 35 h 50"/>
                    <a:gd name="T16" fmla="*/ 0 w 20"/>
                    <a:gd name="T17" fmla="*/ 37 h 50"/>
                    <a:gd name="T18" fmla="*/ 9 w 20"/>
                    <a:gd name="T19" fmla="*/ 50 h 50"/>
                    <a:gd name="T20" fmla="*/ 15 w 20"/>
                    <a:gd name="T21" fmla="*/ 44 h 50"/>
                    <a:gd name="T22" fmla="*/ 17 w 20"/>
                    <a:gd name="T23" fmla="*/ 37 h 50"/>
                    <a:gd name="T24" fmla="*/ 18 w 20"/>
                    <a:gd name="T25" fmla="*/ 29 h 50"/>
                    <a:gd name="T26" fmla="*/ 17 w 20"/>
                    <a:gd name="T27" fmla="*/ 24 h 50"/>
                    <a:gd name="T28" fmla="*/ 17 w 20"/>
                    <a:gd name="T29" fmla="*/ 20 h 50"/>
                    <a:gd name="T30" fmla="*/ 17 w 20"/>
                    <a:gd name="T31" fmla="*/ 17 h 50"/>
                    <a:gd name="T32" fmla="*/ 17 w 20"/>
                    <a:gd name="T33" fmla="*/ 15 h 50"/>
                    <a:gd name="T34" fmla="*/ 20 w 20"/>
                    <a:gd name="T35" fmla="*/ 13 h 50"/>
                    <a:gd name="T36" fmla="*/ 11 w 20"/>
                    <a:gd name="T37" fmla="*/ 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" h="50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2" y="35"/>
                      </a:lnTo>
                      <a:lnTo>
                        <a:pt x="0" y="37"/>
                      </a:lnTo>
                      <a:lnTo>
                        <a:pt x="9" y="50"/>
                      </a:lnTo>
                      <a:lnTo>
                        <a:pt x="15" y="44"/>
                      </a:lnTo>
                      <a:lnTo>
                        <a:pt x="17" y="37"/>
                      </a:lnTo>
                      <a:lnTo>
                        <a:pt x="18" y="29"/>
                      </a:lnTo>
                      <a:lnTo>
                        <a:pt x="17" y="24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20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0" name="Freeform 397"/>
                <p:cNvSpPr>
                  <a:spLocks/>
                </p:cNvSpPr>
                <p:nvPr/>
              </p:nvSpPr>
              <p:spPr bwMode="auto">
                <a:xfrm>
                  <a:off x="1389" y="3718"/>
                  <a:ext cx="85" cy="35"/>
                </a:xfrm>
                <a:custGeom>
                  <a:avLst/>
                  <a:gdLst>
                    <a:gd name="T0" fmla="*/ 83 w 85"/>
                    <a:gd name="T1" fmla="*/ 0 h 35"/>
                    <a:gd name="T2" fmla="*/ 74 w 85"/>
                    <a:gd name="T3" fmla="*/ 2 h 35"/>
                    <a:gd name="T4" fmla="*/ 63 w 85"/>
                    <a:gd name="T5" fmla="*/ 4 h 35"/>
                    <a:gd name="T6" fmla="*/ 52 w 85"/>
                    <a:gd name="T7" fmla="*/ 5 h 35"/>
                    <a:gd name="T8" fmla="*/ 41 w 85"/>
                    <a:gd name="T9" fmla="*/ 7 h 35"/>
                    <a:gd name="T10" fmla="*/ 30 w 85"/>
                    <a:gd name="T11" fmla="*/ 11 h 35"/>
                    <a:gd name="T12" fmla="*/ 18 w 85"/>
                    <a:gd name="T13" fmla="*/ 13 h 35"/>
                    <a:gd name="T14" fmla="*/ 9 w 85"/>
                    <a:gd name="T15" fmla="*/ 16 h 35"/>
                    <a:gd name="T16" fmla="*/ 0 w 85"/>
                    <a:gd name="T17" fmla="*/ 22 h 35"/>
                    <a:gd name="T18" fmla="*/ 9 w 85"/>
                    <a:gd name="T19" fmla="*/ 35 h 35"/>
                    <a:gd name="T20" fmla="*/ 15 w 85"/>
                    <a:gd name="T21" fmla="*/ 31 h 35"/>
                    <a:gd name="T22" fmla="*/ 24 w 85"/>
                    <a:gd name="T23" fmla="*/ 27 h 35"/>
                    <a:gd name="T24" fmla="*/ 33 w 85"/>
                    <a:gd name="T25" fmla="*/ 26 h 35"/>
                    <a:gd name="T26" fmla="*/ 44 w 85"/>
                    <a:gd name="T27" fmla="*/ 22 h 35"/>
                    <a:gd name="T28" fmla="*/ 55 w 85"/>
                    <a:gd name="T29" fmla="*/ 20 h 35"/>
                    <a:gd name="T30" fmla="*/ 65 w 85"/>
                    <a:gd name="T31" fmla="*/ 18 h 35"/>
                    <a:gd name="T32" fmla="*/ 76 w 85"/>
                    <a:gd name="T33" fmla="*/ 16 h 35"/>
                    <a:gd name="T34" fmla="*/ 85 w 85"/>
                    <a:gd name="T35" fmla="*/ 16 h 35"/>
                    <a:gd name="T36" fmla="*/ 83 w 85"/>
                    <a:gd name="T37" fmla="*/ 0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5" h="35">
                      <a:moveTo>
                        <a:pt x="83" y="0"/>
                      </a:moveTo>
                      <a:lnTo>
                        <a:pt x="74" y="2"/>
                      </a:lnTo>
                      <a:lnTo>
                        <a:pt x="63" y="4"/>
                      </a:lnTo>
                      <a:lnTo>
                        <a:pt x="52" y="5"/>
                      </a:lnTo>
                      <a:lnTo>
                        <a:pt x="41" y="7"/>
                      </a:lnTo>
                      <a:lnTo>
                        <a:pt x="30" y="11"/>
                      </a:lnTo>
                      <a:lnTo>
                        <a:pt x="18" y="13"/>
                      </a:lnTo>
                      <a:lnTo>
                        <a:pt x="9" y="16"/>
                      </a:lnTo>
                      <a:lnTo>
                        <a:pt x="0" y="22"/>
                      </a:lnTo>
                      <a:lnTo>
                        <a:pt x="9" y="35"/>
                      </a:lnTo>
                      <a:lnTo>
                        <a:pt x="15" y="31"/>
                      </a:lnTo>
                      <a:lnTo>
                        <a:pt x="24" y="27"/>
                      </a:lnTo>
                      <a:lnTo>
                        <a:pt x="33" y="26"/>
                      </a:lnTo>
                      <a:lnTo>
                        <a:pt x="44" y="22"/>
                      </a:lnTo>
                      <a:lnTo>
                        <a:pt x="55" y="20"/>
                      </a:lnTo>
                      <a:lnTo>
                        <a:pt x="65" y="18"/>
                      </a:lnTo>
                      <a:lnTo>
                        <a:pt x="76" y="16"/>
                      </a:lnTo>
                      <a:lnTo>
                        <a:pt x="85" y="16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1" name="Freeform 398"/>
                <p:cNvSpPr>
                  <a:spLocks/>
                </p:cNvSpPr>
                <p:nvPr/>
              </p:nvSpPr>
              <p:spPr bwMode="auto">
                <a:xfrm>
                  <a:off x="1472" y="3718"/>
                  <a:ext cx="57" cy="16"/>
                </a:xfrm>
                <a:custGeom>
                  <a:avLst/>
                  <a:gdLst>
                    <a:gd name="T0" fmla="*/ 50 w 57"/>
                    <a:gd name="T1" fmla="*/ 0 h 16"/>
                    <a:gd name="T2" fmla="*/ 46 w 57"/>
                    <a:gd name="T3" fmla="*/ 0 h 16"/>
                    <a:gd name="T4" fmla="*/ 43 w 57"/>
                    <a:gd name="T5" fmla="*/ 2 h 16"/>
                    <a:gd name="T6" fmla="*/ 37 w 57"/>
                    <a:gd name="T7" fmla="*/ 2 h 16"/>
                    <a:gd name="T8" fmla="*/ 32 w 57"/>
                    <a:gd name="T9" fmla="*/ 0 h 16"/>
                    <a:gd name="T10" fmla="*/ 24 w 57"/>
                    <a:gd name="T11" fmla="*/ 0 h 16"/>
                    <a:gd name="T12" fmla="*/ 17 w 57"/>
                    <a:gd name="T13" fmla="*/ 0 h 16"/>
                    <a:gd name="T14" fmla="*/ 8 w 57"/>
                    <a:gd name="T15" fmla="*/ 0 h 16"/>
                    <a:gd name="T16" fmla="*/ 0 w 57"/>
                    <a:gd name="T17" fmla="*/ 0 h 16"/>
                    <a:gd name="T18" fmla="*/ 2 w 57"/>
                    <a:gd name="T19" fmla="*/ 16 h 16"/>
                    <a:gd name="T20" fmla="*/ 9 w 57"/>
                    <a:gd name="T21" fmla="*/ 15 h 16"/>
                    <a:gd name="T22" fmla="*/ 17 w 57"/>
                    <a:gd name="T23" fmla="*/ 15 h 16"/>
                    <a:gd name="T24" fmla="*/ 24 w 57"/>
                    <a:gd name="T25" fmla="*/ 15 h 16"/>
                    <a:gd name="T26" fmla="*/ 30 w 57"/>
                    <a:gd name="T27" fmla="*/ 16 h 16"/>
                    <a:gd name="T28" fmla="*/ 37 w 57"/>
                    <a:gd name="T29" fmla="*/ 16 h 16"/>
                    <a:gd name="T30" fmla="*/ 43 w 57"/>
                    <a:gd name="T31" fmla="*/ 16 h 16"/>
                    <a:gd name="T32" fmla="*/ 50 w 57"/>
                    <a:gd name="T33" fmla="*/ 16 h 16"/>
                    <a:gd name="T34" fmla="*/ 57 w 57"/>
                    <a:gd name="T35" fmla="*/ 13 h 16"/>
                    <a:gd name="T36" fmla="*/ 50 w 57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7" h="16">
                      <a:moveTo>
                        <a:pt x="50" y="0"/>
                      </a:moveTo>
                      <a:lnTo>
                        <a:pt x="46" y="0"/>
                      </a:lnTo>
                      <a:lnTo>
                        <a:pt x="43" y="2"/>
                      </a:lnTo>
                      <a:lnTo>
                        <a:pt x="37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16"/>
                      </a:lnTo>
                      <a:lnTo>
                        <a:pt x="9" y="15"/>
                      </a:lnTo>
                      <a:lnTo>
                        <a:pt x="17" y="15"/>
                      </a:lnTo>
                      <a:lnTo>
                        <a:pt x="24" y="15"/>
                      </a:lnTo>
                      <a:lnTo>
                        <a:pt x="30" y="16"/>
                      </a:lnTo>
                      <a:lnTo>
                        <a:pt x="37" y="16"/>
                      </a:lnTo>
                      <a:lnTo>
                        <a:pt x="43" y="16"/>
                      </a:lnTo>
                      <a:lnTo>
                        <a:pt x="50" y="16"/>
                      </a:lnTo>
                      <a:lnTo>
                        <a:pt x="57" y="1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2" name="Freeform 399"/>
                <p:cNvSpPr>
                  <a:spLocks/>
                </p:cNvSpPr>
                <p:nvPr/>
              </p:nvSpPr>
              <p:spPr bwMode="auto">
                <a:xfrm>
                  <a:off x="1516" y="3694"/>
                  <a:ext cx="21" cy="37"/>
                </a:xfrm>
                <a:custGeom>
                  <a:avLst/>
                  <a:gdLst>
                    <a:gd name="T0" fmla="*/ 4 w 21"/>
                    <a:gd name="T1" fmla="*/ 0 h 37"/>
                    <a:gd name="T2" fmla="*/ 0 w 21"/>
                    <a:gd name="T3" fmla="*/ 5 h 37"/>
                    <a:gd name="T4" fmla="*/ 0 w 21"/>
                    <a:gd name="T5" fmla="*/ 13 h 37"/>
                    <a:gd name="T6" fmla="*/ 2 w 21"/>
                    <a:gd name="T7" fmla="*/ 18 h 37"/>
                    <a:gd name="T8" fmla="*/ 4 w 21"/>
                    <a:gd name="T9" fmla="*/ 22 h 37"/>
                    <a:gd name="T10" fmla="*/ 4 w 21"/>
                    <a:gd name="T11" fmla="*/ 24 h 37"/>
                    <a:gd name="T12" fmla="*/ 6 w 21"/>
                    <a:gd name="T13" fmla="*/ 26 h 37"/>
                    <a:gd name="T14" fmla="*/ 6 w 21"/>
                    <a:gd name="T15" fmla="*/ 24 h 37"/>
                    <a:gd name="T16" fmla="*/ 13 w 21"/>
                    <a:gd name="T17" fmla="*/ 37 h 37"/>
                    <a:gd name="T18" fmla="*/ 19 w 21"/>
                    <a:gd name="T19" fmla="*/ 33 h 37"/>
                    <a:gd name="T20" fmla="*/ 21 w 21"/>
                    <a:gd name="T21" fmla="*/ 26 h 37"/>
                    <a:gd name="T22" fmla="*/ 19 w 21"/>
                    <a:gd name="T23" fmla="*/ 18 h 37"/>
                    <a:gd name="T24" fmla="*/ 17 w 21"/>
                    <a:gd name="T25" fmla="*/ 15 h 37"/>
                    <a:gd name="T26" fmla="*/ 15 w 21"/>
                    <a:gd name="T27" fmla="*/ 11 h 37"/>
                    <a:gd name="T28" fmla="*/ 15 w 21"/>
                    <a:gd name="T29" fmla="*/ 9 h 37"/>
                    <a:gd name="T30" fmla="*/ 15 w 21"/>
                    <a:gd name="T31" fmla="*/ 11 h 37"/>
                    <a:gd name="T32" fmla="*/ 13 w 21"/>
                    <a:gd name="T33" fmla="*/ 11 h 37"/>
                    <a:gd name="T34" fmla="*/ 4 w 21"/>
                    <a:gd name="T35" fmla="*/ 0 h 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" h="37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6" y="24"/>
                      </a:lnTo>
                      <a:lnTo>
                        <a:pt x="13" y="37"/>
                      </a:lnTo>
                      <a:lnTo>
                        <a:pt x="19" y="33"/>
                      </a:lnTo>
                      <a:lnTo>
                        <a:pt x="21" y="26"/>
                      </a:lnTo>
                      <a:lnTo>
                        <a:pt x="19" y="18"/>
                      </a:lnTo>
                      <a:lnTo>
                        <a:pt x="17" y="15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3" name="Freeform 400"/>
                <p:cNvSpPr>
                  <a:spLocks/>
                </p:cNvSpPr>
                <p:nvPr/>
              </p:nvSpPr>
              <p:spPr bwMode="auto">
                <a:xfrm>
                  <a:off x="1520" y="3690"/>
                  <a:ext cx="48" cy="19"/>
                </a:xfrm>
                <a:custGeom>
                  <a:avLst/>
                  <a:gdLst>
                    <a:gd name="T0" fmla="*/ 35 w 48"/>
                    <a:gd name="T1" fmla="*/ 2 h 19"/>
                    <a:gd name="T2" fmla="*/ 33 w 48"/>
                    <a:gd name="T3" fmla="*/ 2 h 19"/>
                    <a:gd name="T4" fmla="*/ 32 w 48"/>
                    <a:gd name="T5" fmla="*/ 2 h 19"/>
                    <a:gd name="T6" fmla="*/ 30 w 48"/>
                    <a:gd name="T7" fmla="*/ 2 h 19"/>
                    <a:gd name="T8" fmla="*/ 24 w 48"/>
                    <a:gd name="T9" fmla="*/ 2 h 19"/>
                    <a:gd name="T10" fmla="*/ 19 w 48"/>
                    <a:gd name="T11" fmla="*/ 0 h 19"/>
                    <a:gd name="T12" fmla="*/ 13 w 48"/>
                    <a:gd name="T13" fmla="*/ 0 h 19"/>
                    <a:gd name="T14" fmla="*/ 8 w 48"/>
                    <a:gd name="T15" fmla="*/ 0 h 19"/>
                    <a:gd name="T16" fmla="*/ 0 w 48"/>
                    <a:gd name="T17" fmla="*/ 4 h 19"/>
                    <a:gd name="T18" fmla="*/ 9 w 48"/>
                    <a:gd name="T19" fmla="*/ 15 h 19"/>
                    <a:gd name="T20" fmla="*/ 13 w 48"/>
                    <a:gd name="T21" fmla="*/ 15 h 19"/>
                    <a:gd name="T22" fmla="*/ 17 w 48"/>
                    <a:gd name="T23" fmla="*/ 17 h 19"/>
                    <a:gd name="T24" fmla="*/ 22 w 48"/>
                    <a:gd name="T25" fmla="*/ 17 h 19"/>
                    <a:gd name="T26" fmla="*/ 28 w 48"/>
                    <a:gd name="T27" fmla="*/ 19 h 19"/>
                    <a:gd name="T28" fmla="*/ 33 w 48"/>
                    <a:gd name="T29" fmla="*/ 19 h 19"/>
                    <a:gd name="T30" fmla="*/ 41 w 48"/>
                    <a:gd name="T31" fmla="*/ 17 h 19"/>
                    <a:gd name="T32" fmla="*/ 48 w 48"/>
                    <a:gd name="T33" fmla="*/ 11 h 19"/>
                    <a:gd name="T34" fmla="*/ 35 w 48"/>
                    <a:gd name="T35" fmla="*/ 2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8" h="19">
                      <a:moveTo>
                        <a:pt x="35" y="2"/>
                      </a:moveTo>
                      <a:lnTo>
                        <a:pt x="33" y="2"/>
                      </a:lnTo>
                      <a:lnTo>
                        <a:pt x="32" y="2"/>
                      </a:lnTo>
                      <a:lnTo>
                        <a:pt x="30" y="2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9" y="15"/>
                      </a:lnTo>
                      <a:lnTo>
                        <a:pt x="13" y="15"/>
                      </a:lnTo>
                      <a:lnTo>
                        <a:pt x="17" y="17"/>
                      </a:lnTo>
                      <a:lnTo>
                        <a:pt x="22" y="17"/>
                      </a:lnTo>
                      <a:lnTo>
                        <a:pt x="28" y="19"/>
                      </a:lnTo>
                      <a:lnTo>
                        <a:pt x="33" y="19"/>
                      </a:lnTo>
                      <a:lnTo>
                        <a:pt x="41" y="17"/>
                      </a:lnTo>
                      <a:lnTo>
                        <a:pt x="48" y="11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4" name="Freeform 401"/>
                <p:cNvSpPr>
                  <a:spLocks/>
                </p:cNvSpPr>
                <p:nvPr/>
              </p:nvSpPr>
              <p:spPr bwMode="auto">
                <a:xfrm>
                  <a:off x="1553" y="3651"/>
                  <a:ext cx="19" cy="50"/>
                </a:xfrm>
                <a:custGeom>
                  <a:avLst/>
                  <a:gdLst>
                    <a:gd name="T0" fmla="*/ 0 w 19"/>
                    <a:gd name="T1" fmla="*/ 0 h 50"/>
                    <a:gd name="T2" fmla="*/ 0 w 19"/>
                    <a:gd name="T3" fmla="*/ 6 h 50"/>
                    <a:gd name="T4" fmla="*/ 0 w 19"/>
                    <a:gd name="T5" fmla="*/ 13 h 50"/>
                    <a:gd name="T6" fmla="*/ 2 w 19"/>
                    <a:gd name="T7" fmla="*/ 19 h 50"/>
                    <a:gd name="T8" fmla="*/ 2 w 19"/>
                    <a:gd name="T9" fmla="*/ 24 h 50"/>
                    <a:gd name="T10" fmla="*/ 4 w 19"/>
                    <a:gd name="T11" fmla="*/ 30 h 50"/>
                    <a:gd name="T12" fmla="*/ 4 w 19"/>
                    <a:gd name="T13" fmla="*/ 35 h 50"/>
                    <a:gd name="T14" fmla="*/ 2 w 19"/>
                    <a:gd name="T15" fmla="*/ 39 h 50"/>
                    <a:gd name="T16" fmla="*/ 2 w 19"/>
                    <a:gd name="T17" fmla="*/ 41 h 50"/>
                    <a:gd name="T18" fmla="*/ 15 w 19"/>
                    <a:gd name="T19" fmla="*/ 50 h 50"/>
                    <a:gd name="T20" fmla="*/ 17 w 19"/>
                    <a:gd name="T21" fmla="*/ 43 h 50"/>
                    <a:gd name="T22" fmla="*/ 19 w 19"/>
                    <a:gd name="T23" fmla="*/ 35 h 50"/>
                    <a:gd name="T24" fmla="*/ 19 w 19"/>
                    <a:gd name="T25" fmla="*/ 30 h 50"/>
                    <a:gd name="T26" fmla="*/ 17 w 19"/>
                    <a:gd name="T27" fmla="*/ 23 h 50"/>
                    <a:gd name="T28" fmla="*/ 17 w 19"/>
                    <a:gd name="T29" fmla="*/ 17 h 50"/>
                    <a:gd name="T30" fmla="*/ 15 w 19"/>
                    <a:gd name="T31" fmla="*/ 11 h 50"/>
                    <a:gd name="T32" fmla="*/ 15 w 19"/>
                    <a:gd name="T33" fmla="*/ 8 h 50"/>
                    <a:gd name="T34" fmla="*/ 15 w 19"/>
                    <a:gd name="T35" fmla="*/ 4 h 50"/>
                    <a:gd name="T36" fmla="*/ 0 w 19"/>
                    <a:gd name="T37" fmla="*/ 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" h="50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2" y="24"/>
                      </a:lnTo>
                      <a:lnTo>
                        <a:pt x="4" y="30"/>
                      </a:lnTo>
                      <a:lnTo>
                        <a:pt x="4" y="35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15" y="50"/>
                      </a:lnTo>
                      <a:lnTo>
                        <a:pt x="17" y="43"/>
                      </a:lnTo>
                      <a:lnTo>
                        <a:pt x="19" y="35"/>
                      </a:lnTo>
                      <a:lnTo>
                        <a:pt x="19" y="30"/>
                      </a:lnTo>
                      <a:lnTo>
                        <a:pt x="17" y="23"/>
                      </a:lnTo>
                      <a:lnTo>
                        <a:pt x="17" y="17"/>
                      </a:lnTo>
                      <a:lnTo>
                        <a:pt x="15" y="11"/>
                      </a:lnTo>
                      <a:lnTo>
                        <a:pt x="15" y="8"/>
                      </a:lnTo>
                      <a:lnTo>
                        <a:pt x="1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5" name="Freeform 402"/>
                <p:cNvSpPr>
                  <a:spLocks/>
                </p:cNvSpPr>
                <p:nvPr/>
              </p:nvSpPr>
              <p:spPr bwMode="auto">
                <a:xfrm>
                  <a:off x="1553" y="3629"/>
                  <a:ext cx="28" cy="26"/>
                </a:xfrm>
                <a:custGeom>
                  <a:avLst/>
                  <a:gdLst>
                    <a:gd name="T0" fmla="*/ 21 w 28"/>
                    <a:gd name="T1" fmla="*/ 0 h 26"/>
                    <a:gd name="T2" fmla="*/ 19 w 28"/>
                    <a:gd name="T3" fmla="*/ 0 h 26"/>
                    <a:gd name="T4" fmla="*/ 15 w 28"/>
                    <a:gd name="T5" fmla="*/ 2 h 26"/>
                    <a:gd name="T6" fmla="*/ 13 w 28"/>
                    <a:gd name="T7" fmla="*/ 4 h 26"/>
                    <a:gd name="T8" fmla="*/ 10 w 28"/>
                    <a:gd name="T9" fmla="*/ 8 h 26"/>
                    <a:gd name="T10" fmla="*/ 8 w 28"/>
                    <a:gd name="T11" fmla="*/ 9 h 26"/>
                    <a:gd name="T12" fmla="*/ 4 w 28"/>
                    <a:gd name="T13" fmla="*/ 13 h 26"/>
                    <a:gd name="T14" fmla="*/ 2 w 28"/>
                    <a:gd name="T15" fmla="*/ 17 h 26"/>
                    <a:gd name="T16" fmla="*/ 0 w 28"/>
                    <a:gd name="T17" fmla="*/ 22 h 26"/>
                    <a:gd name="T18" fmla="*/ 15 w 28"/>
                    <a:gd name="T19" fmla="*/ 26 h 26"/>
                    <a:gd name="T20" fmla="*/ 17 w 28"/>
                    <a:gd name="T21" fmla="*/ 24 h 26"/>
                    <a:gd name="T22" fmla="*/ 17 w 28"/>
                    <a:gd name="T23" fmla="*/ 21 h 26"/>
                    <a:gd name="T24" fmla="*/ 19 w 28"/>
                    <a:gd name="T25" fmla="*/ 19 h 26"/>
                    <a:gd name="T26" fmla="*/ 21 w 28"/>
                    <a:gd name="T27" fmla="*/ 19 h 26"/>
                    <a:gd name="T28" fmla="*/ 23 w 28"/>
                    <a:gd name="T29" fmla="*/ 17 h 26"/>
                    <a:gd name="T30" fmla="*/ 24 w 28"/>
                    <a:gd name="T31" fmla="*/ 15 h 26"/>
                    <a:gd name="T32" fmla="*/ 26 w 28"/>
                    <a:gd name="T33" fmla="*/ 15 h 26"/>
                    <a:gd name="T34" fmla="*/ 28 w 28"/>
                    <a:gd name="T35" fmla="*/ 13 h 26"/>
                    <a:gd name="T36" fmla="*/ 21 w 28"/>
                    <a:gd name="T37" fmla="*/ 0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26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0" y="8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15" y="26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416" name="Freeform 403"/>
                <p:cNvSpPr>
                  <a:spLocks/>
                </p:cNvSpPr>
                <p:nvPr/>
              </p:nvSpPr>
              <p:spPr bwMode="auto">
                <a:xfrm>
                  <a:off x="1574" y="3626"/>
                  <a:ext cx="26" cy="16"/>
                </a:xfrm>
                <a:custGeom>
                  <a:avLst/>
                  <a:gdLst>
                    <a:gd name="T0" fmla="*/ 26 w 26"/>
                    <a:gd name="T1" fmla="*/ 0 h 16"/>
                    <a:gd name="T2" fmla="*/ 22 w 26"/>
                    <a:gd name="T3" fmla="*/ 0 h 16"/>
                    <a:gd name="T4" fmla="*/ 20 w 26"/>
                    <a:gd name="T5" fmla="*/ 0 h 16"/>
                    <a:gd name="T6" fmla="*/ 16 w 26"/>
                    <a:gd name="T7" fmla="*/ 0 h 16"/>
                    <a:gd name="T8" fmla="*/ 14 w 26"/>
                    <a:gd name="T9" fmla="*/ 0 h 16"/>
                    <a:gd name="T10" fmla="*/ 11 w 26"/>
                    <a:gd name="T11" fmla="*/ 0 h 16"/>
                    <a:gd name="T12" fmla="*/ 7 w 26"/>
                    <a:gd name="T13" fmla="*/ 0 h 16"/>
                    <a:gd name="T14" fmla="*/ 3 w 26"/>
                    <a:gd name="T15" fmla="*/ 1 h 16"/>
                    <a:gd name="T16" fmla="*/ 0 w 26"/>
                    <a:gd name="T17" fmla="*/ 3 h 16"/>
                    <a:gd name="T18" fmla="*/ 7 w 26"/>
                    <a:gd name="T19" fmla="*/ 16 h 16"/>
                    <a:gd name="T20" fmla="*/ 9 w 26"/>
                    <a:gd name="T21" fmla="*/ 16 h 16"/>
                    <a:gd name="T22" fmla="*/ 11 w 26"/>
                    <a:gd name="T23" fmla="*/ 14 h 16"/>
                    <a:gd name="T24" fmla="*/ 13 w 26"/>
                    <a:gd name="T25" fmla="*/ 14 h 16"/>
                    <a:gd name="T26" fmla="*/ 14 w 26"/>
                    <a:gd name="T27" fmla="*/ 14 h 16"/>
                    <a:gd name="T28" fmla="*/ 16 w 26"/>
                    <a:gd name="T29" fmla="*/ 14 h 16"/>
                    <a:gd name="T30" fmla="*/ 18 w 26"/>
                    <a:gd name="T31" fmla="*/ 14 h 16"/>
                    <a:gd name="T32" fmla="*/ 22 w 26"/>
                    <a:gd name="T33" fmla="*/ 14 h 16"/>
                    <a:gd name="T34" fmla="*/ 24 w 26"/>
                    <a:gd name="T35" fmla="*/ 14 h 16"/>
                    <a:gd name="T36" fmla="*/ 26 w 26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16">
                      <a:moveTo>
                        <a:pt x="26" y="0"/>
                      </a:move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</p:grpSp>
          <p:grpSp>
            <p:nvGrpSpPr>
              <p:cNvPr id="944" name="Group 404"/>
              <p:cNvGrpSpPr>
                <a:grpSpLocks/>
              </p:cNvGrpSpPr>
              <p:nvPr/>
            </p:nvGrpSpPr>
            <p:grpSpPr bwMode="auto">
              <a:xfrm>
                <a:off x="1759" y="1656"/>
                <a:ext cx="2329" cy="2221"/>
                <a:chOff x="1598" y="1705"/>
                <a:chExt cx="2329" cy="2221"/>
              </a:xfrm>
            </p:grpSpPr>
            <p:sp>
              <p:nvSpPr>
                <p:cNvPr id="1017" name="Freeform 405"/>
                <p:cNvSpPr>
                  <a:spLocks/>
                </p:cNvSpPr>
                <p:nvPr/>
              </p:nvSpPr>
              <p:spPr bwMode="auto">
                <a:xfrm>
                  <a:off x="1598" y="3626"/>
                  <a:ext cx="35" cy="18"/>
                </a:xfrm>
                <a:custGeom>
                  <a:avLst/>
                  <a:gdLst>
                    <a:gd name="T0" fmla="*/ 35 w 35"/>
                    <a:gd name="T1" fmla="*/ 7 h 18"/>
                    <a:gd name="T2" fmla="*/ 29 w 35"/>
                    <a:gd name="T3" fmla="*/ 3 h 18"/>
                    <a:gd name="T4" fmla="*/ 26 w 35"/>
                    <a:gd name="T5" fmla="*/ 1 h 18"/>
                    <a:gd name="T6" fmla="*/ 20 w 35"/>
                    <a:gd name="T7" fmla="*/ 1 h 18"/>
                    <a:gd name="T8" fmla="*/ 16 w 35"/>
                    <a:gd name="T9" fmla="*/ 0 h 18"/>
                    <a:gd name="T10" fmla="*/ 13 w 35"/>
                    <a:gd name="T11" fmla="*/ 0 h 18"/>
                    <a:gd name="T12" fmla="*/ 9 w 35"/>
                    <a:gd name="T13" fmla="*/ 0 h 18"/>
                    <a:gd name="T14" fmla="*/ 5 w 35"/>
                    <a:gd name="T15" fmla="*/ 0 h 18"/>
                    <a:gd name="T16" fmla="*/ 2 w 35"/>
                    <a:gd name="T17" fmla="*/ 0 h 18"/>
                    <a:gd name="T18" fmla="*/ 0 w 35"/>
                    <a:gd name="T19" fmla="*/ 14 h 18"/>
                    <a:gd name="T20" fmla="*/ 3 w 35"/>
                    <a:gd name="T21" fmla="*/ 16 h 18"/>
                    <a:gd name="T22" fmla="*/ 7 w 35"/>
                    <a:gd name="T23" fmla="*/ 16 h 18"/>
                    <a:gd name="T24" fmla="*/ 11 w 35"/>
                    <a:gd name="T25" fmla="*/ 16 h 18"/>
                    <a:gd name="T26" fmla="*/ 14 w 35"/>
                    <a:gd name="T27" fmla="*/ 16 h 18"/>
                    <a:gd name="T28" fmla="*/ 18 w 35"/>
                    <a:gd name="T29" fmla="*/ 16 h 18"/>
                    <a:gd name="T30" fmla="*/ 20 w 35"/>
                    <a:gd name="T31" fmla="*/ 16 h 18"/>
                    <a:gd name="T32" fmla="*/ 22 w 35"/>
                    <a:gd name="T33" fmla="*/ 18 h 18"/>
                    <a:gd name="T34" fmla="*/ 24 w 35"/>
                    <a:gd name="T35" fmla="*/ 18 h 18"/>
                    <a:gd name="T36" fmla="*/ 35 w 35"/>
                    <a:gd name="T37" fmla="*/ 7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18">
                      <a:moveTo>
                        <a:pt x="35" y="7"/>
                      </a:move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" y="16"/>
                      </a:lnTo>
                      <a:lnTo>
                        <a:pt x="7" y="16"/>
                      </a:lnTo>
                      <a:lnTo>
                        <a:pt x="11" y="16"/>
                      </a:lnTo>
                      <a:lnTo>
                        <a:pt x="14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4" y="18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18" name="Freeform 406"/>
                <p:cNvSpPr>
                  <a:spLocks/>
                </p:cNvSpPr>
                <p:nvPr/>
              </p:nvSpPr>
              <p:spPr bwMode="auto">
                <a:xfrm>
                  <a:off x="1622" y="3633"/>
                  <a:ext cx="16" cy="33"/>
                </a:xfrm>
                <a:custGeom>
                  <a:avLst/>
                  <a:gdLst>
                    <a:gd name="T0" fmla="*/ 16 w 16"/>
                    <a:gd name="T1" fmla="*/ 24 h 33"/>
                    <a:gd name="T2" fmla="*/ 16 w 16"/>
                    <a:gd name="T3" fmla="*/ 22 h 33"/>
                    <a:gd name="T4" fmla="*/ 16 w 16"/>
                    <a:gd name="T5" fmla="*/ 20 h 33"/>
                    <a:gd name="T6" fmla="*/ 16 w 16"/>
                    <a:gd name="T7" fmla="*/ 17 h 33"/>
                    <a:gd name="T8" fmla="*/ 16 w 16"/>
                    <a:gd name="T9" fmla="*/ 13 h 33"/>
                    <a:gd name="T10" fmla="*/ 14 w 16"/>
                    <a:gd name="T11" fmla="*/ 9 h 33"/>
                    <a:gd name="T12" fmla="*/ 13 w 16"/>
                    <a:gd name="T13" fmla="*/ 4 h 33"/>
                    <a:gd name="T14" fmla="*/ 11 w 16"/>
                    <a:gd name="T15" fmla="*/ 0 h 33"/>
                    <a:gd name="T16" fmla="*/ 0 w 16"/>
                    <a:gd name="T17" fmla="*/ 11 h 33"/>
                    <a:gd name="T18" fmla="*/ 0 w 16"/>
                    <a:gd name="T19" fmla="*/ 13 h 33"/>
                    <a:gd name="T20" fmla="*/ 0 w 16"/>
                    <a:gd name="T21" fmla="*/ 15 h 33"/>
                    <a:gd name="T22" fmla="*/ 0 w 16"/>
                    <a:gd name="T23" fmla="*/ 17 h 33"/>
                    <a:gd name="T24" fmla="*/ 0 w 16"/>
                    <a:gd name="T25" fmla="*/ 20 h 33"/>
                    <a:gd name="T26" fmla="*/ 0 w 16"/>
                    <a:gd name="T27" fmla="*/ 24 h 33"/>
                    <a:gd name="T28" fmla="*/ 2 w 16"/>
                    <a:gd name="T29" fmla="*/ 28 h 33"/>
                    <a:gd name="T30" fmla="*/ 3 w 16"/>
                    <a:gd name="T31" fmla="*/ 33 h 33"/>
                    <a:gd name="T32" fmla="*/ 16 w 16"/>
                    <a:gd name="T33" fmla="*/ 24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3">
                      <a:moveTo>
                        <a:pt x="16" y="24"/>
                      </a:move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6" y="13"/>
                      </a:lnTo>
                      <a:lnTo>
                        <a:pt x="14" y="9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3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19" name="Freeform 407"/>
                <p:cNvSpPr>
                  <a:spLocks/>
                </p:cNvSpPr>
                <p:nvPr/>
              </p:nvSpPr>
              <p:spPr bwMode="auto">
                <a:xfrm>
                  <a:off x="1625" y="3657"/>
                  <a:ext cx="36" cy="24"/>
                </a:xfrm>
                <a:custGeom>
                  <a:avLst/>
                  <a:gdLst>
                    <a:gd name="T0" fmla="*/ 36 w 36"/>
                    <a:gd name="T1" fmla="*/ 17 h 24"/>
                    <a:gd name="T2" fmla="*/ 32 w 36"/>
                    <a:gd name="T3" fmla="*/ 11 h 24"/>
                    <a:gd name="T4" fmla="*/ 26 w 36"/>
                    <a:gd name="T5" fmla="*/ 5 h 24"/>
                    <a:gd name="T6" fmla="*/ 23 w 36"/>
                    <a:gd name="T7" fmla="*/ 4 h 24"/>
                    <a:gd name="T8" fmla="*/ 19 w 36"/>
                    <a:gd name="T9" fmla="*/ 2 h 24"/>
                    <a:gd name="T10" fmla="*/ 15 w 36"/>
                    <a:gd name="T11" fmla="*/ 2 h 24"/>
                    <a:gd name="T12" fmla="*/ 13 w 36"/>
                    <a:gd name="T13" fmla="*/ 0 h 24"/>
                    <a:gd name="T14" fmla="*/ 0 w 36"/>
                    <a:gd name="T15" fmla="*/ 9 h 24"/>
                    <a:gd name="T16" fmla="*/ 4 w 36"/>
                    <a:gd name="T17" fmla="*/ 13 h 24"/>
                    <a:gd name="T18" fmla="*/ 8 w 36"/>
                    <a:gd name="T19" fmla="*/ 15 h 24"/>
                    <a:gd name="T20" fmla="*/ 11 w 36"/>
                    <a:gd name="T21" fmla="*/ 17 h 24"/>
                    <a:gd name="T22" fmla="*/ 13 w 36"/>
                    <a:gd name="T23" fmla="*/ 17 h 24"/>
                    <a:gd name="T24" fmla="*/ 15 w 36"/>
                    <a:gd name="T25" fmla="*/ 17 h 24"/>
                    <a:gd name="T26" fmla="*/ 17 w 36"/>
                    <a:gd name="T27" fmla="*/ 18 h 24"/>
                    <a:gd name="T28" fmla="*/ 19 w 36"/>
                    <a:gd name="T29" fmla="*/ 20 h 24"/>
                    <a:gd name="T30" fmla="*/ 21 w 36"/>
                    <a:gd name="T31" fmla="*/ 24 h 24"/>
                    <a:gd name="T32" fmla="*/ 36 w 36"/>
                    <a:gd name="T33" fmla="*/ 17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7"/>
                      </a:moveTo>
                      <a:lnTo>
                        <a:pt x="32" y="11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1" y="24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0" name="Freeform 408"/>
                <p:cNvSpPr>
                  <a:spLocks/>
                </p:cNvSpPr>
                <p:nvPr/>
              </p:nvSpPr>
              <p:spPr bwMode="auto">
                <a:xfrm>
                  <a:off x="1646" y="3674"/>
                  <a:ext cx="37" cy="73"/>
                </a:xfrm>
                <a:custGeom>
                  <a:avLst/>
                  <a:gdLst>
                    <a:gd name="T0" fmla="*/ 37 w 37"/>
                    <a:gd name="T1" fmla="*/ 60 h 73"/>
                    <a:gd name="T2" fmla="*/ 29 w 37"/>
                    <a:gd name="T3" fmla="*/ 55 h 73"/>
                    <a:gd name="T4" fmla="*/ 26 w 37"/>
                    <a:gd name="T5" fmla="*/ 48 h 73"/>
                    <a:gd name="T6" fmla="*/ 22 w 37"/>
                    <a:gd name="T7" fmla="*/ 40 h 73"/>
                    <a:gd name="T8" fmla="*/ 20 w 37"/>
                    <a:gd name="T9" fmla="*/ 33 h 73"/>
                    <a:gd name="T10" fmla="*/ 18 w 37"/>
                    <a:gd name="T11" fmla="*/ 24 h 73"/>
                    <a:gd name="T12" fmla="*/ 18 w 37"/>
                    <a:gd name="T13" fmla="*/ 14 h 73"/>
                    <a:gd name="T14" fmla="*/ 16 w 37"/>
                    <a:gd name="T15" fmla="*/ 7 h 73"/>
                    <a:gd name="T16" fmla="*/ 15 w 37"/>
                    <a:gd name="T17" fmla="*/ 0 h 73"/>
                    <a:gd name="T18" fmla="*/ 0 w 37"/>
                    <a:gd name="T19" fmla="*/ 7 h 73"/>
                    <a:gd name="T20" fmla="*/ 2 w 37"/>
                    <a:gd name="T21" fmla="*/ 11 h 73"/>
                    <a:gd name="T22" fmla="*/ 3 w 37"/>
                    <a:gd name="T23" fmla="*/ 16 h 73"/>
                    <a:gd name="T24" fmla="*/ 3 w 37"/>
                    <a:gd name="T25" fmla="*/ 25 h 73"/>
                    <a:gd name="T26" fmla="*/ 5 w 37"/>
                    <a:gd name="T27" fmla="*/ 35 h 73"/>
                    <a:gd name="T28" fmla="*/ 7 w 37"/>
                    <a:gd name="T29" fmla="*/ 44 h 73"/>
                    <a:gd name="T30" fmla="*/ 11 w 37"/>
                    <a:gd name="T31" fmla="*/ 55 h 73"/>
                    <a:gd name="T32" fmla="*/ 18 w 37"/>
                    <a:gd name="T33" fmla="*/ 64 h 73"/>
                    <a:gd name="T34" fmla="*/ 29 w 37"/>
                    <a:gd name="T35" fmla="*/ 73 h 73"/>
                    <a:gd name="T36" fmla="*/ 37 w 37"/>
                    <a:gd name="T37" fmla="*/ 60 h 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73">
                      <a:moveTo>
                        <a:pt x="37" y="60"/>
                      </a:moveTo>
                      <a:lnTo>
                        <a:pt x="29" y="55"/>
                      </a:lnTo>
                      <a:lnTo>
                        <a:pt x="26" y="48"/>
                      </a:lnTo>
                      <a:lnTo>
                        <a:pt x="22" y="40"/>
                      </a:lnTo>
                      <a:lnTo>
                        <a:pt x="20" y="33"/>
                      </a:lnTo>
                      <a:lnTo>
                        <a:pt x="18" y="24"/>
                      </a:lnTo>
                      <a:lnTo>
                        <a:pt x="18" y="14"/>
                      </a:lnTo>
                      <a:lnTo>
                        <a:pt x="16" y="7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3" y="16"/>
                      </a:lnTo>
                      <a:lnTo>
                        <a:pt x="3" y="25"/>
                      </a:lnTo>
                      <a:lnTo>
                        <a:pt x="5" y="35"/>
                      </a:lnTo>
                      <a:lnTo>
                        <a:pt x="7" y="44"/>
                      </a:lnTo>
                      <a:lnTo>
                        <a:pt x="11" y="55"/>
                      </a:lnTo>
                      <a:lnTo>
                        <a:pt x="18" y="64"/>
                      </a:lnTo>
                      <a:lnTo>
                        <a:pt x="29" y="73"/>
                      </a:lnTo>
                      <a:lnTo>
                        <a:pt x="37" y="6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1" name="Freeform 409"/>
                <p:cNvSpPr>
                  <a:spLocks/>
                </p:cNvSpPr>
                <p:nvPr/>
              </p:nvSpPr>
              <p:spPr bwMode="auto">
                <a:xfrm>
                  <a:off x="1675" y="3734"/>
                  <a:ext cx="128" cy="45"/>
                </a:xfrm>
                <a:custGeom>
                  <a:avLst/>
                  <a:gdLst>
                    <a:gd name="T0" fmla="*/ 128 w 128"/>
                    <a:gd name="T1" fmla="*/ 30 h 45"/>
                    <a:gd name="T2" fmla="*/ 115 w 128"/>
                    <a:gd name="T3" fmla="*/ 26 h 45"/>
                    <a:gd name="T4" fmla="*/ 102 w 128"/>
                    <a:gd name="T5" fmla="*/ 24 h 45"/>
                    <a:gd name="T6" fmla="*/ 85 w 128"/>
                    <a:gd name="T7" fmla="*/ 23 h 45"/>
                    <a:gd name="T8" fmla="*/ 67 w 128"/>
                    <a:gd name="T9" fmla="*/ 19 h 45"/>
                    <a:gd name="T10" fmla="*/ 50 w 128"/>
                    <a:gd name="T11" fmla="*/ 15 h 45"/>
                    <a:gd name="T12" fmla="*/ 34 w 128"/>
                    <a:gd name="T13" fmla="*/ 11 h 45"/>
                    <a:gd name="T14" fmla="*/ 19 w 128"/>
                    <a:gd name="T15" fmla="*/ 6 h 45"/>
                    <a:gd name="T16" fmla="*/ 8 w 128"/>
                    <a:gd name="T17" fmla="*/ 0 h 45"/>
                    <a:gd name="T18" fmla="*/ 0 w 128"/>
                    <a:gd name="T19" fmla="*/ 13 h 45"/>
                    <a:gd name="T20" fmla="*/ 13 w 128"/>
                    <a:gd name="T21" fmla="*/ 21 h 45"/>
                    <a:gd name="T22" fmla="*/ 28 w 128"/>
                    <a:gd name="T23" fmla="*/ 26 h 45"/>
                    <a:gd name="T24" fmla="*/ 46 w 128"/>
                    <a:gd name="T25" fmla="*/ 30 h 45"/>
                    <a:gd name="T26" fmla="*/ 65 w 128"/>
                    <a:gd name="T27" fmla="*/ 34 h 45"/>
                    <a:gd name="T28" fmla="*/ 82 w 128"/>
                    <a:gd name="T29" fmla="*/ 37 h 45"/>
                    <a:gd name="T30" fmla="*/ 98 w 128"/>
                    <a:gd name="T31" fmla="*/ 39 h 45"/>
                    <a:gd name="T32" fmla="*/ 113 w 128"/>
                    <a:gd name="T33" fmla="*/ 43 h 45"/>
                    <a:gd name="T34" fmla="*/ 124 w 128"/>
                    <a:gd name="T35" fmla="*/ 45 h 45"/>
                    <a:gd name="T36" fmla="*/ 128 w 128"/>
                    <a:gd name="T37" fmla="*/ 3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8" h="45">
                      <a:moveTo>
                        <a:pt x="128" y="30"/>
                      </a:moveTo>
                      <a:lnTo>
                        <a:pt x="115" y="26"/>
                      </a:lnTo>
                      <a:lnTo>
                        <a:pt x="102" y="24"/>
                      </a:lnTo>
                      <a:lnTo>
                        <a:pt x="85" y="23"/>
                      </a:lnTo>
                      <a:lnTo>
                        <a:pt x="67" y="19"/>
                      </a:lnTo>
                      <a:lnTo>
                        <a:pt x="50" y="15"/>
                      </a:lnTo>
                      <a:lnTo>
                        <a:pt x="34" y="11"/>
                      </a:lnTo>
                      <a:lnTo>
                        <a:pt x="19" y="6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13" y="21"/>
                      </a:lnTo>
                      <a:lnTo>
                        <a:pt x="28" y="26"/>
                      </a:lnTo>
                      <a:lnTo>
                        <a:pt x="46" y="30"/>
                      </a:lnTo>
                      <a:lnTo>
                        <a:pt x="65" y="34"/>
                      </a:lnTo>
                      <a:lnTo>
                        <a:pt x="82" y="37"/>
                      </a:lnTo>
                      <a:lnTo>
                        <a:pt x="98" y="39"/>
                      </a:lnTo>
                      <a:lnTo>
                        <a:pt x="113" y="43"/>
                      </a:lnTo>
                      <a:lnTo>
                        <a:pt x="124" y="45"/>
                      </a:lnTo>
                      <a:lnTo>
                        <a:pt x="128" y="3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2" name="Freeform 410"/>
                <p:cNvSpPr>
                  <a:spLocks/>
                </p:cNvSpPr>
                <p:nvPr/>
              </p:nvSpPr>
              <p:spPr bwMode="auto">
                <a:xfrm>
                  <a:off x="1799" y="3764"/>
                  <a:ext cx="35" cy="17"/>
                </a:xfrm>
                <a:custGeom>
                  <a:avLst/>
                  <a:gdLst>
                    <a:gd name="T0" fmla="*/ 35 w 35"/>
                    <a:gd name="T1" fmla="*/ 0 h 17"/>
                    <a:gd name="T2" fmla="*/ 31 w 35"/>
                    <a:gd name="T3" fmla="*/ 0 h 17"/>
                    <a:gd name="T4" fmla="*/ 28 w 35"/>
                    <a:gd name="T5" fmla="*/ 2 h 17"/>
                    <a:gd name="T6" fmla="*/ 26 w 35"/>
                    <a:gd name="T7" fmla="*/ 2 h 17"/>
                    <a:gd name="T8" fmla="*/ 24 w 35"/>
                    <a:gd name="T9" fmla="*/ 2 h 17"/>
                    <a:gd name="T10" fmla="*/ 22 w 35"/>
                    <a:gd name="T11" fmla="*/ 2 h 17"/>
                    <a:gd name="T12" fmla="*/ 19 w 35"/>
                    <a:gd name="T13" fmla="*/ 2 h 17"/>
                    <a:gd name="T14" fmla="*/ 11 w 35"/>
                    <a:gd name="T15" fmla="*/ 0 h 17"/>
                    <a:gd name="T16" fmla="*/ 4 w 35"/>
                    <a:gd name="T17" fmla="*/ 0 h 17"/>
                    <a:gd name="T18" fmla="*/ 0 w 35"/>
                    <a:gd name="T19" fmla="*/ 15 h 17"/>
                    <a:gd name="T20" fmla="*/ 9 w 35"/>
                    <a:gd name="T21" fmla="*/ 17 h 17"/>
                    <a:gd name="T22" fmla="*/ 17 w 35"/>
                    <a:gd name="T23" fmla="*/ 17 h 17"/>
                    <a:gd name="T24" fmla="*/ 20 w 35"/>
                    <a:gd name="T25" fmla="*/ 17 h 17"/>
                    <a:gd name="T26" fmla="*/ 24 w 35"/>
                    <a:gd name="T27" fmla="*/ 17 h 17"/>
                    <a:gd name="T28" fmla="*/ 28 w 35"/>
                    <a:gd name="T29" fmla="*/ 17 h 17"/>
                    <a:gd name="T30" fmla="*/ 30 w 35"/>
                    <a:gd name="T31" fmla="*/ 17 h 17"/>
                    <a:gd name="T32" fmla="*/ 31 w 35"/>
                    <a:gd name="T33" fmla="*/ 17 h 17"/>
                    <a:gd name="T34" fmla="*/ 35 w 35"/>
                    <a:gd name="T35" fmla="*/ 17 h 17"/>
                    <a:gd name="T36" fmla="*/ 35 w 35"/>
                    <a:gd name="T37" fmla="*/ 0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17">
                      <a:moveTo>
                        <a:pt x="35" y="0"/>
                      </a:moveTo>
                      <a:lnTo>
                        <a:pt x="31" y="0"/>
                      </a:lnTo>
                      <a:lnTo>
                        <a:pt x="28" y="2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15"/>
                      </a:lnTo>
                      <a:lnTo>
                        <a:pt x="9" y="17"/>
                      </a:lnTo>
                      <a:lnTo>
                        <a:pt x="17" y="17"/>
                      </a:lnTo>
                      <a:lnTo>
                        <a:pt x="20" y="17"/>
                      </a:lnTo>
                      <a:lnTo>
                        <a:pt x="24" y="17"/>
                      </a:lnTo>
                      <a:lnTo>
                        <a:pt x="28" y="17"/>
                      </a:lnTo>
                      <a:lnTo>
                        <a:pt x="30" y="17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3" name="Freeform 411"/>
                <p:cNvSpPr>
                  <a:spLocks/>
                </p:cNvSpPr>
                <p:nvPr/>
              </p:nvSpPr>
              <p:spPr bwMode="auto">
                <a:xfrm>
                  <a:off x="2237" y="2851"/>
                  <a:ext cx="64" cy="46"/>
                </a:xfrm>
                <a:custGeom>
                  <a:avLst/>
                  <a:gdLst>
                    <a:gd name="T0" fmla="*/ 64 w 64"/>
                    <a:gd name="T1" fmla="*/ 37 h 46"/>
                    <a:gd name="T2" fmla="*/ 59 w 64"/>
                    <a:gd name="T3" fmla="*/ 31 h 46"/>
                    <a:gd name="T4" fmla="*/ 51 w 64"/>
                    <a:gd name="T5" fmla="*/ 26 h 46"/>
                    <a:gd name="T6" fmla="*/ 46 w 64"/>
                    <a:gd name="T7" fmla="*/ 22 h 46"/>
                    <a:gd name="T8" fmla="*/ 39 w 64"/>
                    <a:gd name="T9" fmla="*/ 16 h 46"/>
                    <a:gd name="T10" fmla="*/ 31 w 64"/>
                    <a:gd name="T11" fmla="*/ 13 h 46"/>
                    <a:gd name="T12" fmla="*/ 22 w 64"/>
                    <a:gd name="T13" fmla="*/ 9 h 46"/>
                    <a:gd name="T14" fmla="*/ 15 w 64"/>
                    <a:gd name="T15" fmla="*/ 3 h 46"/>
                    <a:gd name="T16" fmla="*/ 9 w 64"/>
                    <a:gd name="T17" fmla="*/ 0 h 46"/>
                    <a:gd name="T18" fmla="*/ 0 w 64"/>
                    <a:gd name="T19" fmla="*/ 13 h 46"/>
                    <a:gd name="T20" fmla="*/ 7 w 64"/>
                    <a:gd name="T21" fmla="*/ 18 h 46"/>
                    <a:gd name="T22" fmla="*/ 15 w 64"/>
                    <a:gd name="T23" fmla="*/ 22 h 46"/>
                    <a:gd name="T24" fmla="*/ 22 w 64"/>
                    <a:gd name="T25" fmla="*/ 26 h 46"/>
                    <a:gd name="T26" fmla="*/ 29 w 64"/>
                    <a:gd name="T27" fmla="*/ 29 h 46"/>
                    <a:gd name="T28" fmla="*/ 37 w 64"/>
                    <a:gd name="T29" fmla="*/ 35 h 46"/>
                    <a:gd name="T30" fmla="*/ 44 w 64"/>
                    <a:gd name="T31" fmla="*/ 38 h 46"/>
                    <a:gd name="T32" fmla="*/ 48 w 64"/>
                    <a:gd name="T33" fmla="*/ 42 h 46"/>
                    <a:gd name="T34" fmla="*/ 51 w 64"/>
                    <a:gd name="T35" fmla="*/ 46 h 46"/>
                    <a:gd name="T36" fmla="*/ 64 w 64"/>
                    <a:gd name="T37" fmla="*/ 37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4" h="46">
                      <a:moveTo>
                        <a:pt x="64" y="37"/>
                      </a:moveTo>
                      <a:lnTo>
                        <a:pt x="59" y="31"/>
                      </a:lnTo>
                      <a:lnTo>
                        <a:pt x="51" y="26"/>
                      </a:lnTo>
                      <a:lnTo>
                        <a:pt x="46" y="22"/>
                      </a:lnTo>
                      <a:lnTo>
                        <a:pt x="39" y="16"/>
                      </a:lnTo>
                      <a:lnTo>
                        <a:pt x="31" y="13"/>
                      </a:lnTo>
                      <a:lnTo>
                        <a:pt x="22" y="9"/>
                      </a:ln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0" y="13"/>
                      </a:lnTo>
                      <a:lnTo>
                        <a:pt x="7" y="18"/>
                      </a:lnTo>
                      <a:lnTo>
                        <a:pt x="15" y="22"/>
                      </a:lnTo>
                      <a:lnTo>
                        <a:pt x="22" y="26"/>
                      </a:lnTo>
                      <a:lnTo>
                        <a:pt x="29" y="29"/>
                      </a:lnTo>
                      <a:lnTo>
                        <a:pt x="37" y="35"/>
                      </a:lnTo>
                      <a:lnTo>
                        <a:pt x="44" y="38"/>
                      </a:lnTo>
                      <a:lnTo>
                        <a:pt x="48" y="42"/>
                      </a:lnTo>
                      <a:lnTo>
                        <a:pt x="51" y="46"/>
                      </a:lnTo>
                      <a:lnTo>
                        <a:pt x="64" y="3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4" name="Freeform 412"/>
                <p:cNvSpPr>
                  <a:spLocks/>
                </p:cNvSpPr>
                <p:nvPr/>
              </p:nvSpPr>
              <p:spPr bwMode="auto">
                <a:xfrm>
                  <a:off x="2288" y="2888"/>
                  <a:ext cx="21" cy="46"/>
                </a:xfrm>
                <a:custGeom>
                  <a:avLst/>
                  <a:gdLst>
                    <a:gd name="T0" fmla="*/ 21 w 21"/>
                    <a:gd name="T1" fmla="*/ 44 h 46"/>
                    <a:gd name="T2" fmla="*/ 21 w 21"/>
                    <a:gd name="T3" fmla="*/ 40 h 46"/>
                    <a:gd name="T4" fmla="*/ 21 w 21"/>
                    <a:gd name="T5" fmla="*/ 37 h 46"/>
                    <a:gd name="T6" fmla="*/ 21 w 21"/>
                    <a:gd name="T7" fmla="*/ 31 h 46"/>
                    <a:gd name="T8" fmla="*/ 21 w 21"/>
                    <a:gd name="T9" fmla="*/ 25 h 46"/>
                    <a:gd name="T10" fmla="*/ 21 w 21"/>
                    <a:gd name="T11" fmla="*/ 20 h 46"/>
                    <a:gd name="T12" fmla="*/ 19 w 21"/>
                    <a:gd name="T13" fmla="*/ 13 h 46"/>
                    <a:gd name="T14" fmla="*/ 17 w 21"/>
                    <a:gd name="T15" fmla="*/ 7 h 46"/>
                    <a:gd name="T16" fmla="*/ 13 w 21"/>
                    <a:gd name="T17" fmla="*/ 0 h 46"/>
                    <a:gd name="T18" fmla="*/ 0 w 21"/>
                    <a:gd name="T19" fmla="*/ 9 h 46"/>
                    <a:gd name="T20" fmla="*/ 4 w 21"/>
                    <a:gd name="T21" fmla="*/ 14 h 46"/>
                    <a:gd name="T22" fmla="*/ 4 w 21"/>
                    <a:gd name="T23" fmla="*/ 18 h 46"/>
                    <a:gd name="T24" fmla="*/ 6 w 21"/>
                    <a:gd name="T25" fmla="*/ 22 h 46"/>
                    <a:gd name="T26" fmla="*/ 6 w 21"/>
                    <a:gd name="T27" fmla="*/ 25 h 46"/>
                    <a:gd name="T28" fmla="*/ 6 w 21"/>
                    <a:gd name="T29" fmla="*/ 29 h 46"/>
                    <a:gd name="T30" fmla="*/ 4 w 21"/>
                    <a:gd name="T31" fmla="*/ 35 h 46"/>
                    <a:gd name="T32" fmla="*/ 4 w 21"/>
                    <a:gd name="T33" fmla="*/ 40 h 46"/>
                    <a:gd name="T34" fmla="*/ 4 w 21"/>
                    <a:gd name="T35" fmla="*/ 46 h 46"/>
                    <a:gd name="T36" fmla="*/ 21 w 21"/>
                    <a:gd name="T37" fmla="*/ 44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46">
                      <a:moveTo>
                        <a:pt x="21" y="44"/>
                      </a:moveTo>
                      <a:lnTo>
                        <a:pt x="21" y="40"/>
                      </a:lnTo>
                      <a:lnTo>
                        <a:pt x="21" y="37"/>
                      </a:lnTo>
                      <a:lnTo>
                        <a:pt x="21" y="31"/>
                      </a:lnTo>
                      <a:lnTo>
                        <a:pt x="21" y="25"/>
                      </a:lnTo>
                      <a:lnTo>
                        <a:pt x="21" y="20"/>
                      </a:lnTo>
                      <a:lnTo>
                        <a:pt x="19" y="13"/>
                      </a:lnTo>
                      <a:lnTo>
                        <a:pt x="17" y="7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6" y="22"/>
                      </a:lnTo>
                      <a:lnTo>
                        <a:pt x="6" y="25"/>
                      </a:lnTo>
                      <a:lnTo>
                        <a:pt x="6" y="29"/>
                      </a:lnTo>
                      <a:lnTo>
                        <a:pt x="4" y="35"/>
                      </a:lnTo>
                      <a:lnTo>
                        <a:pt x="4" y="40"/>
                      </a:lnTo>
                      <a:lnTo>
                        <a:pt x="4" y="46"/>
                      </a:lnTo>
                      <a:lnTo>
                        <a:pt x="21" y="4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5" name="Freeform 413"/>
                <p:cNvSpPr>
                  <a:spLocks/>
                </p:cNvSpPr>
                <p:nvPr/>
              </p:nvSpPr>
              <p:spPr bwMode="auto">
                <a:xfrm>
                  <a:off x="2292" y="2932"/>
                  <a:ext cx="17" cy="39"/>
                </a:xfrm>
                <a:custGeom>
                  <a:avLst/>
                  <a:gdLst>
                    <a:gd name="T0" fmla="*/ 17 w 17"/>
                    <a:gd name="T1" fmla="*/ 35 h 39"/>
                    <a:gd name="T2" fmla="*/ 17 w 17"/>
                    <a:gd name="T3" fmla="*/ 33 h 39"/>
                    <a:gd name="T4" fmla="*/ 17 w 17"/>
                    <a:gd name="T5" fmla="*/ 29 h 39"/>
                    <a:gd name="T6" fmla="*/ 17 w 17"/>
                    <a:gd name="T7" fmla="*/ 26 h 39"/>
                    <a:gd name="T8" fmla="*/ 17 w 17"/>
                    <a:gd name="T9" fmla="*/ 20 h 39"/>
                    <a:gd name="T10" fmla="*/ 17 w 17"/>
                    <a:gd name="T11" fmla="*/ 16 h 39"/>
                    <a:gd name="T12" fmla="*/ 17 w 17"/>
                    <a:gd name="T13" fmla="*/ 11 h 39"/>
                    <a:gd name="T14" fmla="*/ 17 w 17"/>
                    <a:gd name="T15" fmla="*/ 5 h 39"/>
                    <a:gd name="T16" fmla="*/ 17 w 17"/>
                    <a:gd name="T17" fmla="*/ 0 h 39"/>
                    <a:gd name="T18" fmla="*/ 0 w 17"/>
                    <a:gd name="T19" fmla="*/ 2 h 39"/>
                    <a:gd name="T20" fmla="*/ 0 w 17"/>
                    <a:gd name="T21" fmla="*/ 5 h 39"/>
                    <a:gd name="T22" fmla="*/ 0 w 17"/>
                    <a:gd name="T23" fmla="*/ 11 h 39"/>
                    <a:gd name="T24" fmla="*/ 0 w 17"/>
                    <a:gd name="T25" fmla="*/ 15 h 39"/>
                    <a:gd name="T26" fmla="*/ 0 w 17"/>
                    <a:gd name="T27" fmla="*/ 20 h 39"/>
                    <a:gd name="T28" fmla="*/ 0 w 17"/>
                    <a:gd name="T29" fmla="*/ 26 h 39"/>
                    <a:gd name="T30" fmla="*/ 0 w 17"/>
                    <a:gd name="T31" fmla="*/ 29 h 39"/>
                    <a:gd name="T32" fmla="*/ 0 w 17"/>
                    <a:gd name="T33" fmla="*/ 35 h 39"/>
                    <a:gd name="T34" fmla="*/ 2 w 17"/>
                    <a:gd name="T35" fmla="*/ 39 h 39"/>
                    <a:gd name="T36" fmla="*/ 17 w 17"/>
                    <a:gd name="T37" fmla="*/ 35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39">
                      <a:moveTo>
                        <a:pt x="17" y="35"/>
                      </a:moveTo>
                      <a:lnTo>
                        <a:pt x="17" y="33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7" y="20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39"/>
                      </a:lnTo>
                      <a:lnTo>
                        <a:pt x="17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6" name="Freeform 414"/>
                <p:cNvSpPr>
                  <a:spLocks/>
                </p:cNvSpPr>
                <p:nvPr/>
              </p:nvSpPr>
              <p:spPr bwMode="auto">
                <a:xfrm>
                  <a:off x="2294" y="2967"/>
                  <a:ext cx="20" cy="20"/>
                </a:xfrm>
                <a:custGeom>
                  <a:avLst/>
                  <a:gdLst>
                    <a:gd name="T0" fmla="*/ 20 w 20"/>
                    <a:gd name="T1" fmla="*/ 5 h 20"/>
                    <a:gd name="T2" fmla="*/ 18 w 20"/>
                    <a:gd name="T3" fmla="*/ 5 h 20"/>
                    <a:gd name="T4" fmla="*/ 17 w 20"/>
                    <a:gd name="T5" fmla="*/ 5 h 20"/>
                    <a:gd name="T6" fmla="*/ 17 w 20"/>
                    <a:gd name="T7" fmla="*/ 4 h 20"/>
                    <a:gd name="T8" fmla="*/ 15 w 20"/>
                    <a:gd name="T9" fmla="*/ 2 h 20"/>
                    <a:gd name="T10" fmla="*/ 15 w 20"/>
                    <a:gd name="T11" fmla="*/ 0 h 20"/>
                    <a:gd name="T12" fmla="*/ 0 w 20"/>
                    <a:gd name="T13" fmla="*/ 4 h 20"/>
                    <a:gd name="T14" fmla="*/ 0 w 20"/>
                    <a:gd name="T15" fmla="*/ 7 h 20"/>
                    <a:gd name="T16" fmla="*/ 2 w 20"/>
                    <a:gd name="T17" fmla="*/ 9 h 20"/>
                    <a:gd name="T18" fmla="*/ 2 w 20"/>
                    <a:gd name="T19" fmla="*/ 13 h 20"/>
                    <a:gd name="T20" fmla="*/ 4 w 20"/>
                    <a:gd name="T21" fmla="*/ 15 h 20"/>
                    <a:gd name="T22" fmla="*/ 7 w 20"/>
                    <a:gd name="T23" fmla="*/ 17 h 20"/>
                    <a:gd name="T24" fmla="*/ 9 w 20"/>
                    <a:gd name="T25" fmla="*/ 18 h 20"/>
                    <a:gd name="T26" fmla="*/ 13 w 20"/>
                    <a:gd name="T27" fmla="*/ 20 h 20"/>
                    <a:gd name="T28" fmla="*/ 17 w 20"/>
                    <a:gd name="T29" fmla="*/ 20 h 20"/>
                    <a:gd name="T30" fmla="*/ 20 w 20"/>
                    <a:gd name="T31" fmla="*/ 5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0" h="20">
                      <a:moveTo>
                        <a:pt x="20" y="5"/>
                      </a:move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7" y="17"/>
                      </a:lnTo>
                      <a:lnTo>
                        <a:pt x="9" y="18"/>
                      </a:lnTo>
                      <a:lnTo>
                        <a:pt x="13" y="20"/>
                      </a:lnTo>
                      <a:lnTo>
                        <a:pt x="17" y="20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7" name="Freeform 415"/>
                <p:cNvSpPr>
                  <a:spLocks/>
                </p:cNvSpPr>
                <p:nvPr/>
              </p:nvSpPr>
              <p:spPr bwMode="auto">
                <a:xfrm>
                  <a:off x="2311" y="2971"/>
                  <a:ext cx="38" cy="18"/>
                </a:xfrm>
                <a:custGeom>
                  <a:avLst/>
                  <a:gdLst>
                    <a:gd name="T0" fmla="*/ 38 w 38"/>
                    <a:gd name="T1" fmla="*/ 3 h 18"/>
                    <a:gd name="T2" fmla="*/ 33 w 38"/>
                    <a:gd name="T3" fmla="*/ 1 h 18"/>
                    <a:gd name="T4" fmla="*/ 27 w 38"/>
                    <a:gd name="T5" fmla="*/ 0 h 18"/>
                    <a:gd name="T6" fmla="*/ 22 w 38"/>
                    <a:gd name="T7" fmla="*/ 0 h 18"/>
                    <a:gd name="T8" fmla="*/ 16 w 38"/>
                    <a:gd name="T9" fmla="*/ 1 h 18"/>
                    <a:gd name="T10" fmla="*/ 13 w 38"/>
                    <a:gd name="T11" fmla="*/ 1 h 18"/>
                    <a:gd name="T12" fmla="*/ 7 w 38"/>
                    <a:gd name="T13" fmla="*/ 1 h 18"/>
                    <a:gd name="T14" fmla="*/ 5 w 38"/>
                    <a:gd name="T15" fmla="*/ 1 h 18"/>
                    <a:gd name="T16" fmla="*/ 3 w 38"/>
                    <a:gd name="T17" fmla="*/ 1 h 18"/>
                    <a:gd name="T18" fmla="*/ 0 w 38"/>
                    <a:gd name="T19" fmla="*/ 16 h 18"/>
                    <a:gd name="T20" fmla="*/ 3 w 38"/>
                    <a:gd name="T21" fmla="*/ 18 h 18"/>
                    <a:gd name="T22" fmla="*/ 9 w 38"/>
                    <a:gd name="T23" fmla="*/ 18 h 18"/>
                    <a:gd name="T24" fmla="*/ 14 w 38"/>
                    <a:gd name="T25" fmla="*/ 16 h 18"/>
                    <a:gd name="T26" fmla="*/ 18 w 38"/>
                    <a:gd name="T27" fmla="*/ 16 h 18"/>
                    <a:gd name="T28" fmla="*/ 24 w 38"/>
                    <a:gd name="T29" fmla="*/ 16 h 18"/>
                    <a:gd name="T30" fmla="*/ 27 w 38"/>
                    <a:gd name="T31" fmla="*/ 16 h 18"/>
                    <a:gd name="T32" fmla="*/ 29 w 38"/>
                    <a:gd name="T33" fmla="*/ 16 h 18"/>
                    <a:gd name="T34" fmla="*/ 38 w 38"/>
                    <a:gd name="T35" fmla="*/ 3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8" h="18">
                      <a:moveTo>
                        <a:pt x="38" y="3"/>
                      </a:move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16"/>
                      </a:lnTo>
                      <a:lnTo>
                        <a:pt x="3" y="18"/>
                      </a:lnTo>
                      <a:lnTo>
                        <a:pt x="9" y="18"/>
                      </a:lnTo>
                      <a:lnTo>
                        <a:pt x="14" y="16"/>
                      </a:lnTo>
                      <a:lnTo>
                        <a:pt x="18" y="16"/>
                      </a:lnTo>
                      <a:lnTo>
                        <a:pt x="24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8" y="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8" name="Freeform 416"/>
                <p:cNvSpPr>
                  <a:spLocks/>
                </p:cNvSpPr>
                <p:nvPr/>
              </p:nvSpPr>
              <p:spPr bwMode="auto">
                <a:xfrm>
                  <a:off x="2335" y="2974"/>
                  <a:ext cx="20" cy="24"/>
                </a:xfrm>
                <a:custGeom>
                  <a:avLst/>
                  <a:gdLst>
                    <a:gd name="T0" fmla="*/ 16 w 20"/>
                    <a:gd name="T1" fmla="*/ 24 h 24"/>
                    <a:gd name="T2" fmla="*/ 16 w 20"/>
                    <a:gd name="T3" fmla="*/ 22 h 24"/>
                    <a:gd name="T4" fmla="*/ 18 w 20"/>
                    <a:gd name="T5" fmla="*/ 21 h 24"/>
                    <a:gd name="T6" fmla="*/ 18 w 20"/>
                    <a:gd name="T7" fmla="*/ 17 h 24"/>
                    <a:gd name="T8" fmla="*/ 20 w 20"/>
                    <a:gd name="T9" fmla="*/ 13 h 24"/>
                    <a:gd name="T10" fmla="*/ 20 w 20"/>
                    <a:gd name="T11" fmla="*/ 10 h 24"/>
                    <a:gd name="T12" fmla="*/ 18 w 20"/>
                    <a:gd name="T13" fmla="*/ 4 h 24"/>
                    <a:gd name="T14" fmla="*/ 14 w 20"/>
                    <a:gd name="T15" fmla="*/ 0 h 24"/>
                    <a:gd name="T16" fmla="*/ 5 w 20"/>
                    <a:gd name="T17" fmla="*/ 13 h 24"/>
                    <a:gd name="T18" fmla="*/ 5 w 20"/>
                    <a:gd name="T19" fmla="*/ 11 h 24"/>
                    <a:gd name="T20" fmla="*/ 5 w 20"/>
                    <a:gd name="T21" fmla="*/ 10 h 24"/>
                    <a:gd name="T22" fmla="*/ 5 w 20"/>
                    <a:gd name="T23" fmla="*/ 11 h 24"/>
                    <a:gd name="T24" fmla="*/ 3 w 20"/>
                    <a:gd name="T25" fmla="*/ 13 h 24"/>
                    <a:gd name="T26" fmla="*/ 2 w 20"/>
                    <a:gd name="T27" fmla="*/ 17 h 24"/>
                    <a:gd name="T28" fmla="*/ 2 w 20"/>
                    <a:gd name="T29" fmla="*/ 21 h 24"/>
                    <a:gd name="T30" fmla="*/ 0 w 20"/>
                    <a:gd name="T31" fmla="*/ 24 h 24"/>
                    <a:gd name="T32" fmla="*/ 16 w 20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" h="24">
                      <a:moveTo>
                        <a:pt x="16" y="24"/>
                      </a:moveTo>
                      <a:lnTo>
                        <a:pt x="16" y="22"/>
                      </a:lnTo>
                      <a:lnTo>
                        <a:pt x="18" y="21"/>
                      </a:lnTo>
                      <a:lnTo>
                        <a:pt x="18" y="17"/>
                      </a:lnTo>
                      <a:lnTo>
                        <a:pt x="20" y="13"/>
                      </a:lnTo>
                      <a:lnTo>
                        <a:pt x="20" y="10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0" y="24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29" name="Freeform 417"/>
                <p:cNvSpPr>
                  <a:spLocks/>
                </p:cNvSpPr>
                <p:nvPr/>
              </p:nvSpPr>
              <p:spPr bwMode="auto">
                <a:xfrm>
                  <a:off x="2335" y="2998"/>
                  <a:ext cx="20" cy="24"/>
                </a:xfrm>
                <a:custGeom>
                  <a:avLst/>
                  <a:gdLst>
                    <a:gd name="T0" fmla="*/ 20 w 20"/>
                    <a:gd name="T1" fmla="*/ 24 h 24"/>
                    <a:gd name="T2" fmla="*/ 20 w 20"/>
                    <a:gd name="T3" fmla="*/ 19 h 24"/>
                    <a:gd name="T4" fmla="*/ 20 w 20"/>
                    <a:gd name="T5" fmla="*/ 13 h 24"/>
                    <a:gd name="T6" fmla="*/ 18 w 20"/>
                    <a:gd name="T7" fmla="*/ 10 h 24"/>
                    <a:gd name="T8" fmla="*/ 18 w 20"/>
                    <a:gd name="T9" fmla="*/ 8 h 24"/>
                    <a:gd name="T10" fmla="*/ 16 w 20"/>
                    <a:gd name="T11" fmla="*/ 4 h 24"/>
                    <a:gd name="T12" fmla="*/ 16 w 20"/>
                    <a:gd name="T13" fmla="*/ 2 h 24"/>
                    <a:gd name="T14" fmla="*/ 16 w 20"/>
                    <a:gd name="T15" fmla="*/ 0 h 24"/>
                    <a:gd name="T16" fmla="*/ 0 w 20"/>
                    <a:gd name="T17" fmla="*/ 0 h 24"/>
                    <a:gd name="T18" fmla="*/ 2 w 20"/>
                    <a:gd name="T19" fmla="*/ 4 h 24"/>
                    <a:gd name="T20" fmla="*/ 2 w 20"/>
                    <a:gd name="T21" fmla="*/ 8 h 24"/>
                    <a:gd name="T22" fmla="*/ 2 w 20"/>
                    <a:gd name="T23" fmla="*/ 10 h 24"/>
                    <a:gd name="T24" fmla="*/ 3 w 20"/>
                    <a:gd name="T25" fmla="*/ 11 h 24"/>
                    <a:gd name="T26" fmla="*/ 3 w 20"/>
                    <a:gd name="T27" fmla="*/ 13 h 24"/>
                    <a:gd name="T28" fmla="*/ 3 w 20"/>
                    <a:gd name="T29" fmla="*/ 17 h 24"/>
                    <a:gd name="T30" fmla="*/ 5 w 20"/>
                    <a:gd name="T31" fmla="*/ 21 h 24"/>
                    <a:gd name="T32" fmla="*/ 5 w 20"/>
                    <a:gd name="T33" fmla="*/ 24 h 24"/>
                    <a:gd name="T34" fmla="*/ 20 w 20"/>
                    <a:gd name="T35" fmla="*/ 24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" h="24">
                      <a:moveTo>
                        <a:pt x="20" y="24"/>
                      </a:moveTo>
                      <a:lnTo>
                        <a:pt x="20" y="19"/>
                      </a:lnTo>
                      <a:lnTo>
                        <a:pt x="20" y="13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3" y="13"/>
                      </a:lnTo>
                      <a:lnTo>
                        <a:pt x="3" y="17"/>
                      </a:lnTo>
                      <a:lnTo>
                        <a:pt x="5" y="21"/>
                      </a:lnTo>
                      <a:lnTo>
                        <a:pt x="5" y="24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0" name="Freeform 418"/>
                <p:cNvSpPr>
                  <a:spLocks/>
                </p:cNvSpPr>
                <p:nvPr/>
              </p:nvSpPr>
              <p:spPr bwMode="auto">
                <a:xfrm>
                  <a:off x="2340" y="3022"/>
                  <a:ext cx="17" cy="69"/>
                </a:xfrm>
                <a:custGeom>
                  <a:avLst/>
                  <a:gdLst>
                    <a:gd name="T0" fmla="*/ 17 w 17"/>
                    <a:gd name="T1" fmla="*/ 69 h 69"/>
                    <a:gd name="T2" fmla="*/ 17 w 17"/>
                    <a:gd name="T3" fmla="*/ 63 h 69"/>
                    <a:gd name="T4" fmla="*/ 17 w 17"/>
                    <a:gd name="T5" fmla="*/ 54 h 69"/>
                    <a:gd name="T6" fmla="*/ 17 w 17"/>
                    <a:gd name="T7" fmla="*/ 45 h 69"/>
                    <a:gd name="T8" fmla="*/ 17 w 17"/>
                    <a:gd name="T9" fmla="*/ 35 h 69"/>
                    <a:gd name="T10" fmla="*/ 17 w 17"/>
                    <a:gd name="T11" fmla="*/ 24 h 69"/>
                    <a:gd name="T12" fmla="*/ 15 w 17"/>
                    <a:gd name="T13" fmla="*/ 15 h 69"/>
                    <a:gd name="T14" fmla="*/ 15 w 17"/>
                    <a:gd name="T15" fmla="*/ 8 h 69"/>
                    <a:gd name="T16" fmla="*/ 15 w 17"/>
                    <a:gd name="T17" fmla="*/ 0 h 69"/>
                    <a:gd name="T18" fmla="*/ 0 w 17"/>
                    <a:gd name="T19" fmla="*/ 0 h 69"/>
                    <a:gd name="T20" fmla="*/ 0 w 17"/>
                    <a:gd name="T21" fmla="*/ 8 h 69"/>
                    <a:gd name="T22" fmla="*/ 0 w 17"/>
                    <a:gd name="T23" fmla="*/ 15 h 69"/>
                    <a:gd name="T24" fmla="*/ 0 w 17"/>
                    <a:gd name="T25" fmla="*/ 24 h 69"/>
                    <a:gd name="T26" fmla="*/ 0 w 17"/>
                    <a:gd name="T27" fmla="*/ 35 h 69"/>
                    <a:gd name="T28" fmla="*/ 0 w 17"/>
                    <a:gd name="T29" fmla="*/ 45 h 69"/>
                    <a:gd name="T30" fmla="*/ 0 w 17"/>
                    <a:gd name="T31" fmla="*/ 54 h 69"/>
                    <a:gd name="T32" fmla="*/ 0 w 17"/>
                    <a:gd name="T33" fmla="*/ 61 h 69"/>
                    <a:gd name="T34" fmla="*/ 0 w 17"/>
                    <a:gd name="T35" fmla="*/ 69 h 69"/>
                    <a:gd name="T36" fmla="*/ 17 w 17"/>
                    <a:gd name="T37" fmla="*/ 69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69">
                      <a:moveTo>
                        <a:pt x="17" y="69"/>
                      </a:moveTo>
                      <a:lnTo>
                        <a:pt x="17" y="63"/>
                      </a:lnTo>
                      <a:lnTo>
                        <a:pt x="17" y="54"/>
                      </a:lnTo>
                      <a:lnTo>
                        <a:pt x="17" y="45"/>
                      </a:lnTo>
                      <a:lnTo>
                        <a:pt x="17" y="35"/>
                      </a:lnTo>
                      <a:lnTo>
                        <a:pt x="17" y="24"/>
                      </a:lnTo>
                      <a:lnTo>
                        <a:pt x="15" y="15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17" y="6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1" name="Freeform 419"/>
                <p:cNvSpPr>
                  <a:spLocks/>
                </p:cNvSpPr>
                <p:nvPr/>
              </p:nvSpPr>
              <p:spPr bwMode="auto">
                <a:xfrm>
                  <a:off x="2335" y="3091"/>
                  <a:ext cx="22" cy="22"/>
                </a:xfrm>
                <a:custGeom>
                  <a:avLst/>
                  <a:gdLst>
                    <a:gd name="T0" fmla="*/ 16 w 22"/>
                    <a:gd name="T1" fmla="*/ 22 h 22"/>
                    <a:gd name="T2" fmla="*/ 16 w 22"/>
                    <a:gd name="T3" fmla="*/ 18 h 22"/>
                    <a:gd name="T4" fmla="*/ 16 w 22"/>
                    <a:gd name="T5" fmla="*/ 16 h 22"/>
                    <a:gd name="T6" fmla="*/ 18 w 22"/>
                    <a:gd name="T7" fmla="*/ 12 h 22"/>
                    <a:gd name="T8" fmla="*/ 20 w 22"/>
                    <a:gd name="T9" fmla="*/ 11 h 22"/>
                    <a:gd name="T10" fmla="*/ 20 w 22"/>
                    <a:gd name="T11" fmla="*/ 5 h 22"/>
                    <a:gd name="T12" fmla="*/ 22 w 22"/>
                    <a:gd name="T13" fmla="*/ 0 h 22"/>
                    <a:gd name="T14" fmla="*/ 5 w 22"/>
                    <a:gd name="T15" fmla="*/ 0 h 22"/>
                    <a:gd name="T16" fmla="*/ 5 w 22"/>
                    <a:gd name="T17" fmla="*/ 3 h 22"/>
                    <a:gd name="T18" fmla="*/ 5 w 22"/>
                    <a:gd name="T19" fmla="*/ 5 h 22"/>
                    <a:gd name="T20" fmla="*/ 5 w 22"/>
                    <a:gd name="T21" fmla="*/ 7 h 22"/>
                    <a:gd name="T22" fmla="*/ 3 w 22"/>
                    <a:gd name="T23" fmla="*/ 7 h 22"/>
                    <a:gd name="T24" fmla="*/ 3 w 22"/>
                    <a:gd name="T25" fmla="*/ 11 h 22"/>
                    <a:gd name="T26" fmla="*/ 2 w 22"/>
                    <a:gd name="T27" fmla="*/ 12 h 22"/>
                    <a:gd name="T28" fmla="*/ 0 w 22"/>
                    <a:gd name="T29" fmla="*/ 16 h 22"/>
                    <a:gd name="T30" fmla="*/ 0 w 22"/>
                    <a:gd name="T31" fmla="*/ 22 h 22"/>
                    <a:gd name="T32" fmla="*/ 16 w 2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16" y="22"/>
                      </a:move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20" y="11"/>
                      </a:lnTo>
                      <a:lnTo>
                        <a:pt x="20" y="5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3" y="11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2" name="Freeform 420"/>
                <p:cNvSpPr>
                  <a:spLocks/>
                </p:cNvSpPr>
                <p:nvPr/>
              </p:nvSpPr>
              <p:spPr bwMode="auto">
                <a:xfrm>
                  <a:off x="2335" y="3113"/>
                  <a:ext cx="22" cy="51"/>
                </a:xfrm>
                <a:custGeom>
                  <a:avLst/>
                  <a:gdLst>
                    <a:gd name="T0" fmla="*/ 22 w 22"/>
                    <a:gd name="T1" fmla="*/ 44 h 51"/>
                    <a:gd name="T2" fmla="*/ 20 w 22"/>
                    <a:gd name="T3" fmla="*/ 40 h 51"/>
                    <a:gd name="T4" fmla="*/ 18 w 22"/>
                    <a:gd name="T5" fmla="*/ 35 h 51"/>
                    <a:gd name="T6" fmla="*/ 18 w 22"/>
                    <a:gd name="T7" fmla="*/ 29 h 51"/>
                    <a:gd name="T8" fmla="*/ 16 w 22"/>
                    <a:gd name="T9" fmla="*/ 24 h 51"/>
                    <a:gd name="T10" fmla="*/ 16 w 22"/>
                    <a:gd name="T11" fmla="*/ 16 h 51"/>
                    <a:gd name="T12" fmla="*/ 16 w 22"/>
                    <a:gd name="T13" fmla="*/ 11 h 51"/>
                    <a:gd name="T14" fmla="*/ 16 w 22"/>
                    <a:gd name="T15" fmla="*/ 3 h 51"/>
                    <a:gd name="T16" fmla="*/ 16 w 22"/>
                    <a:gd name="T17" fmla="*/ 0 h 51"/>
                    <a:gd name="T18" fmla="*/ 0 w 22"/>
                    <a:gd name="T19" fmla="*/ 0 h 51"/>
                    <a:gd name="T20" fmla="*/ 0 w 22"/>
                    <a:gd name="T21" fmla="*/ 5 h 51"/>
                    <a:gd name="T22" fmla="*/ 2 w 22"/>
                    <a:gd name="T23" fmla="*/ 11 h 51"/>
                    <a:gd name="T24" fmla="*/ 2 w 22"/>
                    <a:gd name="T25" fmla="*/ 18 h 51"/>
                    <a:gd name="T26" fmla="*/ 2 w 22"/>
                    <a:gd name="T27" fmla="*/ 26 h 51"/>
                    <a:gd name="T28" fmla="*/ 2 w 22"/>
                    <a:gd name="T29" fmla="*/ 33 h 51"/>
                    <a:gd name="T30" fmla="*/ 3 w 22"/>
                    <a:gd name="T31" fmla="*/ 38 h 51"/>
                    <a:gd name="T32" fmla="*/ 5 w 22"/>
                    <a:gd name="T33" fmla="*/ 46 h 51"/>
                    <a:gd name="T34" fmla="*/ 9 w 22"/>
                    <a:gd name="T35" fmla="*/ 51 h 51"/>
                    <a:gd name="T36" fmla="*/ 22 w 22"/>
                    <a:gd name="T37" fmla="*/ 44 h 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51">
                      <a:moveTo>
                        <a:pt x="22" y="44"/>
                      </a:moveTo>
                      <a:lnTo>
                        <a:pt x="20" y="40"/>
                      </a:lnTo>
                      <a:lnTo>
                        <a:pt x="18" y="35"/>
                      </a:lnTo>
                      <a:lnTo>
                        <a:pt x="18" y="29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16" y="11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2" y="18"/>
                      </a:lnTo>
                      <a:lnTo>
                        <a:pt x="2" y="26"/>
                      </a:lnTo>
                      <a:lnTo>
                        <a:pt x="2" y="33"/>
                      </a:lnTo>
                      <a:lnTo>
                        <a:pt x="3" y="38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3" name="Freeform 421"/>
                <p:cNvSpPr>
                  <a:spLocks/>
                </p:cNvSpPr>
                <p:nvPr/>
              </p:nvSpPr>
              <p:spPr bwMode="auto">
                <a:xfrm>
                  <a:off x="2344" y="3155"/>
                  <a:ext cx="37" cy="19"/>
                </a:xfrm>
                <a:custGeom>
                  <a:avLst/>
                  <a:gdLst>
                    <a:gd name="T0" fmla="*/ 31 w 37"/>
                    <a:gd name="T1" fmla="*/ 0 h 19"/>
                    <a:gd name="T2" fmla="*/ 28 w 37"/>
                    <a:gd name="T3" fmla="*/ 0 h 19"/>
                    <a:gd name="T4" fmla="*/ 24 w 37"/>
                    <a:gd name="T5" fmla="*/ 2 h 19"/>
                    <a:gd name="T6" fmla="*/ 20 w 37"/>
                    <a:gd name="T7" fmla="*/ 4 h 19"/>
                    <a:gd name="T8" fmla="*/ 18 w 37"/>
                    <a:gd name="T9" fmla="*/ 4 h 19"/>
                    <a:gd name="T10" fmla="*/ 17 w 37"/>
                    <a:gd name="T11" fmla="*/ 4 h 19"/>
                    <a:gd name="T12" fmla="*/ 15 w 37"/>
                    <a:gd name="T13" fmla="*/ 4 h 19"/>
                    <a:gd name="T14" fmla="*/ 15 w 37"/>
                    <a:gd name="T15" fmla="*/ 2 h 19"/>
                    <a:gd name="T16" fmla="*/ 13 w 37"/>
                    <a:gd name="T17" fmla="*/ 2 h 19"/>
                    <a:gd name="T18" fmla="*/ 0 w 37"/>
                    <a:gd name="T19" fmla="*/ 9 h 19"/>
                    <a:gd name="T20" fmla="*/ 4 w 37"/>
                    <a:gd name="T21" fmla="*/ 15 h 19"/>
                    <a:gd name="T22" fmla="*/ 9 w 37"/>
                    <a:gd name="T23" fmla="*/ 19 h 19"/>
                    <a:gd name="T24" fmla="*/ 15 w 37"/>
                    <a:gd name="T25" fmla="*/ 19 h 19"/>
                    <a:gd name="T26" fmla="*/ 20 w 37"/>
                    <a:gd name="T27" fmla="*/ 19 h 19"/>
                    <a:gd name="T28" fmla="*/ 26 w 37"/>
                    <a:gd name="T29" fmla="*/ 19 h 19"/>
                    <a:gd name="T30" fmla="*/ 29 w 37"/>
                    <a:gd name="T31" fmla="*/ 17 h 19"/>
                    <a:gd name="T32" fmla="*/ 33 w 37"/>
                    <a:gd name="T33" fmla="*/ 15 h 19"/>
                    <a:gd name="T34" fmla="*/ 37 w 37"/>
                    <a:gd name="T35" fmla="*/ 13 h 19"/>
                    <a:gd name="T36" fmla="*/ 31 w 37"/>
                    <a:gd name="T37" fmla="*/ 0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19">
                      <a:moveTo>
                        <a:pt x="31" y="0"/>
                      </a:moveTo>
                      <a:lnTo>
                        <a:pt x="28" y="0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0" y="9"/>
                      </a:lnTo>
                      <a:lnTo>
                        <a:pt x="4" y="15"/>
                      </a:lnTo>
                      <a:lnTo>
                        <a:pt x="9" y="19"/>
                      </a:lnTo>
                      <a:lnTo>
                        <a:pt x="15" y="19"/>
                      </a:lnTo>
                      <a:lnTo>
                        <a:pt x="20" y="19"/>
                      </a:lnTo>
                      <a:lnTo>
                        <a:pt x="26" y="19"/>
                      </a:lnTo>
                      <a:lnTo>
                        <a:pt x="29" y="17"/>
                      </a:lnTo>
                      <a:lnTo>
                        <a:pt x="33" y="15"/>
                      </a:lnTo>
                      <a:lnTo>
                        <a:pt x="37" y="13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4" name="Freeform 422"/>
                <p:cNvSpPr>
                  <a:spLocks/>
                </p:cNvSpPr>
                <p:nvPr/>
              </p:nvSpPr>
              <p:spPr bwMode="auto">
                <a:xfrm>
                  <a:off x="2375" y="3137"/>
                  <a:ext cx="32" cy="31"/>
                </a:xfrm>
                <a:custGeom>
                  <a:avLst/>
                  <a:gdLst>
                    <a:gd name="T0" fmla="*/ 22 w 32"/>
                    <a:gd name="T1" fmla="*/ 0 h 31"/>
                    <a:gd name="T2" fmla="*/ 19 w 32"/>
                    <a:gd name="T3" fmla="*/ 2 h 31"/>
                    <a:gd name="T4" fmla="*/ 15 w 32"/>
                    <a:gd name="T5" fmla="*/ 5 h 31"/>
                    <a:gd name="T6" fmla="*/ 13 w 32"/>
                    <a:gd name="T7" fmla="*/ 9 h 31"/>
                    <a:gd name="T8" fmla="*/ 10 w 32"/>
                    <a:gd name="T9" fmla="*/ 11 h 31"/>
                    <a:gd name="T10" fmla="*/ 8 w 32"/>
                    <a:gd name="T11" fmla="*/ 13 h 31"/>
                    <a:gd name="T12" fmla="*/ 6 w 32"/>
                    <a:gd name="T13" fmla="*/ 14 h 31"/>
                    <a:gd name="T14" fmla="*/ 2 w 32"/>
                    <a:gd name="T15" fmla="*/ 16 h 31"/>
                    <a:gd name="T16" fmla="*/ 0 w 32"/>
                    <a:gd name="T17" fmla="*/ 18 h 31"/>
                    <a:gd name="T18" fmla="*/ 6 w 32"/>
                    <a:gd name="T19" fmla="*/ 31 h 31"/>
                    <a:gd name="T20" fmla="*/ 10 w 32"/>
                    <a:gd name="T21" fmla="*/ 29 h 31"/>
                    <a:gd name="T22" fmla="*/ 13 w 32"/>
                    <a:gd name="T23" fmla="*/ 27 h 31"/>
                    <a:gd name="T24" fmla="*/ 17 w 32"/>
                    <a:gd name="T25" fmla="*/ 26 h 31"/>
                    <a:gd name="T26" fmla="*/ 21 w 32"/>
                    <a:gd name="T27" fmla="*/ 22 h 31"/>
                    <a:gd name="T28" fmla="*/ 22 w 32"/>
                    <a:gd name="T29" fmla="*/ 20 h 31"/>
                    <a:gd name="T30" fmla="*/ 26 w 32"/>
                    <a:gd name="T31" fmla="*/ 16 h 31"/>
                    <a:gd name="T32" fmla="*/ 30 w 32"/>
                    <a:gd name="T33" fmla="*/ 14 h 31"/>
                    <a:gd name="T34" fmla="*/ 32 w 32"/>
                    <a:gd name="T35" fmla="*/ 13 h 31"/>
                    <a:gd name="T36" fmla="*/ 22 w 32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2" h="31">
                      <a:moveTo>
                        <a:pt x="22" y="0"/>
                      </a:moveTo>
                      <a:lnTo>
                        <a:pt x="19" y="2"/>
                      </a:lnTo>
                      <a:lnTo>
                        <a:pt x="15" y="5"/>
                      </a:lnTo>
                      <a:lnTo>
                        <a:pt x="13" y="9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6" y="31"/>
                      </a:lnTo>
                      <a:lnTo>
                        <a:pt x="10" y="29"/>
                      </a:lnTo>
                      <a:lnTo>
                        <a:pt x="13" y="27"/>
                      </a:lnTo>
                      <a:lnTo>
                        <a:pt x="17" y="26"/>
                      </a:lnTo>
                      <a:lnTo>
                        <a:pt x="21" y="22"/>
                      </a:lnTo>
                      <a:lnTo>
                        <a:pt x="22" y="20"/>
                      </a:lnTo>
                      <a:lnTo>
                        <a:pt x="26" y="16"/>
                      </a:lnTo>
                      <a:lnTo>
                        <a:pt x="30" y="14"/>
                      </a:lnTo>
                      <a:lnTo>
                        <a:pt x="32" y="1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5" name="Freeform 423"/>
                <p:cNvSpPr>
                  <a:spLocks/>
                </p:cNvSpPr>
                <p:nvPr/>
              </p:nvSpPr>
              <p:spPr bwMode="auto">
                <a:xfrm>
                  <a:off x="2397" y="3113"/>
                  <a:ext cx="43" cy="37"/>
                </a:xfrm>
                <a:custGeom>
                  <a:avLst/>
                  <a:gdLst>
                    <a:gd name="T0" fmla="*/ 37 w 43"/>
                    <a:gd name="T1" fmla="*/ 0 h 37"/>
                    <a:gd name="T2" fmla="*/ 32 w 43"/>
                    <a:gd name="T3" fmla="*/ 2 h 37"/>
                    <a:gd name="T4" fmla="*/ 26 w 43"/>
                    <a:gd name="T5" fmla="*/ 5 h 37"/>
                    <a:gd name="T6" fmla="*/ 21 w 43"/>
                    <a:gd name="T7" fmla="*/ 9 h 37"/>
                    <a:gd name="T8" fmla="*/ 15 w 43"/>
                    <a:gd name="T9" fmla="*/ 11 h 37"/>
                    <a:gd name="T10" fmla="*/ 12 w 43"/>
                    <a:gd name="T11" fmla="*/ 14 h 37"/>
                    <a:gd name="T12" fmla="*/ 8 w 43"/>
                    <a:gd name="T13" fmla="*/ 18 h 37"/>
                    <a:gd name="T14" fmla="*/ 4 w 43"/>
                    <a:gd name="T15" fmla="*/ 20 h 37"/>
                    <a:gd name="T16" fmla="*/ 0 w 43"/>
                    <a:gd name="T17" fmla="*/ 24 h 37"/>
                    <a:gd name="T18" fmla="*/ 10 w 43"/>
                    <a:gd name="T19" fmla="*/ 37 h 37"/>
                    <a:gd name="T20" fmla="*/ 13 w 43"/>
                    <a:gd name="T21" fmla="*/ 33 h 37"/>
                    <a:gd name="T22" fmla="*/ 19 w 43"/>
                    <a:gd name="T23" fmla="*/ 29 h 37"/>
                    <a:gd name="T24" fmla="*/ 23 w 43"/>
                    <a:gd name="T25" fmla="*/ 27 h 37"/>
                    <a:gd name="T26" fmla="*/ 26 w 43"/>
                    <a:gd name="T27" fmla="*/ 24 h 37"/>
                    <a:gd name="T28" fmla="*/ 30 w 43"/>
                    <a:gd name="T29" fmla="*/ 20 h 37"/>
                    <a:gd name="T30" fmla="*/ 34 w 43"/>
                    <a:gd name="T31" fmla="*/ 18 h 37"/>
                    <a:gd name="T32" fmla="*/ 37 w 43"/>
                    <a:gd name="T33" fmla="*/ 16 h 37"/>
                    <a:gd name="T34" fmla="*/ 43 w 43"/>
                    <a:gd name="T35" fmla="*/ 14 h 37"/>
                    <a:gd name="T36" fmla="*/ 37 w 43"/>
                    <a:gd name="T37" fmla="*/ 0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37">
                      <a:moveTo>
                        <a:pt x="37" y="0"/>
                      </a:moveTo>
                      <a:lnTo>
                        <a:pt x="32" y="2"/>
                      </a:lnTo>
                      <a:lnTo>
                        <a:pt x="26" y="5"/>
                      </a:lnTo>
                      <a:lnTo>
                        <a:pt x="21" y="9"/>
                      </a:lnTo>
                      <a:lnTo>
                        <a:pt x="15" y="11"/>
                      </a:lnTo>
                      <a:lnTo>
                        <a:pt x="12" y="14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0" y="24"/>
                      </a:lnTo>
                      <a:lnTo>
                        <a:pt x="10" y="37"/>
                      </a:lnTo>
                      <a:lnTo>
                        <a:pt x="13" y="33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6" y="24"/>
                      </a:lnTo>
                      <a:lnTo>
                        <a:pt x="30" y="20"/>
                      </a:lnTo>
                      <a:lnTo>
                        <a:pt x="34" y="18"/>
                      </a:lnTo>
                      <a:lnTo>
                        <a:pt x="37" y="16"/>
                      </a:lnTo>
                      <a:lnTo>
                        <a:pt x="43" y="1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6" name="Freeform 424"/>
                <p:cNvSpPr>
                  <a:spLocks/>
                </p:cNvSpPr>
                <p:nvPr/>
              </p:nvSpPr>
              <p:spPr bwMode="auto">
                <a:xfrm>
                  <a:off x="2434" y="3100"/>
                  <a:ext cx="65" cy="27"/>
                </a:xfrm>
                <a:custGeom>
                  <a:avLst/>
                  <a:gdLst>
                    <a:gd name="T0" fmla="*/ 63 w 65"/>
                    <a:gd name="T1" fmla="*/ 0 h 27"/>
                    <a:gd name="T2" fmla="*/ 56 w 65"/>
                    <a:gd name="T3" fmla="*/ 2 h 27"/>
                    <a:gd name="T4" fmla="*/ 48 w 65"/>
                    <a:gd name="T5" fmla="*/ 2 h 27"/>
                    <a:gd name="T6" fmla="*/ 39 w 65"/>
                    <a:gd name="T7" fmla="*/ 3 h 27"/>
                    <a:gd name="T8" fmla="*/ 32 w 65"/>
                    <a:gd name="T9" fmla="*/ 5 h 27"/>
                    <a:gd name="T10" fmla="*/ 23 w 65"/>
                    <a:gd name="T11" fmla="*/ 5 h 27"/>
                    <a:gd name="T12" fmla="*/ 15 w 65"/>
                    <a:gd name="T13" fmla="*/ 7 h 27"/>
                    <a:gd name="T14" fmla="*/ 8 w 65"/>
                    <a:gd name="T15" fmla="*/ 9 h 27"/>
                    <a:gd name="T16" fmla="*/ 0 w 65"/>
                    <a:gd name="T17" fmla="*/ 13 h 27"/>
                    <a:gd name="T18" fmla="*/ 6 w 65"/>
                    <a:gd name="T19" fmla="*/ 27 h 27"/>
                    <a:gd name="T20" fmla="*/ 11 w 65"/>
                    <a:gd name="T21" fmla="*/ 24 h 27"/>
                    <a:gd name="T22" fmla="*/ 19 w 65"/>
                    <a:gd name="T23" fmla="*/ 22 h 27"/>
                    <a:gd name="T24" fmla="*/ 26 w 65"/>
                    <a:gd name="T25" fmla="*/ 22 h 27"/>
                    <a:gd name="T26" fmla="*/ 34 w 65"/>
                    <a:gd name="T27" fmla="*/ 20 h 27"/>
                    <a:gd name="T28" fmla="*/ 41 w 65"/>
                    <a:gd name="T29" fmla="*/ 18 h 27"/>
                    <a:gd name="T30" fmla="*/ 50 w 65"/>
                    <a:gd name="T31" fmla="*/ 16 h 27"/>
                    <a:gd name="T32" fmla="*/ 58 w 65"/>
                    <a:gd name="T33" fmla="*/ 16 h 27"/>
                    <a:gd name="T34" fmla="*/ 65 w 65"/>
                    <a:gd name="T35" fmla="*/ 15 h 27"/>
                    <a:gd name="T36" fmla="*/ 63 w 65"/>
                    <a:gd name="T37" fmla="*/ 0 h 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5" h="27">
                      <a:moveTo>
                        <a:pt x="63" y="0"/>
                      </a:moveTo>
                      <a:lnTo>
                        <a:pt x="56" y="2"/>
                      </a:lnTo>
                      <a:lnTo>
                        <a:pt x="48" y="2"/>
                      </a:lnTo>
                      <a:lnTo>
                        <a:pt x="39" y="3"/>
                      </a:lnTo>
                      <a:lnTo>
                        <a:pt x="32" y="5"/>
                      </a:lnTo>
                      <a:lnTo>
                        <a:pt x="23" y="5"/>
                      </a:lnTo>
                      <a:lnTo>
                        <a:pt x="15" y="7"/>
                      </a:lnTo>
                      <a:lnTo>
                        <a:pt x="8" y="9"/>
                      </a:lnTo>
                      <a:lnTo>
                        <a:pt x="0" y="13"/>
                      </a:lnTo>
                      <a:lnTo>
                        <a:pt x="6" y="27"/>
                      </a:lnTo>
                      <a:lnTo>
                        <a:pt x="11" y="24"/>
                      </a:lnTo>
                      <a:lnTo>
                        <a:pt x="19" y="22"/>
                      </a:lnTo>
                      <a:lnTo>
                        <a:pt x="26" y="22"/>
                      </a:lnTo>
                      <a:lnTo>
                        <a:pt x="34" y="20"/>
                      </a:lnTo>
                      <a:lnTo>
                        <a:pt x="41" y="18"/>
                      </a:lnTo>
                      <a:lnTo>
                        <a:pt x="50" y="16"/>
                      </a:lnTo>
                      <a:lnTo>
                        <a:pt x="58" y="16"/>
                      </a:lnTo>
                      <a:lnTo>
                        <a:pt x="65" y="1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7" name="Freeform 425"/>
                <p:cNvSpPr>
                  <a:spLocks/>
                </p:cNvSpPr>
                <p:nvPr/>
              </p:nvSpPr>
              <p:spPr bwMode="auto">
                <a:xfrm>
                  <a:off x="2497" y="3092"/>
                  <a:ext cx="65" cy="23"/>
                </a:xfrm>
                <a:custGeom>
                  <a:avLst/>
                  <a:gdLst>
                    <a:gd name="T0" fmla="*/ 65 w 65"/>
                    <a:gd name="T1" fmla="*/ 10 h 23"/>
                    <a:gd name="T2" fmla="*/ 56 w 65"/>
                    <a:gd name="T3" fmla="*/ 4 h 23"/>
                    <a:gd name="T4" fmla="*/ 48 w 65"/>
                    <a:gd name="T5" fmla="*/ 0 h 23"/>
                    <a:gd name="T6" fmla="*/ 39 w 65"/>
                    <a:gd name="T7" fmla="*/ 0 h 23"/>
                    <a:gd name="T8" fmla="*/ 30 w 65"/>
                    <a:gd name="T9" fmla="*/ 2 h 23"/>
                    <a:gd name="T10" fmla="*/ 22 w 65"/>
                    <a:gd name="T11" fmla="*/ 4 h 23"/>
                    <a:gd name="T12" fmla="*/ 15 w 65"/>
                    <a:gd name="T13" fmla="*/ 6 h 23"/>
                    <a:gd name="T14" fmla="*/ 8 w 65"/>
                    <a:gd name="T15" fmla="*/ 8 h 23"/>
                    <a:gd name="T16" fmla="*/ 0 w 65"/>
                    <a:gd name="T17" fmla="*/ 8 h 23"/>
                    <a:gd name="T18" fmla="*/ 2 w 65"/>
                    <a:gd name="T19" fmla="*/ 23 h 23"/>
                    <a:gd name="T20" fmla="*/ 9 w 65"/>
                    <a:gd name="T21" fmla="*/ 23 h 23"/>
                    <a:gd name="T22" fmla="*/ 19 w 65"/>
                    <a:gd name="T23" fmla="*/ 21 h 23"/>
                    <a:gd name="T24" fmla="*/ 26 w 65"/>
                    <a:gd name="T25" fmla="*/ 19 h 23"/>
                    <a:gd name="T26" fmla="*/ 33 w 65"/>
                    <a:gd name="T27" fmla="*/ 17 h 23"/>
                    <a:gd name="T28" fmla="*/ 39 w 65"/>
                    <a:gd name="T29" fmla="*/ 15 h 23"/>
                    <a:gd name="T30" fmla="*/ 45 w 65"/>
                    <a:gd name="T31" fmla="*/ 17 h 23"/>
                    <a:gd name="T32" fmla="*/ 50 w 65"/>
                    <a:gd name="T33" fmla="*/ 17 h 23"/>
                    <a:gd name="T34" fmla="*/ 54 w 65"/>
                    <a:gd name="T35" fmla="*/ 21 h 23"/>
                    <a:gd name="T36" fmla="*/ 65 w 65"/>
                    <a:gd name="T37" fmla="*/ 10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5" h="23">
                      <a:moveTo>
                        <a:pt x="65" y="10"/>
                      </a:moveTo>
                      <a:lnTo>
                        <a:pt x="56" y="4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5" y="6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2" y="23"/>
                      </a:lnTo>
                      <a:lnTo>
                        <a:pt x="9" y="23"/>
                      </a:lnTo>
                      <a:lnTo>
                        <a:pt x="19" y="21"/>
                      </a:lnTo>
                      <a:lnTo>
                        <a:pt x="26" y="19"/>
                      </a:lnTo>
                      <a:lnTo>
                        <a:pt x="33" y="17"/>
                      </a:lnTo>
                      <a:lnTo>
                        <a:pt x="39" y="15"/>
                      </a:lnTo>
                      <a:lnTo>
                        <a:pt x="45" y="17"/>
                      </a:lnTo>
                      <a:lnTo>
                        <a:pt x="50" y="17"/>
                      </a:lnTo>
                      <a:lnTo>
                        <a:pt x="54" y="21"/>
                      </a:lnTo>
                      <a:lnTo>
                        <a:pt x="65" y="1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8" name="Freeform 426"/>
                <p:cNvSpPr>
                  <a:spLocks/>
                </p:cNvSpPr>
                <p:nvPr/>
              </p:nvSpPr>
              <p:spPr bwMode="auto">
                <a:xfrm>
                  <a:off x="2551" y="3102"/>
                  <a:ext cx="31" cy="75"/>
                </a:xfrm>
                <a:custGeom>
                  <a:avLst/>
                  <a:gdLst>
                    <a:gd name="T0" fmla="*/ 31 w 31"/>
                    <a:gd name="T1" fmla="*/ 73 h 75"/>
                    <a:gd name="T2" fmla="*/ 29 w 31"/>
                    <a:gd name="T3" fmla="*/ 66 h 75"/>
                    <a:gd name="T4" fmla="*/ 29 w 31"/>
                    <a:gd name="T5" fmla="*/ 57 h 75"/>
                    <a:gd name="T6" fmla="*/ 27 w 31"/>
                    <a:gd name="T7" fmla="*/ 46 h 75"/>
                    <a:gd name="T8" fmla="*/ 27 w 31"/>
                    <a:gd name="T9" fmla="*/ 37 h 75"/>
                    <a:gd name="T10" fmla="*/ 26 w 31"/>
                    <a:gd name="T11" fmla="*/ 25 h 75"/>
                    <a:gd name="T12" fmla="*/ 22 w 31"/>
                    <a:gd name="T13" fmla="*/ 16 h 75"/>
                    <a:gd name="T14" fmla="*/ 16 w 31"/>
                    <a:gd name="T15" fmla="*/ 7 h 75"/>
                    <a:gd name="T16" fmla="*/ 11 w 31"/>
                    <a:gd name="T17" fmla="*/ 0 h 75"/>
                    <a:gd name="T18" fmla="*/ 0 w 31"/>
                    <a:gd name="T19" fmla="*/ 11 h 75"/>
                    <a:gd name="T20" fmla="*/ 3 w 31"/>
                    <a:gd name="T21" fmla="*/ 16 h 75"/>
                    <a:gd name="T22" fmla="*/ 7 w 31"/>
                    <a:gd name="T23" fmla="*/ 22 h 75"/>
                    <a:gd name="T24" fmla="*/ 9 w 31"/>
                    <a:gd name="T25" fmla="*/ 29 h 75"/>
                    <a:gd name="T26" fmla="*/ 11 w 31"/>
                    <a:gd name="T27" fmla="*/ 38 h 75"/>
                    <a:gd name="T28" fmla="*/ 13 w 31"/>
                    <a:gd name="T29" fmla="*/ 48 h 75"/>
                    <a:gd name="T30" fmla="*/ 15 w 31"/>
                    <a:gd name="T31" fmla="*/ 57 h 75"/>
                    <a:gd name="T32" fmla="*/ 15 w 31"/>
                    <a:gd name="T33" fmla="*/ 66 h 75"/>
                    <a:gd name="T34" fmla="*/ 15 w 31"/>
                    <a:gd name="T35" fmla="*/ 75 h 75"/>
                    <a:gd name="T36" fmla="*/ 31 w 31"/>
                    <a:gd name="T37" fmla="*/ 73 h 7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75">
                      <a:moveTo>
                        <a:pt x="31" y="73"/>
                      </a:moveTo>
                      <a:lnTo>
                        <a:pt x="29" y="66"/>
                      </a:lnTo>
                      <a:lnTo>
                        <a:pt x="29" y="57"/>
                      </a:lnTo>
                      <a:lnTo>
                        <a:pt x="27" y="46"/>
                      </a:lnTo>
                      <a:lnTo>
                        <a:pt x="27" y="37"/>
                      </a:lnTo>
                      <a:lnTo>
                        <a:pt x="26" y="25"/>
                      </a:lnTo>
                      <a:lnTo>
                        <a:pt x="22" y="16"/>
                      </a:lnTo>
                      <a:lnTo>
                        <a:pt x="16" y="7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22"/>
                      </a:lnTo>
                      <a:lnTo>
                        <a:pt x="9" y="29"/>
                      </a:lnTo>
                      <a:lnTo>
                        <a:pt x="11" y="38"/>
                      </a:lnTo>
                      <a:lnTo>
                        <a:pt x="13" y="48"/>
                      </a:lnTo>
                      <a:lnTo>
                        <a:pt x="15" y="57"/>
                      </a:lnTo>
                      <a:lnTo>
                        <a:pt x="15" y="66"/>
                      </a:lnTo>
                      <a:lnTo>
                        <a:pt x="15" y="75"/>
                      </a:lnTo>
                      <a:lnTo>
                        <a:pt x="31" y="7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39" name="Freeform 427"/>
                <p:cNvSpPr>
                  <a:spLocks/>
                </p:cNvSpPr>
                <p:nvPr/>
              </p:nvSpPr>
              <p:spPr bwMode="auto">
                <a:xfrm>
                  <a:off x="2558" y="3175"/>
                  <a:ext cx="24" cy="56"/>
                </a:xfrm>
                <a:custGeom>
                  <a:avLst/>
                  <a:gdLst>
                    <a:gd name="T0" fmla="*/ 17 w 24"/>
                    <a:gd name="T1" fmla="*/ 52 h 56"/>
                    <a:gd name="T2" fmla="*/ 17 w 24"/>
                    <a:gd name="T3" fmla="*/ 50 h 56"/>
                    <a:gd name="T4" fmla="*/ 17 w 24"/>
                    <a:gd name="T5" fmla="*/ 45 h 56"/>
                    <a:gd name="T6" fmla="*/ 17 w 24"/>
                    <a:gd name="T7" fmla="*/ 39 h 56"/>
                    <a:gd name="T8" fmla="*/ 19 w 24"/>
                    <a:gd name="T9" fmla="*/ 34 h 56"/>
                    <a:gd name="T10" fmla="*/ 20 w 24"/>
                    <a:gd name="T11" fmla="*/ 26 h 56"/>
                    <a:gd name="T12" fmla="*/ 22 w 24"/>
                    <a:gd name="T13" fmla="*/ 19 h 56"/>
                    <a:gd name="T14" fmla="*/ 24 w 24"/>
                    <a:gd name="T15" fmla="*/ 10 h 56"/>
                    <a:gd name="T16" fmla="*/ 24 w 24"/>
                    <a:gd name="T17" fmla="*/ 0 h 56"/>
                    <a:gd name="T18" fmla="*/ 8 w 24"/>
                    <a:gd name="T19" fmla="*/ 2 h 56"/>
                    <a:gd name="T20" fmla="*/ 8 w 24"/>
                    <a:gd name="T21" fmla="*/ 10 h 56"/>
                    <a:gd name="T22" fmla="*/ 8 w 24"/>
                    <a:gd name="T23" fmla="*/ 15 h 56"/>
                    <a:gd name="T24" fmla="*/ 6 w 24"/>
                    <a:gd name="T25" fmla="*/ 23 h 56"/>
                    <a:gd name="T26" fmla="*/ 4 w 24"/>
                    <a:gd name="T27" fmla="*/ 30 h 56"/>
                    <a:gd name="T28" fmla="*/ 2 w 24"/>
                    <a:gd name="T29" fmla="*/ 35 h 56"/>
                    <a:gd name="T30" fmla="*/ 2 w 24"/>
                    <a:gd name="T31" fmla="*/ 43 h 56"/>
                    <a:gd name="T32" fmla="*/ 0 w 24"/>
                    <a:gd name="T33" fmla="*/ 50 h 56"/>
                    <a:gd name="T34" fmla="*/ 2 w 24"/>
                    <a:gd name="T35" fmla="*/ 56 h 56"/>
                    <a:gd name="T36" fmla="*/ 17 w 24"/>
                    <a:gd name="T37" fmla="*/ 52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56">
                      <a:moveTo>
                        <a:pt x="17" y="52"/>
                      </a:moveTo>
                      <a:lnTo>
                        <a:pt x="17" y="50"/>
                      </a:lnTo>
                      <a:lnTo>
                        <a:pt x="17" y="45"/>
                      </a:lnTo>
                      <a:lnTo>
                        <a:pt x="17" y="39"/>
                      </a:lnTo>
                      <a:lnTo>
                        <a:pt x="19" y="34"/>
                      </a:lnTo>
                      <a:lnTo>
                        <a:pt x="20" y="26"/>
                      </a:lnTo>
                      <a:lnTo>
                        <a:pt x="22" y="19"/>
                      </a:lnTo>
                      <a:lnTo>
                        <a:pt x="24" y="10"/>
                      </a:lnTo>
                      <a:lnTo>
                        <a:pt x="24" y="0"/>
                      </a:lnTo>
                      <a:lnTo>
                        <a:pt x="8" y="2"/>
                      </a:lnTo>
                      <a:lnTo>
                        <a:pt x="8" y="10"/>
                      </a:lnTo>
                      <a:lnTo>
                        <a:pt x="8" y="15"/>
                      </a:lnTo>
                      <a:lnTo>
                        <a:pt x="6" y="23"/>
                      </a:lnTo>
                      <a:lnTo>
                        <a:pt x="4" y="30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0" y="50"/>
                      </a:lnTo>
                      <a:lnTo>
                        <a:pt x="2" y="56"/>
                      </a:lnTo>
                      <a:lnTo>
                        <a:pt x="17" y="5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0" name="Freeform 428"/>
                <p:cNvSpPr>
                  <a:spLocks/>
                </p:cNvSpPr>
                <p:nvPr/>
              </p:nvSpPr>
              <p:spPr bwMode="auto">
                <a:xfrm>
                  <a:off x="2560" y="3227"/>
                  <a:ext cx="33" cy="22"/>
                </a:xfrm>
                <a:custGeom>
                  <a:avLst/>
                  <a:gdLst>
                    <a:gd name="T0" fmla="*/ 33 w 33"/>
                    <a:gd name="T1" fmla="*/ 7 h 22"/>
                    <a:gd name="T2" fmla="*/ 30 w 33"/>
                    <a:gd name="T3" fmla="*/ 7 h 22"/>
                    <a:gd name="T4" fmla="*/ 24 w 33"/>
                    <a:gd name="T5" fmla="*/ 6 h 22"/>
                    <a:gd name="T6" fmla="*/ 20 w 33"/>
                    <a:gd name="T7" fmla="*/ 6 h 22"/>
                    <a:gd name="T8" fmla="*/ 18 w 33"/>
                    <a:gd name="T9" fmla="*/ 6 h 22"/>
                    <a:gd name="T10" fmla="*/ 17 w 33"/>
                    <a:gd name="T11" fmla="*/ 4 h 22"/>
                    <a:gd name="T12" fmla="*/ 15 w 33"/>
                    <a:gd name="T13" fmla="*/ 4 h 22"/>
                    <a:gd name="T14" fmla="*/ 15 w 33"/>
                    <a:gd name="T15" fmla="*/ 0 h 22"/>
                    <a:gd name="T16" fmla="*/ 0 w 33"/>
                    <a:gd name="T17" fmla="*/ 4 h 22"/>
                    <a:gd name="T18" fmla="*/ 2 w 33"/>
                    <a:gd name="T19" fmla="*/ 11 h 22"/>
                    <a:gd name="T20" fmla="*/ 6 w 33"/>
                    <a:gd name="T21" fmla="*/ 15 h 22"/>
                    <a:gd name="T22" fmla="*/ 9 w 33"/>
                    <a:gd name="T23" fmla="*/ 19 h 22"/>
                    <a:gd name="T24" fmla="*/ 15 w 33"/>
                    <a:gd name="T25" fmla="*/ 20 h 22"/>
                    <a:gd name="T26" fmla="*/ 18 w 33"/>
                    <a:gd name="T27" fmla="*/ 20 h 22"/>
                    <a:gd name="T28" fmla="*/ 22 w 33"/>
                    <a:gd name="T29" fmla="*/ 20 h 22"/>
                    <a:gd name="T30" fmla="*/ 26 w 33"/>
                    <a:gd name="T31" fmla="*/ 22 h 22"/>
                    <a:gd name="T32" fmla="*/ 28 w 33"/>
                    <a:gd name="T33" fmla="*/ 22 h 22"/>
                    <a:gd name="T34" fmla="*/ 33 w 33"/>
                    <a:gd name="T35" fmla="*/ 7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3" h="22">
                      <a:moveTo>
                        <a:pt x="33" y="7"/>
                      </a:moveTo>
                      <a:lnTo>
                        <a:pt x="30" y="7"/>
                      </a:lnTo>
                      <a:lnTo>
                        <a:pt x="24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" y="11"/>
                      </a:lnTo>
                      <a:lnTo>
                        <a:pt x="6" y="15"/>
                      </a:lnTo>
                      <a:lnTo>
                        <a:pt x="9" y="19"/>
                      </a:lnTo>
                      <a:lnTo>
                        <a:pt x="15" y="20"/>
                      </a:lnTo>
                      <a:lnTo>
                        <a:pt x="18" y="20"/>
                      </a:lnTo>
                      <a:lnTo>
                        <a:pt x="22" y="20"/>
                      </a:lnTo>
                      <a:lnTo>
                        <a:pt x="26" y="22"/>
                      </a:lnTo>
                      <a:lnTo>
                        <a:pt x="28" y="22"/>
                      </a:lnTo>
                      <a:lnTo>
                        <a:pt x="33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1" name="Freeform 429"/>
                <p:cNvSpPr>
                  <a:spLocks/>
                </p:cNvSpPr>
                <p:nvPr/>
              </p:nvSpPr>
              <p:spPr bwMode="auto">
                <a:xfrm>
                  <a:off x="2588" y="3234"/>
                  <a:ext cx="44" cy="17"/>
                </a:xfrm>
                <a:custGeom>
                  <a:avLst/>
                  <a:gdLst>
                    <a:gd name="T0" fmla="*/ 44 w 44"/>
                    <a:gd name="T1" fmla="*/ 13 h 17"/>
                    <a:gd name="T2" fmla="*/ 40 w 44"/>
                    <a:gd name="T3" fmla="*/ 6 h 17"/>
                    <a:gd name="T4" fmla="*/ 35 w 44"/>
                    <a:gd name="T5" fmla="*/ 2 h 17"/>
                    <a:gd name="T6" fmla="*/ 27 w 44"/>
                    <a:gd name="T7" fmla="*/ 0 h 17"/>
                    <a:gd name="T8" fmla="*/ 22 w 44"/>
                    <a:gd name="T9" fmla="*/ 0 h 17"/>
                    <a:gd name="T10" fmla="*/ 16 w 44"/>
                    <a:gd name="T11" fmla="*/ 0 h 17"/>
                    <a:gd name="T12" fmla="*/ 11 w 44"/>
                    <a:gd name="T13" fmla="*/ 0 h 17"/>
                    <a:gd name="T14" fmla="*/ 7 w 44"/>
                    <a:gd name="T15" fmla="*/ 0 h 17"/>
                    <a:gd name="T16" fmla="*/ 5 w 44"/>
                    <a:gd name="T17" fmla="*/ 0 h 17"/>
                    <a:gd name="T18" fmla="*/ 0 w 44"/>
                    <a:gd name="T19" fmla="*/ 15 h 17"/>
                    <a:gd name="T20" fmla="*/ 7 w 44"/>
                    <a:gd name="T21" fmla="*/ 17 h 17"/>
                    <a:gd name="T22" fmla="*/ 13 w 44"/>
                    <a:gd name="T23" fmla="*/ 17 h 17"/>
                    <a:gd name="T24" fmla="*/ 18 w 44"/>
                    <a:gd name="T25" fmla="*/ 15 h 17"/>
                    <a:gd name="T26" fmla="*/ 22 w 44"/>
                    <a:gd name="T27" fmla="*/ 15 h 17"/>
                    <a:gd name="T28" fmla="*/ 26 w 44"/>
                    <a:gd name="T29" fmla="*/ 15 h 17"/>
                    <a:gd name="T30" fmla="*/ 29 w 44"/>
                    <a:gd name="T31" fmla="*/ 15 h 17"/>
                    <a:gd name="T32" fmla="*/ 31 w 44"/>
                    <a:gd name="T33" fmla="*/ 17 h 17"/>
                    <a:gd name="T34" fmla="*/ 44 w 44"/>
                    <a:gd name="T35" fmla="*/ 1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" h="17">
                      <a:moveTo>
                        <a:pt x="44" y="13"/>
                      </a:moveTo>
                      <a:lnTo>
                        <a:pt x="40" y="6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5"/>
                      </a:lnTo>
                      <a:lnTo>
                        <a:pt x="7" y="17"/>
                      </a:lnTo>
                      <a:lnTo>
                        <a:pt x="13" y="17"/>
                      </a:lnTo>
                      <a:lnTo>
                        <a:pt x="18" y="15"/>
                      </a:lnTo>
                      <a:lnTo>
                        <a:pt x="22" y="15"/>
                      </a:lnTo>
                      <a:lnTo>
                        <a:pt x="26" y="15"/>
                      </a:lnTo>
                      <a:lnTo>
                        <a:pt x="29" y="15"/>
                      </a:lnTo>
                      <a:lnTo>
                        <a:pt x="31" y="17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2" name="Freeform 430"/>
                <p:cNvSpPr>
                  <a:spLocks/>
                </p:cNvSpPr>
                <p:nvPr/>
              </p:nvSpPr>
              <p:spPr bwMode="auto">
                <a:xfrm>
                  <a:off x="2606" y="3247"/>
                  <a:ext cx="30" cy="63"/>
                </a:xfrm>
                <a:custGeom>
                  <a:avLst/>
                  <a:gdLst>
                    <a:gd name="T0" fmla="*/ 9 w 30"/>
                    <a:gd name="T1" fmla="*/ 63 h 63"/>
                    <a:gd name="T2" fmla="*/ 15 w 30"/>
                    <a:gd name="T3" fmla="*/ 58 h 63"/>
                    <a:gd name="T4" fmla="*/ 20 w 30"/>
                    <a:gd name="T5" fmla="*/ 50 h 63"/>
                    <a:gd name="T6" fmla="*/ 24 w 30"/>
                    <a:gd name="T7" fmla="*/ 41 h 63"/>
                    <a:gd name="T8" fmla="*/ 26 w 30"/>
                    <a:gd name="T9" fmla="*/ 34 h 63"/>
                    <a:gd name="T10" fmla="*/ 28 w 30"/>
                    <a:gd name="T11" fmla="*/ 24 h 63"/>
                    <a:gd name="T12" fmla="*/ 30 w 30"/>
                    <a:gd name="T13" fmla="*/ 15 h 63"/>
                    <a:gd name="T14" fmla="*/ 28 w 30"/>
                    <a:gd name="T15" fmla="*/ 8 h 63"/>
                    <a:gd name="T16" fmla="*/ 26 w 30"/>
                    <a:gd name="T17" fmla="*/ 0 h 63"/>
                    <a:gd name="T18" fmla="*/ 13 w 30"/>
                    <a:gd name="T19" fmla="*/ 4 h 63"/>
                    <a:gd name="T20" fmla="*/ 13 w 30"/>
                    <a:gd name="T21" fmla="*/ 10 h 63"/>
                    <a:gd name="T22" fmla="*/ 13 w 30"/>
                    <a:gd name="T23" fmla="*/ 15 h 63"/>
                    <a:gd name="T24" fmla="*/ 13 w 30"/>
                    <a:gd name="T25" fmla="*/ 23 h 63"/>
                    <a:gd name="T26" fmla="*/ 11 w 30"/>
                    <a:gd name="T27" fmla="*/ 30 h 63"/>
                    <a:gd name="T28" fmla="*/ 9 w 30"/>
                    <a:gd name="T29" fmla="*/ 35 h 63"/>
                    <a:gd name="T30" fmla="*/ 6 w 30"/>
                    <a:gd name="T31" fmla="*/ 43 h 63"/>
                    <a:gd name="T32" fmla="*/ 4 w 30"/>
                    <a:gd name="T33" fmla="*/ 48 h 63"/>
                    <a:gd name="T34" fmla="*/ 0 w 30"/>
                    <a:gd name="T35" fmla="*/ 52 h 63"/>
                    <a:gd name="T36" fmla="*/ 9 w 30"/>
                    <a:gd name="T37" fmla="*/ 63 h 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" h="63">
                      <a:moveTo>
                        <a:pt x="9" y="63"/>
                      </a:moveTo>
                      <a:lnTo>
                        <a:pt x="15" y="58"/>
                      </a:lnTo>
                      <a:lnTo>
                        <a:pt x="20" y="50"/>
                      </a:lnTo>
                      <a:lnTo>
                        <a:pt x="24" y="41"/>
                      </a:lnTo>
                      <a:lnTo>
                        <a:pt x="26" y="34"/>
                      </a:lnTo>
                      <a:lnTo>
                        <a:pt x="28" y="24"/>
                      </a:lnTo>
                      <a:lnTo>
                        <a:pt x="30" y="15"/>
                      </a:lnTo>
                      <a:lnTo>
                        <a:pt x="28" y="8"/>
                      </a:lnTo>
                      <a:lnTo>
                        <a:pt x="26" y="0"/>
                      </a:lnTo>
                      <a:lnTo>
                        <a:pt x="13" y="4"/>
                      </a:lnTo>
                      <a:lnTo>
                        <a:pt x="13" y="10"/>
                      </a:lnTo>
                      <a:lnTo>
                        <a:pt x="13" y="15"/>
                      </a:lnTo>
                      <a:lnTo>
                        <a:pt x="13" y="23"/>
                      </a:lnTo>
                      <a:lnTo>
                        <a:pt x="11" y="30"/>
                      </a:lnTo>
                      <a:lnTo>
                        <a:pt x="9" y="35"/>
                      </a:lnTo>
                      <a:lnTo>
                        <a:pt x="6" y="43"/>
                      </a:lnTo>
                      <a:lnTo>
                        <a:pt x="4" y="48"/>
                      </a:lnTo>
                      <a:lnTo>
                        <a:pt x="0" y="52"/>
                      </a:lnTo>
                      <a:lnTo>
                        <a:pt x="9" y="6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3" name="Freeform 431"/>
                <p:cNvSpPr>
                  <a:spLocks/>
                </p:cNvSpPr>
                <p:nvPr/>
              </p:nvSpPr>
              <p:spPr bwMode="auto">
                <a:xfrm>
                  <a:off x="2571" y="3288"/>
                  <a:ext cx="44" cy="28"/>
                </a:xfrm>
                <a:custGeom>
                  <a:avLst/>
                  <a:gdLst>
                    <a:gd name="T0" fmla="*/ 0 w 44"/>
                    <a:gd name="T1" fmla="*/ 17 h 28"/>
                    <a:gd name="T2" fmla="*/ 4 w 44"/>
                    <a:gd name="T3" fmla="*/ 17 h 28"/>
                    <a:gd name="T4" fmla="*/ 7 w 44"/>
                    <a:gd name="T5" fmla="*/ 18 h 28"/>
                    <a:gd name="T6" fmla="*/ 11 w 44"/>
                    <a:gd name="T7" fmla="*/ 20 h 28"/>
                    <a:gd name="T8" fmla="*/ 17 w 44"/>
                    <a:gd name="T9" fmla="*/ 24 h 28"/>
                    <a:gd name="T10" fmla="*/ 24 w 44"/>
                    <a:gd name="T11" fmla="*/ 26 h 28"/>
                    <a:gd name="T12" fmla="*/ 30 w 44"/>
                    <a:gd name="T13" fmla="*/ 28 h 28"/>
                    <a:gd name="T14" fmla="*/ 39 w 44"/>
                    <a:gd name="T15" fmla="*/ 26 h 28"/>
                    <a:gd name="T16" fmla="*/ 44 w 44"/>
                    <a:gd name="T17" fmla="*/ 22 h 28"/>
                    <a:gd name="T18" fmla="*/ 35 w 44"/>
                    <a:gd name="T19" fmla="*/ 11 h 28"/>
                    <a:gd name="T20" fmla="*/ 33 w 44"/>
                    <a:gd name="T21" fmla="*/ 11 h 28"/>
                    <a:gd name="T22" fmla="*/ 31 w 44"/>
                    <a:gd name="T23" fmla="*/ 11 h 28"/>
                    <a:gd name="T24" fmla="*/ 28 w 44"/>
                    <a:gd name="T25" fmla="*/ 11 h 28"/>
                    <a:gd name="T26" fmla="*/ 24 w 44"/>
                    <a:gd name="T27" fmla="*/ 9 h 28"/>
                    <a:gd name="T28" fmla="*/ 19 w 44"/>
                    <a:gd name="T29" fmla="*/ 7 h 28"/>
                    <a:gd name="T30" fmla="*/ 13 w 44"/>
                    <a:gd name="T31" fmla="*/ 4 h 28"/>
                    <a:gd name="T32" fmla="*/ 7 w 44"/>
                    <a:gd name="T33" fmla="*/ 2 h 28"/>
                    <a:gd name="T34" fmla="*/ 0 w 44"/>
                    <a:gd name="T35" fmla="*/ 0 h 28"/>
                    <a:gd name="T36" fmla="*/ 0 w 44"/>
                    <a:gd name="T37" fmla="*/ 17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28">
                      <a:moveTo>
                        <a:pt x="0" y="17"/>
                      </a:moveTo>
                      <a:lnTo>
                        <a:pt x="4" y="17"/>
                      </a:lnTo>
                      <a:lnTo>
                        <a:pt x="7" y="18"/>
                      </a:lnTo>
                      <a:lnTo>
                        <a:pt x="11" y="20"/>
                      </a:lnTo>
                      <a:lnTo>
                        <a:pt x="17" y="24"/>
                      </a:lnTo>
                      <a:lnTo>
                        <a:pt x="24" y="26"/>
                      </a:lnTo>
                      <a:lnTo>
                        <a:pt x="30" y="28"/>
                      </a:lnTo>
                      <a:lnTo>
                        <a:pt x="39" y="26"/>
                      </a:lnTo>
                      <a:lnTo>
                        <a:pt x="44" y="22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1" y="11"/>
                      </a:lnTo>
                      <a:lnTo>
                        <a:pt x="28" y="11"/>
                      </a:lnTo>
                      <a:lnTo>
                        <a:pt x="24" y="9"/>
                      </a:lnTo>
                      <a:lnTo>
                        <a:pt x="19" y="7"/>
                      </a:lnTo>
                      <a:lnTo>
                        <a:pt x="13" y="4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4" name="Freeform 432"/>
                <p:cNvSpPr>
                  <a:spLocks/>
                </p:cNvSpPr>
                <p:nvPr/>
              </p:nvSpPr>
              <p:spPr bwMode="auto">
                <a:xfrm>
                  <a:off x="2530" y="3288"/>
                  <a:ext cx="41" cy="20"/>
                </a:xfrm>
                <a:custGeom>
                  <a:avLst/>
                  <a:gdLst>
                    <a:gd name="T0" fmla="*/ 8 w 41"/>
                    <a:gd name="T1" fmla="*/ 20 h 20"/>
                    <a:gd name="T2" fmla="*/ 12 w 41"/>
                    <a:gd name="T3" fmla="*/ 18 h 20"/>
                    <a:gd name="T4" fmla="*/ 15 w 41"/>
                    <a:gd name="T5" fmla="*/ 18 h 20"/>
                    <a:gd name="T6" fmla="*/ 19 w 41"/>
                    <a:gd name="T7" fmla="*/ 17 h 20"/>
                    <a:gd name="T8" fmla="*/ 23 w 41"/>
                    <a:gd name="T9" fmla="*/ 17 h 20"/>
                    <a:gd name="T10" fmla="*/ 26 w 41"/>
                    <a:gd name="T11" fmla="*/ 15 h 20"/>
                    <a:gd name="T12" fmla="*/ 32 w 41"/>
                    <a:gd name="T13" fmla="*/ 15 h 20"/>
                    <a:gd name="T14" fmla="*/ 36 w 41"/>
                    <a:gd name="T15" fmla="*/ 15 h 20"/>
                    <a:gd name="T16" fmla="*/ 41 w 41"/>
                    <a:gd name="T17" fmla="*/ 17 h 20"/>
                    <a:gd name="T18" fmla="*/ 41 w 41"/>
                    <a:gd name="T19" fmla="*/ 0 h 20"/>
                    <a:gd name="T20" fmla="*/ 36 w 41"/>
                    <a:gd name="T21" fmla="*/ 0 h 20"/>
                    <a:gd name="T22" fmla="*/ 32 w 41"/>
                    <a:gd name="T23" fmla="*/ 0 h 20"/>
                    <a:gd name="T24" fmla="*/ 26 w 41"/>
                    <a:gd name="T25" fmla="*/ 0 h 20"/>
                    <a:gd name="T26" fmla="*/ 21 w 41"/>
                    <a:gd name="T27" fmla="*/ 0 h 20"/>
                    <a:gd name="T28" fmla="*/ 15 w 41"/>
                    <a:gd name="T29" fmla="*/ 2 h 20"/>
                    <a:gd name="T30" fmla="*/ 10 w 41"/>
                    <a:gd name="T31" fmla="*/ 4 h 20"/>
                    <a:gd name="T32" fmla="*/ 6 w 41"/>
                    <a:gd name="T33" fmla="*/ 5 h 20"/>
                    <a:gd name="T34" fmla="*/ 0 w 41"/>
                    <a:gd name="T35" fmla="*/ 7 h 20"/>
                    <a:gd name="T36" fmla="*/ 8 w 41"/>
                    <a:gd name="T37" fmla="*/ 20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1" h="20">
                      <a:moveTo>
                        <a:pt x="8" y="20"/>
                      </a:moveTo>
                      <a:lnTo>
                        <a:pt x="12" y="18"/>
                      </a:lnTo>
                      <a:lnTo>
                        <a:pt x="15" y="18"/>
                      </a:lnTo>
                      <a:lnTo>
                        <a:pt x="19" y="17"/>
                      </a:lnTo>
                      <a:lnTo>
                        <a:pt x="23" y="17"/>
                      </a:lnTo>
                      <a:lnTo>
                        <a:pt x="26" y="15"/>
                      </a:lnTo>
                      <a:lnTo>
                        <a:pt x="32" y="15"/>
                      </a:lnTo>
                      <a:lnTo>
                        <a:pt x="36" y="15"/>
                      </a:lnTo>
                      <a:lnTo>
                        <a:pt x="41" y="17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5" name="Freeform 433"/>
                <p:cNvSpPr>
                  <a:spLocks/>
                </p:cNvSpPr>
                <p:nvPr/>
              </p:nvSpPr>
              <p:spPr bwMode="auto">
                <a:xfrm>
                  <a:off x="2499" y="3295"/>
                  <a:ext cx="39" cy="46"/>
                </a:xfrm>
                <a:custGeom>
                  <a:avLst/>
                  <a:gdLst>
                    <a:gd name="T0" fmla="*/ 9 w 39"/>
                    <a:gd name="T1" fmla="*/ 46 h 46"/>
                    <a:gd name="T2" fmla="*/ 15 w 39"/>
                    <a:gd name="T3" fmla="*/ 43 h 46"/>
                    <a:gd name="T4" fmla="*/ 19 w 39"/>
                    <a:gd name="T5" fmla="*/ 37 h 46"/>
                    <a:gd name="T6" fmla="*/ 22 w 39"/>
                    <a:gd name="T7" fmla="*/ 32 h 46"/>
                    <a:gd name="T8" fmla="*/ 26 w 39"/>
                    <a:gd name="T9" fmla="*/ 28 h 46"/>
                    <a:gd name="T10" fmla="*/ 30 w 39"/>
                    <a:gd name="T11" fmla="*/ 22 h 46"/>
                    <a:gd name="T12" fmla="*/ 31 w 39"/>
                    <a:gd name="T13" fmla="*/ 19 h 46"/>
                    <a:gd name="T14" fmla="*/ 35 w 39"/>
                    <a:gd name="T15" fmla="*/ 17 h 46"/>
                    <a:gd name="T16" fmla="*/ 39 w 39"/>
                    <a:gd name="T17" fmla="*/ 13 h 46"/>
                    <a:gd name="T18" fmla="*/ 31 w 39"/>
                    <a:gd name="T19" fmla="*/ 0 h 46"/>
                    <a:gd name="T20" fmla="*/ 26 w 39"/>
                    <a:gd name="T21" fmla="*/ 4 h 46"/>
                    <a:gd name="T22" fmla="*/ 20 w 39"/>
                    <a:gd name="T23" fmla="*/ 10 h 46"/>
                    <a:gd name="T24" fmla="*/ 17 w 39"/>
                    <a:gd name="T25" fmla="*/ 13 h 46"/>
                    <a:gd name="T26" fmla="*/ 13 w 39"/>
                    <a:gd name="T27" fmla="*/ 19 h 46"/>
                    <a:gd name="T28" fmla="*/ 9 w 39"/>
                    <a:gd name="T29" fmla="*/ 22 h 46"/>
                    <a:gd name="T30" fmla="*/ 7 w 39"/>
                    <a:gd name="T31" fmla="*/ 28 h 46"/>
                    <a:gd name="T32" fmla="*/ 4 w 39"/>
                    <a:gd name="T33" fmla="*/ 32 h 46"/>
                    <a:gd name="T34" fmla="*/ 0 w 39"/>
                    <a:gd name="T35" fmla="*/ 35 h 46"/>
                    <a:gd name="T36" fmla="*/ 9 w 39"/>
                    <a:gd name="T37" fmla="*/ 46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46">
                      <a:moveTo>
                        <a:pt x="9" y="46"/>
                      </a:moveTo>
                      <a:lnTo>
                        <a:pt x="15" y="43"/>
                      </a:lnTo>
                      <a:lnTo>
                        <a:pt x="19" y="37"/>
                      </a:lnTo>
                      <a:lnTo>
                        <a:pt x="22" y="32"/>
                      </a:lnTo>
                      <a:lnTo>
                        <a:pt x="26" y="28"/>
                      </a:lnTo>
                      <a:lnTo>
                        <a:pt x="30" y="22"/>
                      </a:lnTo>
                      <a:lnTo>
                        <a:pt x="31" y="19"/>
                      </a:lnTo>
                      <a:lnTo>
                        <a:pt x="35" y="17"/>
                      </a:lnTo>
                      <a:lnTo>
                        <a:pt x="39" y="13"/>
                      </a:lnTo>
                      <a:lnTo>
                        <a:pt x="31" y="0"/>
                      </a:lnTo>
                      <a:lnTo>
                        <a:pt x="26" y="4"/>
                      </a:lnTo>
                      <a:lnTo>
                        <a:pt x="20" y="10"/>
                      </a:lnTo>
                      <a:lnTo>
                        <a:pt x="17" y="13"/>
                      </a:lnTo>
                      <a:lnTo>
                        <a:pt x="13" y="19"/>
                      </a:lnTo>
                      <a:lnTo>
                        <a:pt x="9" y="22"/>
                      </a:lnTo>
                      <a:lnTo>
                        <a:pt x="7" y="28"/>
                      </a:lnTo>
                      <a:lnTo>
                        <a:pt x="4" y="32"/>
                      </a:lnTo>
                      <a:lnTo>
                        <a:pt x="0" y="35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6" name="Freeform 434"/>
                <p:cNvSpPr>
                  <a:spLocks/>
                </p:cNvSpPr>
                <p:nvPr/>
              </p:nvSpPr>
              <p:spPr bwMode="auto">
                <a:xfrm>
                  <a:off x="2457" y="3330"/>
                  <a:ext cx="51" cy="35"/>
                </a:xfrm>
                <a:custGeom>
                  <a:avLst/>
                  <a:gdLst>
                    <a:gd name="T0" fmla="*/ 14 w 51"/>
                    <a:gd name="T1" fmla="*/ 35 h 35"/>
                    <a:gd name="T2" fmla="*/ 14 w 51"/>
                    <a:gd name="T3" fmla="*/ 32 h 35"/>
                    <a:gd name="T4" fmla="*/ 18 w 51"/>
                    <a:gd name="T5" fmla="*/ 30 h 35"/>
                    <a:gd name="T6" fmla="*/ 22 w 51"/>
                    <a:gd name="T7" fmla="*/ 28 h 35"/>
                    <a:gd name="T8" fmla="*/ 25 w 51"/>
                    <a:gd name="T9" fmla="*/ 24 h 35"/>
                    <a:gd name="T10" fmla="*/ 33 w 51"/>
                    <a:gd name="T11" fmla="*/ 23 h 35"/>
                    <a:gd name="T12" fmla="*/ 38 w 51"/>
                    <a:gd name="T13" fmla="*/ 19 h 35"/>
                    <a:gd name="T14" fmla="*/ 46 w 51"/>
                    <a:gd name="T15" fmla="*/ 17 h 35"/>
                    <a:gd name="T16" fmla="*/ 51 w 51"/>
                    <a:gd name="T17" fmla="*/ 11 h 35"/>
                    <a:gd name="T18" fmla="*/ 42 w 51"/>
                    <a:gd name="T19" fmla="*/ 0 h 35"/>
                    <a:gd name="T20" fmla="*/ 38 w 51"/>
                    <a:gd name="T21" fmla="*/ 2 h 35"/>
                    <a:gd name="T22" fmla="*/ 33 w 51"/>
                    <a:gd name="T23" fmla="*/ 6 h 35"/>
                    <a:gd name="T24" fmla="*/ 27 w 51"/>
                    <a:gd name="T25" fmla="*/ 8 h 35"/>
                    <a:gd name="T26" fmla="*/ 20 w 51"/>
                    <a:gd name="T27" fmla="*/ 11 h 35"/>
                    <a:gd name="T28" fmla="*/ 14 w 51"/>
                    <a:gd name="T29" fmla="*/ 13 h 35"/>
                    <a:gd name="T30" fmla="*/ 7 w 51"/>
                    <a:gd name="T31" fmla="*/ 19 h 35"/>
                    <a:gd name="T32" fmla="*/ 1 w 51"/>
                    <a:gd name="T33" fmla="*/ 24 h 35"/>
                    <a:gd name="T34" fmla="*/ 0 w 51"/>
                    <a:gd name="T35" fmla="*/ 32 h 35"/>
                    <a:gd name="T36" fmla="*/ 14 w 51"/>
                    <a:gd name="T37" fmla="*/ 35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1" h="35">
                      <a:moveTo>
                        <a:pt x="14" y="35"/>
                      </a:moveTo>
                      <a:lnTo>
                        <a:pt x="14" y="32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5" y="24"/>
                      </a:lnTo>
                      <a:lnTo>
                        <a:pt x="33" y="23"/>
                      </a:lnTo>
                      <a:lnTo>
                        <a:pt x="38" y="19"/>
                      </a:lnTo>
                      <a:lnTo>
                        <a:pt x="46" y="17"/>
                      </a:lnTo>
                      <a:lnTo>
                        <a:pt x="51" y="11"/>
                      </a:lnTo>
                      <a:lnTo>
                        <a:pt x="42" y="0"/>
                      </a:lnTo>
                      <a:lnTo>
                        <a:pt x="38" y="2"/>
                      </a:lnTo>
                      <a:lnTo>
                        <a:pt x="33" y="6"/>
                      </a:lnTo>
                      <a:lnTo>
                        <a:pt x="27" y="8"/>
                      </a:lnTo>
                      <a:lnTo>
                        <a:pt x="20" y="11"/>
                      </a:lnTo>
                      <a:lnTo>
                        <a:pt x="14" y="13"/>
                      </a:lnTo>
                      <a:lnTo>
                        <a:pt x="7" y="19"/>
                      </a:lnTo>
                      <a:lnTo>
                        <a:pt x="1" y="24"/>
                      </a:lnTo>
                      <a:lnTo>
                        <a:pt x="0" y="32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7" name="Freeform 435"/>
                <p:cNvSpPr>
                  <a:spLocks/>
                </p:cNvSpPr>
                <p:nvPr/>
              </p:nvSpPr>
              <p:spPr bwMode="auto">
                <a:xfrm>
                  <a:off x="2457" y="3362"/>
                  <a:ext cx="40" cy="42"/>
                </a:xfrm>
                <a:custGeom>
                  <a:avLst/>
                  <a:gdLst>
                    <a:gd name="T0" fmla="*/ 40 w 40"/>
                    <a:gd name="T1" fmla="*/ 33 h 42"/>
                    <a:gd name="T2" fmla="*/ 36 w 40"/>
                    <a:gd name="T3" fmla="*/ 29 h 42"/>
                    <a:gd name="T4" fmla="*/ 31 w 40"/>
                    <a:gd name="T5" fmla="*/ 24 h 42"/>
                    <a:gd name="T6" fmla="*/ 25 w 40"/>
                    <a:gd name="T7" fmla="*/ 20 h 42"/>
                    <a:gd name="T8" fmla="*/ 22 w 40"/>
                    <a:gd name="T9" fmla="*/ 16 h 42"/>
                    <a:gd name="T10" fmla="*/ 18 w 40"/>
                    <a:gd name="T11" fmla="*/ 13 h 42"/>
                    <a:gd name="T12" fmla="*/ 14 w 40"/>
                    <a:gd name="T13" fmla="*/ 9 h 42"/>
                    <a:gd name="T14" fmla="*/ 14 w 40"/>
                    <a:gd name="T15" fmla="*/ 5 h 42"/>
                    <a:gd name="T16" fmla="*/ 14 w 40"/>
                    <a:gd name="T17" fmla="*/ 3 h 42"/>
                    <a:gd name="T18" fmla="*/ 0 w 40"/>
                    <a:gd name="T19" fmla="*/ 0 h 42"/>
                    <a:gd name="T20" fmla="*/ 0 w 40"/>
                    <a:gd name="T21" fmla="*/ 9 h 42"/>
                    <a:gd name="T22" fmla="*/ 1 w 40"/>
                    <a:gd name="T23" fmla="*/ 16 h 42"/>
                    <a:gd name="T24" fmla="*/ 5 w 40"/>
                    <a:gd name="T25" fmla="*/ 22 h 42"/>
                    <a:gd name="T26" fmla="*/ 11 w 40"/>
                    <a:gd name="T27" fmla="*/ 27 h 42"/>
                    <a:gd name="T28" fmla="*/ 16 w 40"/>
                    <a:gd name="T29" fmla="*/ 31 h 42"/>
                    <a:gd name="T30" fmla="*/ 22 w 40"/>
                    <a:gd name="T31" fmla="*/ 37 h 42"/>
                    <a:gd name="T32" fmla="*/ 25 w 40"/>
                    <a:gd name="T33" fmla="*/ 40 h 42"/>
                    <a:gd name="T34" fmla="*/ 29 w 40"/>
                    <a:gd name="T35" fmla="*/ 42 h 42"/>
                    <a:gd name="T36" fmla="*/ 40 w 40"/>
                    <a:gd name="T37" fmla="*/ 33 h 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42">
                      <a:moveTo>
                        <a:pt x="40" y="33"/>
                      </a:moveTo>
                      <a:lnTo>
                        <a:pt x="36" y="29"/>
                      </a:lnTo>
                      <a:lnTo>
                        <a:pt x="31" y="24"/>
                      </a:lnTo>
                      <a:lnTo>
                        <a:pt x="25" y="20"/>
                      </a:lnTo>
                      <a:lnTo>
                        <a:pt x="22" y="16"/>
                      </a:lnTo>
                      <a:lnTo>
                        <a:pt x="18" y="13"/>
                      </a:lnTo>
                      <a:lnTo>
                        <a:pt x="14" y="9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6"/>
                      </a:lnTo>
                      <a:lnTo>
                        <a:pt x="5" y="22"/>
                      </a:lnTo>
                      <a:lnTo>
                        <a:pt x="11" y="27"/>
                      </a:lnTo>
                      <a:lnTo>
                        <a:pt x="16" y="31"/>
                      </a:lnTo>
                      <a:lnTo>
                        <a:pt x="22" y="37"/>
                      </a:lnTo>
                      <a:lnTo>
                        <a:pt x="25" y="40"/>
                      </a:lnTo>
                      <a:lnTo>
                        <a:pt x="29" y="42"/>
                      </a:lnTo>
                      <a:lnTo>
                        <a:pt x="40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8" name="Freeform 436"/>
                <p:cNvSpPr>
                  <a:spLocks/>
                </p:cNvSpPr>
                <p:nvPr/>
              </p:nvSpPr>
              <p:spPr bwMode="auto">
                <a:xfrm>
                  <a:off x="2486" y="3395"/>
                  <a:ext cx="37" cy="29"/>
                </a:xfrm>
                <a:custGeom>
                  <a:avLst/>
                  <a:gdLst>
                    <a:gd name="T0" fmla="*/ 37 w 37"/>
                    <a:gd name="T1" fmla="*/ 22 h 29"/>
                    <a:gd name="T2" fmla="*/ 33 w 37"/>
                    <a:gd name="T3" fmla="*/ 18 h 29"/>
                    <a:gd name="T4" fmla="*/ 30 w 37"/>
                    <a:gd name="T5" fmla="*/ 15 h 29"/>
                    <a:gd name="T6" fmla="*/ 26 w 37"/>
                    <a:gd name="T7" fmla="*/ 11 h 29"/>
                    <a:gd name="T8" fmla="*/ 24 w 37"/>
                    <a:gd name="T9" fmla="*/ 9 h 29"/>
                    <a:gd name="T10" fmla="*/ 20 w 37"/>
                    <a:gd name="T11" fmla="*/ 7 h 29"/>
                    <a:gd name="T12" fmla="*/ 17 w 37"/>
                    <a:gd name="T13" fmla="*/ 5 h 29"/>
                    <a:gd name="T14" fmla="*/ 15 w 37"/>
                    <a:gd name="T15" fmla="*/ 2 h 29"/>
                    <a:gd name="T16" fmla="*/ 11 w 37"/>
                    <a:gd name="T17" fmla="*/ 0 h 29"/>
                    <a:gd name="T18" fmla="*/ 0 w 37"/>
                    <a:gd name="T19" fmla="*/ 9 h 29"/>
                    <a:gd name="T20" fmla="*/ 4 w 37"/>
                    <a:gd name="T21" fmla="*/ 15 h 29"/>
                    <a:gd name="T22" fmla="*/ 7 w 37"/>
                    <a:gd name="T23" fmla="*/ 17 h 29"/>
                    <a:gd name="T24" fmla="*/ 11 w 37"/>
                    <a:gd name="T25" fmla="*/ 20 h 29"/>
                    <a:gd name="T26" fmla="*/ 15 w 37"/>
                    <a:gd name="T27" fmla="*/ 22 h 29"/>
                    <a:gd name="T28" fmla="*/ 17 w 37"/>
                    <a:gd name="T29" fmla="*/ 24 h 29"/>
                    <a:gd name="T30" fmla="*/ 19 w 37"/>
                    <a:gd name="T31" fmla="*/ 26 h 29"/>
                    <a:gd name="T32" fmla="*/ 22 w 37"/>
                    <a:gd name="T33" fmla="*/ 28 h 29"/>
                    <a:gd name="T34" fmla="*/ 24 w 37"/>
                    <a:gd name="T35" fmla="*/ 29 h 29"/>
                    <a:gd name="T36" fmla="*/ 37 w 37"/>
                    <a:gd name="T37" fmla="*/ 22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29">
                      <a:moveTo>
                        <a:pt x="37" y="22"/>
                      </a:moveTo>
                      <a:lnTo>
                        <a:pt x="33" y="18"/>
                      </a:lnTo>
                      <a:lnTo>
                        <a:pt x="30" y="15"/>
                      </a:lnTo>
                      <a:lnTo>
                        <a:pt x="26" y="11"/>
                      </a:lnTo>
                      <a:lnTo>
                        <a:pt x="24" y="9"/>
                      </a:lnTo>
                      <a:lnTo>
                        <a:pt x="20" y="7"/>
                      </a:lnTo>
                      <a:lnTo>
                        <a:pt x="17" y="5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4" y="15"/>
                      </a:lnTo>
                      <a:lnTo>
                        <a:pt x="7" y="17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7" y="24"/>
                      </a:lnTo>
                      <a:lnTo>
                        <a:pt x="19" y="26"/>
                      </a:lnTo>
                      <a:lnTo>
                        <a:pt x="22" y="28"/>
                      </a:lnTo>
                      <a:lnTo>
                        <a:pt x="24" y="29"/>
                      </a:lnTo>
                      <a:lnTo>
                        <a:pt x="37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49" name="Freeform 437"/>
                <p:cNvSpPr>
                  <a:spLocks/>
                </p:cNvSpPr>
                <p:nvPr/>
              </p:nvSpPr>
              <p:spPr bwMode="auto">
                <a:xfrm>
                  <a:off x="2510" y="3417"/>
                  <a:ext cx="26" cy="48"/>
                </a:xfrm>
                <a:custGeom>
                  <a:avLst/>
                  <a:gdLst>
                    <a:gd name="T0" fmla="*/ 26 w 26"/>
                    <a:gd name="T1" fmla="*/ 48 h 48"/>
                    <a:gd name="T2" fmla="*/ 26 w 26"/>
                    <a:gd name="T3" fmla="*/ 43 h 48"/>
                    <a:gd name="T4" fmla="*/ 24 w 26"/>
                    <a:gd name="T5" fmla="*/ 35 h 48"/>
                    <a:gd name="T6" fmla="*/ 24 w 26"/>
                    <a:gd name="T7" fmla="*/ 30 h 48"/>
                    <a:gd name="T8" fmla="*/ 22 w 26"/>
                    <a:gd name="T9" fmla="*/ 24 h 48"/>
                    <a:gd name="T10" fmla="*/ 20 w 26"/>
                    <a:gd name="T11" fmla="*/ 17 h 48"/>
                    <a:gd name="T12" fmla="*/ 17 w 26"/>
                    <a:gd name="T13" fmla="*/ 11 h 48"/>
                    <a:gd name="T14" fmla="*/ 15 w 26"/>
                    <a:gd name="T15" fmla="*/ 6 h 48"/>
                    <a:gd name="T16" fmla="*/ 13 w 26"/>
                    <a:gd name="T17" fmla="*/ 0 h 48"/>
                    <a:gd name="T18" fmla="*/ 0 w 26"/>
                    <a:gd name="T19" fmla="*/ 7 h 48"/>
                    <a:gd name="T20" fmla="*/ 2 w 26"/>
                    <a:gd name="T21" fmla="*/ 13 h 48"/>
                    <a:gd name="T22" fmla="*/ 4 w 26"/>
                    <a:gd name="T23" fmla="*/ 17 h 48"/>
                    <a:gd name="T24" fmla="*/ 6 w 26"/>
                    <a:gd name="T25" fmla="*/ 22 h 48"/>
                    <a:gd name="T26" fmla="*/ 8 w 26"/>
                    <a:gd name="T27" fmla="*/ 28 h 48"/>
                    <a:gd name="T28" fmla="*/ 8 w 26"/>
                    <a:gd name="T29" fmla="*/ 33 h 48"/>
                    <a:gd name="T30" fmla="*/ 9 w 26"/>
                    <a:gd name="T31" fmla="*/ 39 h 48"/>
                    <a:gd name="T32" fmla="*/ 9 w 26"/>
                    <a:gd name="T33" fmla="*/ 43 h 48"/>
                    <a:gd name="T34" fmla="*/ 9 w 26"/>
                    <a:gd name="T35" fmla="*/ 48 h 48"/>
                    <a:gd name="T36" fmla="*/ 26 w 26"/>
                    <a:gd name="T37" fmla="*/ 48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48">
                      <a:moveTo>
                        <a:pt x="26" y="48"/>
                      </a:moveTo>
                      <a:lnTo>
                        <a:pt x="26" y="43"/>
                      </a:lnTo>
                      <a:lnTo>
                        <a:pt x="24" y="35"/>
                      </a:lnTo>
                      <a:lnTo>
                        <a:pt x="24" y="30"/>
                      </a:lnTo>
                      <a:lnTo>
                        <a:pt x="22" y="24"/>
                      </a:lnTo>
                      <a:lnTo>
                        <a:pt x="20" y="17"/>
                      </a:lnTo>
                      <a:lnTo>
                        <a:pt x="17" y="11"/>
                      </a:lnTo>
                      <a:lnTo>
                        <a:pt x="15" y="6"/>
                      </a:ln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4" y="17"/>
                      </a:lnTo>
                      <a:lnTo>
                        <a:pt x="6" y="22"/>
                      </a:lnTo>
                      <a:lnTo>
                        <a:pt x="8" y="28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9" y="48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0" name="Freeform 438"/>
                <p:cNvSpPr>
                  <a:spLocks/>
                </p:cNvSpPr>
                <p:nvPr/>
              </p:nvSpPr>
              <p:spPr bwMode="auto">
                <a:xfrm>
                  <a:off x="2505" y="3465"/>
                  <a:ext cx="31" cy="42"/>
                </a:xfrm>
                <a:custGeom>
                  <a:avLst/>
                  <a:gdLst>
                    <a:gd name="T0" fmla="*/ 14 w 31"/>
                    <a:gd name="T1" fmla="*/ 33 h 42"/>
                    <a:gd name="T2" fmla="*/ 14 w 31"/>
                    <a:gd name="T3" fmla="*/ 31 h 42"/>
                    <a:gd name="T4" fmla="*/ 16 w 31"/>
                    <a:gd name="T5" fmla="*/ 28 h 42"/>
                    <a:gd name="T6" fmla="*/ 18 w 31"/>
                    <a:gd name="T7" fmla="*/ 24 h 42"/>
                    <a:gd name="T8" fmla="*/ 22 w 31"/>
                    <a:gd name="T9" fmla="*/ 20 h 42"/>
                    <a:gd name="T10" fmla="*/ 25 w 31"/>
                    <a:gd name="T11" fmla="*/ 15 h 42"/>
                    <a:gd name="T12" fmla="*/ 29 w 31"/>
                    <a:gd name="T13" fmla="*/ 7 h 42"/>
                    <a:gd name="T14" fmla="*/ 31 w 31"/>
                    <a:gd name="T15" fmla="*/ 0 h 42"/>
                    <a:gd name="T16" fmla="*/ 14 w 31"/>
                    <a:gd name="T17" fmla="*/ 0 h 42"/>
                    <a:gd name="T18" fmla="*/ 14 w 31"/>
                    <a:gd name="T19" fmla="*/ 4 h 42"/>
                    <a:gd name="T20" fmla="*/ 13 w 31"/>
                    <a:gd name="T21" fmla="*/ 7 h 42"/>
                    <a:gd name="T22" fmla="*/ 9 w 31"/>
                    <a:gd name="T23" fmla="*/ 11 h 42"/>
                    <a:gd name="T24" fmla="*/ 5 w 31"/>
                    <a:gd name="T25" fmla="*/ 17 h 42"/>
                    <a:gd name="T26" fmla="*/ 1 w 31"/>
                    <a:gd name="T27" fmla="*/ 20 h 42"/>
                    <a:gd name="T28" fmla="*/ 0 w 31"/>
                    <a:gd name="T29" fmla="*/ 28 h 42"/>
                    <a:gd name="T30" fmla="*/ 0 w 31"/>
                    <a:gd name="T31" fmla="*/ 35 h 42"/>
                    <a:gd name="T32" fmla="*/ 1 w 31"/>
                    <a:gd name="T33" fmla="*/ 42 h 42"/>
                    <a:gd name="T34" fmla="*/ 14 w 31"/>
                    <a:gd name="T35" fmla="*/ 33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" h="42">
                      <a:moveTo>
                        <a:pt x="14" y="33"/>
                      </a:moveTo>
                      <a:lnTo>
                        <a:pt x="14" y="31"/>
                      </a:lnTo>
                      <a:lnTo>
                        <a:pt x="16" y="28"/>
                      </a:lnTo>
                      <a:lnTo>
                        <a:pt x="18" y="24"/>
                      </a:lnTo>
                      <a:lnTo>
                        <a:pt x="22" y="20"/>
                      </a:lnTo>
                      <a:lnTo>
                        <a:pt x="25" y="15"/>
                      </a:lnTo>
                      <a:lnTo>
                        <a:pt x="29" y="7"/>
                      </a:lnTo>
                      <a:lnTo>
                        <a:pt x="31" y="0"/>
                      </a:ln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13" y="7"/>
                      </a:lnTo>
                      <a:lnTo>
                        <a:pt x="9" y="11"/>
                      </a:lnTo>
                      <a:lnTo>
                        <a:pt x="5" y="17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1" y="42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1" name="Freeform 439"/>
                <p:cNvSpPr>
                  <a:spLocks/>
                </p:cNvSpPr>
                <p:nvPr/>
              </p:nvSpPr>
              <p:spPr bwMode="auto">
                <a:xfrm>
                  <a:off x="2506" y="3498"/>
                  <a:ext cx="56" cy="17"/>
                </a:xfrm>
                <a:custGeom>
                  <a:avLst/>
                  <a:gdLst>
                    <a:gd name="T0" fmla="*/ 56 w 56"/>
                    <a:gd name="T1" fmla="*/ 2 h 17"/>
                    <a:gd name="T2" fmla="*/ 47 w 56"/>
                    <a:gd name="T3" fmla="*/ 0 h 17"/>
                    <a:gd name="T4" fmla="*/ 39 w 56"/>
                    <a:gd name="T5" fmla="*/ 0 h 17"/>
                    <a:gd name="T6" fmla="*/ 32 w 56"/>
                    <a:gd name="T7" fmla="*/ 0 h 17"/>
                    <a:gd name="T8" fmla="*/ 24 w 56"/>
                    <a:gd name="T9" fmla="*/ 2 h 17"/>
                    <a:gd name="T10" fmla="*/ 21 w 56"/>
                    <a:gd name="T11" fmla="*/ 2 h 17"/>
                    <a:gd name="T12" fmla="*/ 17 w 56"/>
                    <a:gd name="T13" fmla="*/ 2 h 17"/>
                    <a:gd name="T14" fmla="*/ 15 w 56"/>
                    <a:gd name="T15" fmla="*/ 2 h 17"/>
                    <a:gd name="T16" fmla="*/ 13 w 56"/>
                    <a:gd name="T17" fmla="*/ 0 h 17"/>
                    <a:gd name="T18" fmla="*/ 0 w 56"/>
                    <a:gd name="T19" fmla="*/ 9 h 17"/>
                    <a:gd name="T20" fmla="*/ 8 w 56"/>
                    <a:gd name="T21" fmla="*/ 15 h 17"/>
                    <a:gd name="T22" fmla="*/ 13 w 56"/>
                    <a:gd name="T23" fmla="*/ 17 h 17"/>
                    <a:gd name="T24" fmla="*/ 21 w 56"/>
                    <a:gd name="T25" fmla="*/ 17 h 17"/>
                    <a:gd name="T26" fmla="*/ 26 w 56"/>
                    <a:gd name="T27" fmla="*/ 17 h 17"/>
                    <a:gd name="T28" fmla="*/ 34 w 56"/>
                    <a:gd name="T29" fmla="*/ 15 h 17"/>
                    <a:gd name="T30" fmla="*/ 39 w 56"/>
                    <a:gd name="T31" fmla="*/ 15 h 17"/>
                    <a:gd name="T32" fmla="*/ 45 w 56"/>
                    <a:gd name="T33" fmla="*/ 15 h 17"/>
                    <a:gd name="T34" fmla="*/ 52 w 56"/>
                    <a:gd name="T35" fmla="*/ 17 h 17"/>
                    <a:gd name="T36" fmla="*/ 56 w 56"/>
                    <a:gd name="T37" fmla="*/ 2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6" h="17">
                      <a:moveTo>
                        <a:pt x="56" y="2"/>
                      </a:move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13" y="17"/>
                      </a:lnTo>
                      <a:lnTo>
                        <a:pt x="21" y="17"/>
                      </a:lnTo>
                      <a:lnTo>
                        <a:pt x="26" y="17"/>
                      </a:lnTo>
                      <a:lnTo>
                        <a:pt x="34" y="15"/>
                      </a:lnTo>
                      <a:lnTo>
                        <a:pt x="39" y="15"/>
                      </a:lnTo>
                      <a:lnTo>
                        <a:pt x="45" y="15"/>
                      </a:lnTo>
                      <a:lnTo>
                        <a:pt x="52" y="17"/>
                      </a:lnTo>
                      <a:lnTo>
                        <a:pt x="56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2" name="Freeform 440"/>
                <p:cNvSpPr>
                  <a:spLocks/>
                </p:cNvSpPr>
                <p:nvPr/>
              </p:nvSpPr>
              <p:spPr bwMode="auto">
                <a:xfrm>
                  <a:off x="2558" y="3500"/>
                  <a:ext cx="78" cy="48"/>
                </a:xfrm>
                <a:custGeom>
                  <a:avLst/>
                  <a:gdLst>
                    <a:gd name="T0" fmla="*/ 78 w 78"/>
                    <a:gd name="T1" fmla="*/ 35 h 48"/>
                    <a:gd name="T2" fmla="*/ 72 w 78"/>
                    <a:gd name="T3" fmla="*/ 31 h 48"/>
                    <a:gd name="T4" fmla="*/ 63 w 78"/>
                    <a:gd name="T5" fmla="*/ 28 h 48"/>
                    <a:gd name="T6" fmla="*/ 54 w 78"/>
                    <a:gd name="T7" fmla="*/ 22 h 48"/>
                    <a:gd name="T8" fmla="*/ 43 w 78"/>
                    <a:gd name="T9" fmla="*/ 17 h 48"/>
                    <a:gd name="T10" fmla="*/ 33 w 78"/>
                    <a:gd name="T11" fmla="*/ 13 h 48"/>
                    <a:gd name="T12" fmla="*/ 22 w 78"/>
                    <a:gd name="T13" fmla="*/ 7 h 48"/>
                    <a:gd name="T14" fmla="*/ 13 w 78"/>
                    <a:gd name="T15" fmla="*/ 4 h 48"/>
                    <a:gd name="T16" fmla="*/ 4 w 78"/>
                    <a:gd name="T17" fmla="*/ 0 h 48"/>
                    <a:gd name="T18" fmla="*/ 0 w 78"/>
                    <a:gd name="T19" fmla="*/ 15 h 48"/>
                    <a:gd name="T20" fmla="*/ 8 w 78"/>
                    <a:gd name="T21" fmla="*/ 19 h 48"/>
                    <a:gd name="T22" fmla="*/ 17 w 78"/>
                    <a:gd name="T23" fmla="*/ 22 h 48"/>
                    <a:gd name="T24" fmla="*/ 26 w 78"/>
                    <a:gd name="T25" fmla="*/ 26 h 48"/>
                    <a:gd name="T26" fmla="*/ 35 w 78"/>
                    <a:gd name="T27" fmla="*/ 31 h 48"/>
                    <a:gd name="T28" fmla="*/ 46 w 78"/>
                    <a:gd name="T29" fmla="*/ 37 h 48"/>
                    <a:gd name="T30" fmla="*/ 56 w 78"/>
                    <a:gd name="T31" fmla="*/ 41 h 48"/>
                    <a:gd name="T32" fmla="*/ 65 w 78"/>
                    <a:gd name="T33" fmla="*/ 46 h 48"/>
                    <a:gd name="T34" fmla="*/ 72 w 78"/>
                    <a:gd name="T35" fmla="*/ 48 h 48"/>
                    <a:gd name="T36" fmla="*/ 78 w 78"/>
                    <a:gd name="T37" fmla="*/ 35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8" h="48">
                      <a:moveTo>
                        <a:pt x="78" y="35"/>
                      </a:moveTo>
                      <a:lnTo>
                        <a:pt x="72" y="31"/>
                      </a:lnTo>
                      <a:lnTo>
                        <a:pt x="63" y="28"/>
                      </a:lnTo>
                      <a:lnTo>
                        <a:pt x="54" y="22"/>
                      </a:lnTo>
                      <a:lnTo>
                        <a:pt x="43" y="17"/>
                      </a:lnTo>
                      <a:lnTo>
                        <a:pt x="33" y="13"/>
                      </a:lnTo>
                      <a:lnTo>
                        <a:pt x="22" y="7"/>
                      </a:lnTo>
                      <a:lnTo>
                        <a:pt x="13" y="4"/>
                      </a:lnTo>
                      <a:lnTo>
                        <a:pt x="4" y="0"/>
                      </a:lnTo>
                      <a:lnTo>
                        <a:pt x="0" y="15"/>
                      </a:lnTo>
                      <a:lnTo>
                        <a:pt x="8" y="19"/>
                      </a:lnTo>
                      <a:lnTo>
                        <a:pt x="17" y="22"/>
                      </a:lnTo>
                      <a:lnTo>
                        <a:pt x="26" y="26"/>
                      </a:lnTo>
                      <a:lnTo>
                        <a:pt x="35" y="31"/>
                      </a:lnTo>
                      <a:lnTo>
                        <a:pt x="46" y="37"/>
                      </a:lnTo>
                      <a:lnTo>
                        <a:pt x="56" y="41"/>
                      </a:lnTo>
                      <a:lnTo>
                        <a:pt x="65" y="46"/>
                      </a:lnTo>
                      <a:lnTo>
                        <a:pt x="72" y="48"/>
                      </a:lnTo>
                      <a:lnTo>
                        <a:pt x="78" y="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3" name="Freeform 441"/>
                <p:cNvSpPr>
                  <a:spLocks/>
                </p:cNvSpPr>
                <p:nvPr/>
              </p:nvSpPr>
              <p:spPr bwMode="auto">
                <a:xfrm>
                  <a:off x="2630" y="3533"/>
                  <a:ext cx="43" cy="19"/>
                </a:xfrm>
                <a:custGeom>
                  <a:avLst/>
                  <a:gdLst>
                    <a:gd name="T0" fmla="*/ 43 w 43"/>
                    <a:gd name="T1" fmla="*/ 11 h 19"/>
                    <a:gd name="T2" fmla="*/ 39 w 43"/>
                    <a:gd name="T3" fmla="*/ 6 h 19"/>
                    <a:gd name="T4" fmla="*/ 33 w 43"/>
                    <a:gd name="T5" fmla="*/ 0 h 19"/>
                    <a:gd name="T6" fmla="*/ 26 w 43"/>
                    <a:gd name="T7" fmla="*/ 0 h 19"/>
                    <a:gd name="T8" fmla="*/ 20 w 43"/>
                    <a:gd name="T9" fmla="*/ 0 h 19"/>
                    <a:gd name="T10" fmla="*/ 17 w 43"/>
                    <a:gd name="T11" fmla="*/ 2 h 19"/>
                    <a:gd name="T12" fmla="*/ 15 w 43"/>
                    <a:gd name="T13" fmla="*/ 2 h 19"/>
                    <a:gd name="T14" fmla="*/ 11 w 43"/>
                    <a:gd name="T15" fmla="*/ 2 h 19"/>
                    <a:gd name="T16" fmla="*/ 6 w 43"/>
                    <a:gd name="T17" fmla="*/ 2 h 19"/>
                    <a:gd name="T18" fmla="*/ 0 w 43"/>
                    <a:gd name="T19" fmla="*/ 15 h 19"/>
                    <a:gd name="T20" fmla="*/ 9 w 43"/>
                    <a:gd name="T21" fmla="*/ 17 h 19"/>
                    <a:gd name="T22" fmla="*/ 15 w 43"/>
                    <a:gd name="T23" fmla="*/ 17 h 19"/>
                    <a:gd name="T24" fmla="*/ 20 w 43"/>
                    <a:gd name="T25" fmla="*/ 17 h 19"/>
                    <a:gd name="T26" fmla="*/ 24 w 43"/>
                    <a:gd name="T27" fmla="*/ 15 h 19"/>
                    <a:gd name="T28" fmla="*/ 26 w 43"/>
                    <a:gd name="T29" fmla="*/ 15 h 19"/>
                    <a:gd name="T30" fmla="*/ 28 w 43"/>
                    <a:gd name="T31" fmla="*/ 15 h 19"/>
                    <a:gd name="T32" fmla="*/ 30 w 43"/>
                    <a:gd name="T33" fmla="*/ 19 h 19"/>
                    <a:gd name="T34" fmla="*/ 43 w 43"/>
                    <a:gd name="T35" fmla="*/ 11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3" h="19">
                      <a:moveTo>
                        <a:pt x="43" y="11"/>
                      </a:moveTo>
                      <a:lnTo>
                        <a:pt x="39" y="6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6" y="2"/>
                      </a:lnTo>
                      <a:lnTo>
                        <a:pt x="0" y="15"/>
                      </a:lnTo>
                      <a:lnTo>
                        <a:pt x="9" y="17"/>
                      </a:lnTo>
                      <a:lnTo>
                        <a:pt x="15" y="17"/>
                      </a:lnTo>
                      <a:lnTo>
                        <a:pt x="20" y="17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8" y="15"/>
                      </a:lnTo>
                      <a:lnTo>
                        <a:pt x="30" y="19"/>
                      </a:lnTo>
                      <a:lnTo>
                        <a:pt x="43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4" name="Freeform 442"/>
                <p:cNvSpPr>
                  <a:spLocks/>
                </p:cNvSpPr>
                <p:nvPr/>
              </p:nvSpPr>
              <p:spPr bwMode="auto">
                <a:xfrm>
                  <a:off x="2660" y="3544"/>
                  <a:ext cx="35" cy="93"/>
                </a:xfrm>
                <a:custGeom>
                  <a:avLst/>
                  <a:gdLst>
                    <a:gd name="T0" fmla="*/ 35 w 35"/>
                    <a:gd name="T1" fmla="*/ 91 h 93"/>
                    <a:gd name="T2" fmla="*/ 33 w 35"/>
                    <a:gd name="T3" fmla="*/ 80 h 93"/>
                    <a:gd name="T4" fmla="*/ 31 w 35"/>
                    <a:gd name="T5" fmla="*/ 69 h 93"/>
                    <a:gd name="T6" fmla="*/ 29 w 35"/>
                    <a:gd name="T7" fmla="*/ 58 h 93"/>
                    <a:gd name="T8" fmla="*/ 27 w 35"/>
                    <a:gd name="T9" fmla="*/ 45 h 93"/>
                    <a:gd name="T10" fmla="*/ 24 w 35"/>
                    <a:gd name="T11" fmla="*/ 32 h 93"/>
                    <a:gd name="T12" fmla="*/ 22 w 35"/>
                    <a:gd name="T13" fmla="*/ 21 h 93"/>
                    <a:gd name="T14" fmla="*/ 18 w 35"/>
                    <a:gd name="T15" fmla="*/ 10 h 93"/>
                    <a:gd name="T16" fmla="*/ 13 w 35"/>
                    <a:gd name="T17" fmla="*/ 0 h 93"/>
                    <a:gd name="T18" fmla="*/ 0 w 35"/>
                    <a:gd name="T19" fmla="*/ 8 h 93"/>
                    <a:gd name="T20" fmla="*/ 3 w 35"/>
                    <a:gd name="T21" fmla="*/ 15 h 93"/>
                    <a:gd name="T22" fmla="*/ 7 w 35"/>
                    <a:gd name="T23" fmla="*/ 24 h 93"/>
                    <a:gd name="T24" fmla="*/ 9 w 35"/>
                    <a:gd name="T25" fmla="*/ 35 h 93"/>
                    <a:gd name="T26" fmla="*/ 13 w 35"/>
                    <a:gd name="T27" fmla="*/ 47 h 93"/>
                    <a:gd name="T28" fmla="*/ 15 w 35"/>
                    <a:gd name="T29" fmla="*/ 59 h 93"/>
                    <a:gd name="T30" fmla="*/ 16 w 35"/>
                    <a:gd name="T31" fmla="*/ 70 h 93"/>
                    <a:gd name="T32" fmla="*/ 18 w 35"/>
                    <a:gd name="T33" fmla="*/ 83 h 93"/>
                    <a:gd name="T34" fmla="*/ 20 w 35"/>
                    <a:gd name="T35" fmla="*/ 93 h 93"/>
                    <a:gd name="T36" fmla="*/ 35 w 35"/>
                    <a:gd name="T37" fmla="*/ 91 h 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93">
                      <a:moveTo>
                        <a:pt x="35" y="91"/>
                      </a:moveTo>
                      <a:lnTo>
                        <a:pt x="33" y="80"/>
                      </a:lnTo>
                      <a:lnTo>
                        <a:pt x="31" y="69"/>
                      </a:lnTo>
                      <a:lnTo>
                        <a:pt x="29" y="58"/>
                      </a:lnTo>
                      <a:lnTo>
                        <a:pt x="27" y="45"/>
                      </a:lnTo>
                      <a:lnTo>
                        <a:pt x="24" y="32"/>
                      </a:lnTo>
                      <a:lnTo>
                        <a:pt x="22" y="21"/>
                      </a:lnTo>
                      <a:lnTo>
                        <a:pt x="18" y="10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3" y="15"/>
                      </a:lnTo>
                      <a:lnTo>
                        <a:pt x="7" y="24"/>
                      </a:lnTo>
                      <a:lnTo>
                        <a:pt x="9" y="35"/>
                      </a:lnTo>
                      <a:lnTo>
                        <a:pt x="13" y="47"/>
                      </a:lnTo>
                      <a:lnTo>
                        <a:pt x="15" y="59"/>
                      </a:lnTo>
                      <a:lnTo>
                        <a:pt x="16" y="70"/>
                      </a:lnTo>
                      <a:lnTo>
                        <a:pt x="18" y="83"/>
                      </a:lnTo>
                      <a:lnTo>
                        <a:pt x="20" y="93"/>
                      </a:lnTo>
                      <a:lnTo>
                        <a:pt x="35" y="9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5" name="Freeform 443"/>
                <p:cNvSpPr>
                  <a:spLocks/>
                </p:cNvSpPr>
                <p:nvPr/>
              </p:nvSpPr>
              <p:spPr bwMode="auto">
                <a:xfrm>
                  <a:off x="2673" y="3635"/>
                  <a:ext cx="22" cy="61"/>
                </a:xfrm>
                <a:custGeom>
                  <a:avLst/>
                  <a:gdLst>
                    <a:gd name="T0" fmla="*/ 16 w 22"/>
                    <a:gd name="T1" fmla="*/ 59 h 61"/>
                    <a:gd name="T2" fmla="*/ 16 w 22"/>
                    <a:gd name="T3" fmla="*/ 55 h 61"/>
                    <a:gd name="T4" fmla="*/ 16 w 22"/>
                    <a:gd name="T5" fmla="*/ 50 h 61"/>
                    <a:gd name="T6" fmla="*/ 18 w 22"/>
                    <a:gd name="T7" fmla="*/ 42 h 61"/>
                    <a:gd name="T8" fmla="*/ 18 w 22"/>
                    <a:gd name="T9" fmla="*/ 35 h 61"/>
                    <a:gd name="T10" fmla="*/ 20 w 22"/>
                    <a:gd name="T11" fmla="*/ 27 h 61"/>
                    <a:gd name="T12" fmla="*/ 22 w 22"/>
                    <a:gd name="T13" fmla="*/ 18 h 61"/>
                    <a:gd name="T14" fmla="*/ 22 w 22"/>
                    <a:gd name="T15" fmla="*/ 9 h 61"/>
                    <a:gd name="T16" fmla="*/ 22 w 22"/>
                    <a:gd name="T17" fmla="*/ 0 h 61"/>
                    <a:gd name="T18" fmla="*/ 7 w 22"/>
                    <a:gd name="T19" fmla="*/ 2 h 61"/>
                    <a:gd name="T20" fmla="*/ 7 w 22"/>
                    <a:gd name="T21" fmla="*/ 9 h 61"/>
                    <a:gd name="T22" fmla="*/ 7 w 22"/>
                    <a:gd name="T23" fmla="*/ 18 h 61"/>
                    <a:gd name="T24" fmla="*/ 5 w 22"/>
                    <a:gd name="T25" fmla="*/ 26 h 61"/>
                    <a:gd name="T26" fmla="*/ 3 w 22"/>
                    <a:gd name="T27" fmla="*/ 33 h 61"/>
                    <a:gd name="T28" fmla="*/ 2 w 22"/>
                    <a:gd name="T29" fmla="*/ 40 h 61"/>
                    <a:gd name="T30" fmla="*/ 2 w 22"/>
                    <a:gd name="T31" fmla="*/ 46 h 61"/>
                    <a:gd name="T32" fmla="*/ 0 w 22"/>
                    <a:gd name="T33" fmla="*/ 53 h 61"/>
                    <a:gd name="T34" fmla="*/ 0 w 22"/>
                    <a:gd name="T35" fmla="*/ 61 h 61"/>
                    <a:gd name="T36" fmla="*/ 16 w 22"/>
                    <a:gd name="T37" fmla="*/ 59 h 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61">
                      <a:moveTo>
                        <a:pt x="16" y="59"/>
                      </a:moveTo>
                      <a:lnTo>
                        <a:pt x="16" y="55"/>
                      </a:lnTo>
                      <a:lnTo>
                        <a:pt x="16" y="50"/>
                      </a:lnTo>
                      <a:lnTo>
                        <a:pt x="18" y="42"/>
                      </a:lnTo>
                      <a:lnTo>
                        <a:pt x="18" y="35"/>
                      </a:lnTo>
                      <a:lnTo>
                        <a:pt x="20" y="27"/>
                      </a:lnTo>
                      <a:lnTo>
                        <a:pt x="22" y="18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7" y="2"/>
                      </a:lnTo>
                      <a:lnTo>
                        <a:pt x="7" y="9"/>
                      </a:lnTo>
                      <a:lnTo>
                        <a:pt x="7" y="18"/>
                      </a:lnTo>
                      <a:lnTo>
                        <a:pt x="5" y="26"/>
                      </a:lnTo>
                      <a:lnTo>
                        <a:pt x="3" y="33"/>
                      </a:lnTo>
                      <a:lnTo>
                        <a:pt x="2" y="40"/>
                      </a:lnTo>
                      <a:lnTo>
                        <a:pt x="2" y="46"/>
                      </a:lnTo>
                      <a:lnTo>
                        <a:pt x="0" y="53"/>
                      </a:lnTo>
                      <a:lnTo>
                        <a:pt x="0" y="61"/>
                      </a:lnTo>
                      <a:lnTo>
                        <a:pt x="16" y="5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6" name="Freeform 444"/>
                <p:cNvSpPr>
                  <a:spLocks/>
                </p:cNvSpPr>
                <p:nvPr/>
              </p:nvSpPr>
              <p:spPr bwMode="auto">
                <a:xfrm>
                  <a:off x="2673" y="3694"/>
                  <a:ext cx="27" cy="31"/>
                </a:xfrm>
                <a:custGeom>
                  <a:avLst/>
                  <a:gdLst>
                    <a:gd name="T0" fmla="*/ 27 w 27"/>
                    <a:gd name="T1" fmla="*/ 24 h 31"/>
                    <a:gd name="T2" fmla="*/ 26 w 27"/>
                    <a:gd name="T3" fmla="*/ 20 h 31"/>
                    <a:gd name="T4" fmla="*/ 24 w 27"/>
                    <a:gd name="T5" fmla="*/ 16 h 31"/>
                    <a:gd name="T6" fmla="*/ 22 w 27"/>
                    <a:gd name="T7" fmla="*/ 15 h 31"/>
                    <a:gd name="T8" fmla="*/ 20 w 27"/>
                    <a:gd name="T9" fmla="*/ 11 h 31"/>
                    <a:gd name="T10" fmla="*/ 18 w 27"/>
                    <a:gd name="T11" fmla="*/ 9 h 31"/>
                    <a:gd name="T12" fmla="*/ 16 w 27"/>
                    <a:gd name="T13" fmla="*/ 7 h 31"/>
                    <a:gd name="T14" fmla="*/ 16 w 27"/>
                    <a:gd name="T15" fmla="*/ 4 h 31"/>
                    <a:gd name="T16" fmla="*/ 16 w 27"/>
                    <a:gd name="T17" fmla="*/ 0 h 31"/>
                    <a:gd name="T18" fmla="*/ 0 w 27"/>
                    <a:gd name="T19" fmla="*/ 2 h 31"/>
                    <a:gd name="T20" fmla="*/ 2 w 27"/>
                    <a:gd name="T21" fmla="*/ 7 h 31"/>
                    <a:gd name="T22" fmla="*/ 3 w 27"/>
                    <a:gd name="T23" fmla="*/ 13 h 31"/>
                    <a:gd name="T24" fmla="*/ 5 w 27"/>
                    <a:gd name="T25" fmla="*/ 16 h 31"/>
                    <a:gd name="T26" fmla="*/ 7 w 27"/>
                    <a:gd name="T27" fmla="*/ 20 h 31"/>
                    <a:gd name="T28" fmla="*/ 9 w 27"/>
                    <a:gd name="T29" fmla="*/ 24 h 31"/>
                    <a:gd name="T30" fmla="*/ 11 w 27"/>
                    <a:gd name="T31" fmla="*/ 26 h 31"/>
                    <a:gd name="T32" fmla="*/ 13 w 27"/>
                    <a:gd name="T33" fmla="*/ 28 h 31"/>
                    <a:gd name="T34" fmla="*/ 14 w 27"/>
                    <a:gd name="T35" fmla="*/ 31 h 31"/>
                    <a:gd name="T36" fmla="*/ 27 w 27"/>
                    <a:gd name="T37" fmla="*/ 24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7" h="31">
                      <a:moveTo>
                        <a:pt x="27" y="24"/>
                      </a:moveTo>
                      <a:lnTo>
                        <a:pt x="26" y="20"/>
                      </a:lnTo>
                      <a:lnTo>
                        <a:pt x="24" y="16"/>
                      </a:lnTo>
                      <a:lnTo>
                        <a:pt x="22" y="15"/>
                      </a:lnTo>
                      <a:lnTo>
                        <a:pt x="20" y="11"/>
                      </a:lnTo>
                      <a:lnTo>
                        <a:pt x="18" y="9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7" y="20"/>
                      </a:lnTo>
                      <a:lnTo>
                        <a:pt x="9" y="24"/>
                      </a:lnTo>
                      <a:lnTo>
                        <a:pt x="11" y="26"/>
                      </a:lnTo>
                      <a:lnTo>
                        <a:pt x="13" y="28"/>
                      </a:lnTo>
                      <a:lnTo>
                        <a:pt x="14" y="31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7" name="Freeform 445"/>
                <p:cNvSpPr>
                  <a:spLocks/>
                </p:cNvSpPr>
                <p:nvPr/>
              </p:nvSpPr>
              <p:spPr bwMode="auto">
                <a:xfrm>
                  <a:off x="2662" y="2417"/>
                  <a:ext cx="37" cy="118"/>
                </a:xfrm>
                <a:custGeom>
                  <a:avLst/>
                  <a:gdLst>
                    <a:gd name="T0" fmla="*/ 16 w 37"/>
                    <a:gd name="T1" fmla="*/ 118 h 118"/>
                    <a:gd name="T2" fmla="*/ 16 w 37"/>
                    <a:gd name="T3" fmla="*/ 107 h 118"/>
                    <a:gd name="T4" fmla="*/ 18 w 37"/>
                    <a:gd name="T5" fmla="*/ 94 h 118"/>
                    <a:gd name="T6" fmla="*/ 22 w 37"/>
                    <a:gd name="T7" fmla="*/ 80 h 118"/>
                    <a:gd name="T8" fmla="*/ 24 w 37"/>
                    <a:gd name="T9" fmla="*/ 65 h 118"/>
                    <a:gd name="T10" fmla="*/ 27 w 37"/>
                    <a:gd name="T11" fmla="*/ 50 h 118"/>
                    <a:gd name="T12" fmla="*/ 31 w 37"/>
                    <a:gd name="T13" fmla="*/ 33 h 118"/>
                    <a:gd name="T14" fmla="*/ 35 w 37"/>
                    <a:gd name="T15" fmla="*/ 19 h 118"/>
                    <a:gd name="T16" fmla="*/ 37 w 37"/>
                    <a:gd name="T17" fmla="*/ 4 h 118"/>
                    <a:gd name="T18" fmla="*/ 22 w 37"/>
                    <a:gd name="T19" fmla="*/ 0 h 118"/>
                    <a:gd name="T20" fmla="*/ 20 w 37"/>
                    <a:gd name="T21" fmla="*/ 15 h 118"/>
                    <a:gd name="T22" fmla="*/ 16 w 37"/>
                    <a:gd name="T23" fmla="*/ 32 h 118"/>
                    <a:gd name="T24" fmla="*/ 13 w 37"/>
                    <a:gd name="T25" fmla="*/ 46 h 118"/>
                    <a:gd name="T26" fmla="*/ 9 w 37"/>
                    <a:gd name="T27" fmla="*/ 63 h 118"/>
                    <a:gd name="T28" fmla="*/ 5 w 37"/>
                    <a:gd name="T29" fmla="*/ 78 h 118"/>
                    <a:gd name="T30" fmla="*/ 3 w 37"/>
                    <a:gd name="T31" fmla="*/ 92 h 118"/>
                    <a:gd name="T32" fmla="*/ 1 w 37"/>
                    <a:gd name="T33" fmla="*/ 105 h 118"/>
                    <a:gd name="T34" fmla="*/ 0 w 37"/>
                    <a:gd name="T35" fmla="*/ 116 h 118"/>
                    <a:gd name="T36" fmla="*/ 16 w 37"/>
                    <a:gd name="T37" fmla="*/ 118 h 1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118">
                      <a:moveTo>
                        <a:pt x="16" y="118"/>
                      </a:moveTo>
                      <a:lnTo>
                        <a:pt x="16" y="107"/>
                      </a:lnTo>
                      <a:lnTo>
                        <a:pt x="18" y="94"/>
                      </a:lnTo>
                      <a:lnTo>
                        <a:pt x="22" y="80"/>
                      </a:lnTo>
                      <a:lnTo>
                        <a:pt x="24" y="65"/>
                      </a:lnTo>
                      <a:lnTo>
                        <a:pt x="27" y="50"/>
                      </a:lnTo>
                      <a:lnTo>
                        <a:pt x="31" y="33"/>
                      </a:lnTo>
                      <a:lnTo>
                        <a:pt x="35" y="19"/>
                      </a:lnTo>
                      <a:lnTo>
                        <a:pt x="37" y="4"/>
                      </a:lnTo>
                      <a:lnTo>
                        <a:pt x="22" y="0"/>
                      </a:lnTo>
                      <a:lnTo>
                        <a:pt x="20" y="15"/>
                      </a:lnTo>
                      <a:lnTo>
                        <a:pt x="16" y="32"/>
                      </a:lnTo>
                      <a:lnTo>
                        <a:pt x="13" y="46"/>
                      </a:lnTo>
                      <a:lnTo>
                        <a:pt x="9" y="63"/>
                      </a:lnTo>
                      <a:lnTo>
                        <a:pt x="5" y="78"/>
                      </a:lnTo>
                      <a:lnTo>
                        <a:pt x="3" y="92"/>
                      </a:lnTo>
                      <a:lnTo>
                        <a:pt x="1" y="105"/>
                      </a:lnTo>
                      <a:lnTo>
                        <a:pt x="0" y="116"/>
                      </a:lnTo>
                      <a:lnTo>
                        <a:pt x="16" y="11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8" name="Freeform 446"/>
                <p:cNvSpPr>
                  <a:spLocks/>
                </p:cNvSpPr>
                <p:nvPr/>
              </p:nvSpPr>
              <p:spPr bwMode="auto">
                <a:xfrm>
                  <a:off x="2662" y="2533"/>
                  <a:ext cx="25" cy="50"/>
                </a:xfrm>
                <a:custGeom>
                  <a:avLst/>
                  <a:gdLst>
                    <a:gd name="T0" fmla="*/ 25 w 25"/>
                    <a:gd name="T1" fmla="*/ 43 h 50"/>
                    <a:gd name="T2" fmla="*/ 22 w 25"/>
                    <a:gd name="T3" fmla="*/ 35 h 50"/>
                    <a:gd name="T4" fmla="*/ 18 w 25"/>
                    <a:gd name="T5" fmla="*/ 32 h 50"/>
                    <a:gd name="T6" fmla="*/ 16 w 25"/>
                    <a:gd name="T7" fmla="*/ 28 h 50"/>
                    <a:gd name="T8" fmla="*/ 16 w 25"/>
                    <a:gd name="T9" fmla="*/ 24 h 50"/>
                    <a:gd name="T10" fmla="*/ 14 w 25"/>
                    <a:gd name="T11" fmla="*/ 21 h 50"/>
                    <a:gd name="T12" fmla="*/ 14 w 25"/>
                    <a:gd name="T13" fmla="*/ 17 h 50"/>
                    <a:gd name="T14" fmla="*/ 14 w 25"/>
                    <a:gd name="T15" fmla="*/ 10 h 50"/>
                    <a:gd name="T16" fmla="*/ 16 w 25"/>
                    <a:gd name="T17" fmla="*/ 2 h 50"/>
                    <a:gd name="T18" fmla="*/ 0 w 25"/>
                    <a:gd name="T19" fmla="*/ 0 h 50"/>
                    <a:gd name="T20" fmla="*/ 0 w 25"/>
                    <a:gd name="T21" fmla="*/ 10 h 50"/>
                    <a:gd name="T22" fmla="*/ 0 w 25"/>
                    <a:gd name="T23" fmla="*/ 17 h 50"/>
                    <a:gd name="T24" fmla="*/ 0 w 25"/>
                    <a:gd name="T25" fmla="*/ 23 h 50"/>
                    <a:gd name="T26" fmla="*/ 1 w 25"/>
                    <a:gd name="T27" fmla="*/ 28 h 50"/>
                    <a:gd name="T28" fmla="*/ 1 w 25"/>
                    <a:gd name="T29" fmla="*/ 34 h 50"/>
                    <a:gd name="T30" fmla="*/ 5 w 25"/>
                    <a:gd name="T31" fmla="*/ 39 h 50"/>
                    <a:gd name="T32" fmla="*/ 7 w 25"/>
                    <a:gd name="T33" fmla="*/ 45 h 50"/>
                    <a:gd name="T34" fmla="*/ 11 w 25"/>
                    <a:gd name="T35" fmla="*/ 50 h 50"/>
                    <a:gd name="T36" fmla="*/ 25 w 25"/>
                    <a:gd name="T37" fmla="*/ 43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" h="50">
                      <a:moveTo>
                        <a:pt x="25" y="43"/>
                      </a:moveTo>
                      <a:lnTo>
                        <a:pt x="22" y="35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4" y="21"/>
                      </a:lnTo>
                      <a:lnTo>
                        <a:pt x="14" y="17"/>
                      </a:lnTo>
                      <a:lnTo>
                        <a:pt x="14" y="10"/>
                      </a:lnTo>
                      <a:lnTo>
                        <a:pt x="16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1" y="34"/>
                      </a:lnTo>
                      <a:lnTo>
                        <a:pt x="5" y="39"/>
                      </a:lnTo>
                      <a:lnTo>
                        <a:pt x="7" y="45"/>
                      </a:lnTo>
                      <a:lnTo>
                        <a:pt x="11" y="50"/>
                      </a:lnTo>
                      <a:lnTo>
                        <a:pt x="25" y="4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59" name="Freeform 447"/>
                <p:cNvSpPr>
                  <a:spLocks/>
                </p:cNvSpPr>
                <p:nvPr/>
              </p:nvSpPr>
              <p:spPr bwMode="auto">
                <a:xfrm>
                  <a:off x="2673" y="2576"/>
                  <a:ext cx="68" cy="64"/>
                </a:xfrm>
                <a:custGeom>
                  <a:avLst/>
                  <a:gdLst>
                    <a:gd name="T0" fmla="*/ 68 w 68"/>
                    <a:gd name="T1" fmla="*/ 61 h 64"/>
                    <a:gd name="T2" fmla="*/ 64 w 68"/>
                    <a:gd name="T3" fmla="*/ 50 h 64"/>
                    <a:gd name="T4" fmla="*/ 57 w 68"/>
                    <a:gd name="T5" fmla="*/ 40 h 64"/>
                    <a:gd name="T6" fmla="*/ 50 w 68"/>
                    <a:gd name="T7" fmla="*/ 33 h 64"/>
                    <a:gd name="T8" fmla="*/ 40 w 68"/>
                    <a:gd name="T9" fmla="*/ 26 h 64"/>
                    <a:gd name="T10" fmla="*/ 33 w 68"/>
                    <a:gd name="T11" fmla="*/ 18 h 64"/>
                    <a:gd name="T12" fmla="*/ 24 w 68"/>
                    <a:gd name="T13" fmla="*/ 11 h 64"/>
                    <a:gd name="T14" fmla="*/ 18 w 68"/>
                    <a:gd name="T15" fmla="*/ 5 h 64"/>
                    <a:gd name="T16" fmla="*/ 14 w 68"/>
                    <a:gd name="T17" fmla="*/ 0 h 64"/>
                    <a:gd name="T18" fmla="*/ 0 w 68"/>
                    <a:gd name="T19" fmla="*/ 7 h 64"/>
                    <a:gd name="T20" fmla="*/ 7 w 68"/>
                    <a:gd name="T21" fmla="*/ 15 h 64"/>
                    <a:gd name="T22" fmla="*/ 14 w 68"/>
                    <a:gd name="T23" fmla="*/ 22 h 64"/>
                    <a:gd name="T24" fmla="*/ 22 w 68"/>
                    <a:gd name="T25" fmla="*/ 29 h 64"/>
                    <a:gd name="T26" fmla="*/ 31 w 68"/>
                    <a:gd name="T27" fmla="*/ 37 h 64"/>
                    <a:gd name="T28" fmla="*/ 38 w 68"/>
                    <a:gd name="T29" fmla="*/ 44 h 64"/>
                    <a:gd name="T30" fmla="*/ 46 w 68"/>
                    <a:gd name="T31" fmla="*/ 51 h 64"/>
                    <a:gd name="T32" fmla="*/ 50 w 68"/>
                    <a:gd name="T33" fmla="*/ 57 h 64"/>
                    <a:gd name="T34" fmla="*/ 53 w 68"/>
                    <a:gd name="T35" fmla="*/ 64 h 64"/>
                    <a:gd name="T36" fmla="*/ 68 w 68"/>
                    <a:gd name="T37" fmla="*/ 61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64">
                      <a:moveTo>
                        <a:pt x="68" y="61"/>
                      </a:moveTo>
                      <a:lnTo>
                        <a:pt x="64" y="50"/>
                      </a:lnTo>
                      <a:lnTo>
                        <a:pt x="57" y="40"/>
                      </a:lnTo>
                      <a:lnTo>
                        <a:pt x="50" y="33"/>
                      </a:lnTo>
                      <a:lnTo>
                        <a:pt x="40" y="26"/>
                      </a:lnTo>
                      <a:lnTo>
                        <a:pt x="33" y="18"/>
                      </a:lnTo>
                      <a:lnTo>
                        <a:pt x="24" y="11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7" y="15"/>
                      </a:lnTo>
                      <a:lnTo>
                        <a:pt x="14" y="22"/>
                      </a:lnTo>
                      <a:lnTo>
                        <a:pt x="22" y="29"/>
                      </a:lnTo>
                      <a:lnTo>
                        <a:pt x="31" y="37"/>
                      </a:lnTo>
                      <a:lnTo>
                        <a:pt x="38" y="44"/>
                      </a:lnTo>
                      <a:lnTo>
                        <a:pt x="46" y="51"/>
                      </a:lnTo>
                      <a:lnTo>
                        <a:pt x="50" y="57"/>
                      </a:lnTo>
                      <a:lnTo>
                        <a:pt x="53" y="64"/>
                      </a:lnTo>
                      <a:lnTo>
                        <a:pt x="68" y="6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0" name="Freeform 448"/>
                <p:cNvSpPr>
                  <a:spLocks/>
                </p:cNvSpPr>
                <p:nvPr/>
              </p:nvSpPr>
              <p:spPr bwMode="auto">
                <a:xfrm>
                  <a:off x="2708" y="2637"/>
                  <a:ext cx="35" cy="61"/>
                </a:xfrm>
                <a:custGeom>
                  <a:avLst/>
                  <a:gdLst>
                    <a:gd name="T0" fmla="*/ 13 w 35"/>
                    <a:gd name="T1" fmla="*/ 61 h 61"/>
                    <a:gd name="T2" fmla="*/ 16 w 35"/>
                    <a:gd name="T3" fmla="*/ 55 h 61"/>
                    <a:gd name="T4" fmla="*/ 20 w 35"/>
                    <a:gd name="T5" fmla="*/ 50 h 61"/>
                    <a:gd name="T6" fmla="*/ 24 w 35"/>
                    <a:gd name="T7" fmla="*/ 44 h 61"/>
                    <a:gd name="T8" fmla="*/ 27 w 35"/>
                    <a:gd name="T9" fmla="*/ 37 h 61"/>
                    <a:gd name="T10" fmla="*/ 31 w 35"/>
                    <a:gd name="T11" fmla="*/ 27 h 61"/>
                    <a:gd name="T12" fmla="*/ 35 w 35"/>
                    <a:gd name="T13" fmla="*/ 18 h 61"/>
                    <a:gd name="T14" fmla="*/ 35 w 35"/>
                    <a:gd name="T15" fmla="*/ 9 h 61"/>
                    <a:gd name="T16" fmla="*/ 33 w 35"/>
                    <a:gd name="T17" fmla="*/ 0 h 61"/>
                    <a:gd name="T18" fmla="*/ 18 w 35"/>
                    <a:gd name="T19" fmla="*/ 3 h 61"/>
                    <a:gd name="T20" fmla="*/ 20 w 35"/>
                    <a:gd name="T21" fmla="*/ 9 h 61"/>
                    <a:gd name="T22" fmla="*/ 18 w 35"/>
                    <a:gd name="T23" fmla="*/ 16 h 61"/>
                    <a:gd name="T24" fmla="*/ 16 w 35"/>
                    <a:gd name="T25" fmla="*/ 22 h 61"/>
                    <a:gd name="T26" fmla="*/ 15 w 35"/>
                    <a:gd name="T27" fmla="*/ 29 h 61"/>
                    <a:gd name="T28" fmla="*/ 11 w 35"/>
                    <a:gd name="T29" fmla="*/ 35 h 61"/>
                    <a:gd name="T30" fmla="*/ 7 w 35"/>
                    <a:gd name="T31" fmla="*/ 42 h 61"/>
                    <a:gd name="T32" fmla="*/ 3 w 35"/>
                    <a:gd name="T33" fmla="*/ 48 h 61"/>
                    <a:gd name="T34" fmla="*/ 0 w 35"/>
                    <a:gd name="T35" fmla="*/ 53 h 61"/>
                    <a:gd name="T36" fmla="*/ 13 w 35"/>
                    <a:gd name="T37" fmla="*/ 61 h 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61">
                      <a:moveTo>
                        <a:pt x="13" y="61"/>
                      </a:moveTo>
                      <a:lnTo>
                        <a:pt x="16" y="55"/>
                      </a:lnTo>
                      <a:lnTo>
                        <a:pt x="20" y="50"/>
                      </a:lnTo>
                      <a:lnTo>
                        <a:pt x="24" y="44"/>
                      </a:lnTo>
                      <a:lnTo>
                        <a:pt x="27" y="37"/>
                      </a:lnTo>
                      <a:lnTo>
                        <a:pt x="31" y="27"/>
                      </a:lnTo>
                      <a:lnTo>
                        <a:pt x="35" y="18"/>
                      </a:lnTo>
                      <a:lnTo>
                        <a:pt x="35" y="9"/>
                      </a:lnTo>
                      <a:lnTo>
                        <a:pt x="33" y="0"/>
                      </a:lnTo>
                      <a:lnTo>
                        <a:pt x="18" y="3"/>
                      </a:lnTo>
                      <a:lnTo>
                        <a:pt x="20" y="9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5" y="29"/>
                      </a:lnTo>
                      <a:lnTo>
                        <a:pt x="11" y="35"/>
                      </a:lnTo>
                      <a:lnTo>
                        <a:pt x="7" y="42"/>
                      </a:lnTo>
                      <a:lnTo>
                        <a:pt x="3" y="48"/>
                      </a:lnTo>
                      <a:lnTo>
                        <a:pt x="0" y="53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1" name="Freeform 449"/>
                <p:cNvSpPr>
                  <a:spLocks/>
                </p:cNvSpPr>
                <p:nvPr/>
              </p:nvSpPr>
              <p:spPr bwMode="auto">
                <a:xfrm>
                  <a:off x="2687" y="2690"/>
                  <a:ext cx="34" cy="22"/>
                </a:xfrm>
                <a:custGeom>
                  <a:avLst/>
                  <a:gdLst>
                    <a:gd name="T0" fmla="*/ 13 w 34"/>
                    <a:gd name="T1" fmla="*/ 22 h 22"/>
                    <a:gd name="T2" fmla="*/ 13 w 34"/>
                    <a:gd name="T3" fmla="*/ 21 h 22"/>
                    <a:gd name="T4" fmla="*/ 15 w 34"/>
                    <a:gd name="T5" fmla="*/ 21 h 22"/>
                    <a:gd name="T6" fmla="*/ 17 w 34"/>
                    <a:gd name="T7" fmla="*/ 21 h 22"/>
                    <a:gd name="T8" fmla="*/ 19 w 34"/>
                    <a:gd name="T9" fmla="*/ 19 h 22"/>
                    <a:gd name="T10" fmla="*/ 23 w 34"/>
                    <a:gd name="T11" fmla="*/ 19 h 22"/>
                    <a:gd name="T12" fmla="*/ 26 w 34"/>
                    <a:gd name="T13" fmla="*/ 17 h 22"/>
                    <a:gd name="T14" fmla="*/ 30 w 34"/>
                    <a:gd name="T15" fmla="*/ 13 h 22"/>
                    <a:gd name="T16" fmla="*/ 34 w 34"/>
                    <a:gd name="T17" fmla="*/ 8 h 22"/>
                    <a:gd name="T18" fmla="*/ 21 w 34"/>
                    <a:gd name="T19" fmla="*/ 0 h 22"/>
                    <a:gd name="T20" fmla="*/ 19 w 34"/>
                    <a:gd name="T21" fmla="*/ 2 h 22"/>
                    <a:gd name="T22" fmla="*/ 17 w 34"/>
                    <a:gd name="T23" fmla="*/ 4 h 22"/>
                    <a:gd name="T24" fmla="*/ 15 w 34"/>
                    <a:gd name="T25" fmla="*/ 4 h 22"/>
                    <a:gd name="T26" fmla="*/ 12 w 34"/>
                    <a:gd name="T27" fmla="*/ 6 h 22"/>
                    <a:gd name="T28" fmla="*/ 8 w 34"/>
                    <a:gd name="T29" fmla="*/ 8 h 22"/>
                    <a:gd name="T30" fmla="*/ 4 w 34"/>
                    <a:gd name="T31" fmla="*/ 9 h 22"/>
                    <a:gd name="T32" fmla="*/ 0 w 34"/>
                    <a:gd name="T33" fmla="*/ 13 h 22"/>
                    <a:gd name="T34" fmla="*/ 13 w 34"/>
                    <a:gd name="T35" fmla="*/ 22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22">
                      <a:moveTo>
                        <a:pt x="13" y="22"/>
                      </a:move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23" y="19"/>
                      </a:lnTo>
                      <a:lnTo>
                        <a:pt x="26" y="17"/>
                      </a:lnTo>
                      <a:lnTo>
                        <a:pt x="30" y="13"/>
                      </a:lnTo>
                      <a:lnTo>
                        <a:pt x="34" y="8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2" name="Freeform 450"/>
                <p:cNvSpPr>
                  <a:spLocks/>
                </p:cNvSpPr>
                <p:nvPr/>
              </p:nvSpPr>
              <p:spPr bwMode="auto">
                <a:xfrm>
                  <a:off x="2676" y="2703"/>
                  <a:ext cx="24" cy="37"/>
                </a:xfrm>
                <a:custGeom>
                  <a:avLst/>
                  <a:gdLst>
                    <a:gd name="T0" fmla="*/ 15 w 24"/>
                    <a:gd name="T1" fmla="*/ 33 h 37"/>
                    <a:gd name="T2" fmla="*/ 15 w 24"/>
                    <a:gd name="T3" fmla="*/ 31 h 37"/>
                    <a:gd name="T4" fmla="*/ 15 w 24"/>
                    <a:gd name="T5" fmla="*/ 28 h 37"/>
                    <a:gd name="T6" fmla="*/ 15 w 24"/>
                    <a:gd name="T7" fmla="*/ 26 h 37"/>
                    <a:gd name="T8" fmla="*/ 17 w 24"/>
                    <a:gd name="T9" fmla="*/ 22 h 37"/>
                    <a:gd name="T10" fmla="*/ 19 w 24"/>
                    <a:gd name="T11" fmla="*/ 19 h 37"/>
                    <a:gd name="T12" fmla="*/ 21 w 24"/>
                    <a:gd name="T13" fmla="*/ 15 h 37"/>
                    <a:gd name="T14" fmla="*/ 23 w 24"/>
                    <a:gd name="T15" fmla="*/ 11 h 37"/>
                    <a:gd name="T16" fmla="*/ 24 w 24"/>
                    <a:gd name="T17" fmla="*/ 9 h 37"/>
                    <a:gd name="T18" fmla="*/ 11 w 24"/>
                    <a:gd name="T19" fmla="*/ 0 h 37"/>
                    <a:gd name="T20" fmla="*/ 10 w 24"/>
                    <a:gd name="T21" fmla="*/ 4 h 37"/>
                    <a:gd name="T22" fmla="*/ 8 w 24"/>
                    <a:gd name="T23" fmla="*/ 8 h 37"/>
                    <a:gd name="T24" fmla="*/ 4 w 24"/>
                    <a:gd name="T25" fmla="*/ 11 h 37"/>
                    <a:gd name="T26" fmla="*/ 2 w 24"/>
                    <a:gd name="T27" fmla="*/ 17 h 37"/>
                    <a:gd name="T28" fmla="*/ 0 w 24"/>
                    <a:gd name="T29" fmla="*/ 20 h 37"/>
                    <a:gd name="T30" fmla="*/ 0 w 24"/>
                    <a:gd name="T31" fmla="*/ 26 h 37"/>
                    <a:gd name="T32" fmla="*/ 0 w 24"/>
                    <a:gd name="T33" fmla="*/ 31 h 37"/>
                    <a:gd name="T34" fmla="*/ 0 w 24"/>
                    <a:gd name="T35" fmla="*/ 37 h 37"/>
                    <a:gd name="T36" fmla="*/ 15 w 24"/>
                    <a:gd name="T37" fmla="*/ 33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37">
                      <a:moveTo>
                        <a:pt x="15" y="33"/>
                      </a:moveTo>
                      <a:lnTo>
                        <a:pt x="15" y="31"/>
                      </a:lnTo>
                      <a:lnTo>
                        <a:pt x="15" y="28"/>
                      </a:lnTo>
                      <a:lnTo>
                        <a:pt x="15" y="26"/>
                      </a:lnTo>
                      <a:lnTo>
                        <a:pt x="17" y="22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3" y="11"/>
                      </a:lnTo>
                      <a:lnTo>
                        <a:pt x="24" y="9"/>
                      </a:lnTo>
                      <a:lnTo>
                        <a:pt x="11" y="0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3" name="Freeform 451"/>
                <p:cNvSpPr>
                  <a:spLocks/>
                </p:cNvSpPr>
                <p:nvPr/>
              </p:nvSpPr>
              <p:spPr bwMode="auto">
                <a:xfrm>
                  <a:off x="2676" y="2736"/>
                  <a:ext cx="41" cy="26"/>
                </a:xfrm>
                <a:custGeom>
                  <a:avLst/>
                  <a:gdLst>
                    <a:gd name="T0" fmla="*/ 41 w 41"/>
                    <a:gd name="T1" fmla="*/ 21 h 26"/>
                    <a:gd name="T2" fmla="*/ 37 w 41"/>
                    <a:gd name="T3" fmla="*/ 13 h 26"/>
                    <a:gd name="T4" fmla="*/ 32 w 41"/>
                    <a:gd name="T5" fmla="*/ 8 h 26"/>
                    <a:gd name="T6" fmla="*/ 26 w 41"/>
                    <a:gd name="T7" fmla="*/ 4 h 26"/>
                    <a:gd name="T8" fmla="*/ 21 w 41"/>
                    <a:gd name="T9" fmla="*/ 2 h 26"/>
                    <a:gd name="T10" fmla="*/ 17 w 41"/>
                    <a:gd name="T11" fmla="*/ 0 h 26"/>
                    <a:gd name="T12" fmla="*/ 15 w 41"/>
                    <a:gd name="T13" fmla="*/ 0 h 26"/>
                    <a:gd name="T14" fmla="*/ 0 w 41"/>
                    <a:gd name="T15" fmla="*/ 4 h 26"/>
                    <a:gd name="T16" fmla="*/ 4 w 41"/>
                    <a:gd name="T17" fmla="*/ 11 h 26"/>
                    <a:gd name="T18" fmla="*/ 10 w 41"/>
                    <a:gd name="T19" fmla="*/ 15 h 26"/>
                    <a:gd name="T20" fmla="*/ 13 w 41"/>
                    <a:gd name="T21" fmla="*/ 15 h 26"/>
                    <a:gd name="T22" fmla="*/ 17 w 41"/>
                    <a:gd name="T23" fmla="*/ 17 h 26"/>
                    <a:gd name="T24" fmla="*/ 21 w 41"/>
                    <a:gd name="T25" fmla="*/ 17 h 26"/>
                    <a:gd name="T26" fmla="*/ 23 w 41"/>
                    <a:gd name="T27" fmla="*/ 19 h 26"/>
                    <a:gd name="T28" fmla="*/ 24 w 41"/>
                    <a:gd name="T29" fmla="*/ 21 h 26"/>
                    <a:gd name="T30" fmla="*/ 26 w 41"/>
                    <a:gd name="T31" fmla="*/ 26 h 26"/>
                    <a:gd name="T32" fmla="*/ 41 w 41"/>
                    <a:gd name="T33" fmla="*/ 21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" h="26">
                      <a:moveTo>
                        <a:pt x="41" y="21"/>
                      </a:moveTo>
                      <a:lnTo>
                        <a:pt x="37" y="13"/>
                      </a:lnTo>
                      <a:lnTo>
                        <a:pt x="32" y="8"/>
                      </a:lnTo>
                      <a:lnTo>
                        <a:pt x="26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5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3" y="19"/>
                      </a:lnTo>
                      <a:lnTo>
                        <a:pt x="24" y="21"/>
                      </a:lnTo>
                      <a:lnTo>
                        <a:pt x="26" y="26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4" name="Freeform 452"/>
                <p:cNvSpPr>
                  <a:spLocks/>
                </p:cNvSpPr>
                <p:nvPr/>
              </p:nvSpPr>
              <p:spPr bwMode="auto">
                <a:xfrm>
                  <a:off x="2702" y="2757"/>
                  <a:ext cx="24" cy="97"/>
                </a:xfrm>
                <a:custGeom>
                  <a:avLst/>
                  <a:gdLst>
                    <a:gd name="T0" fmla="*/ 24 w 24"/>
                    <a:gd name="T1" fmla="*/ 97 h 97"/>
                    <a:gd name="T2" fmla="*/ 24 w 24"/>
                    <a:gd name="T3" fmla="*/ 88 h 97"/>
                    <a:gd name="T4" fmla="*/ 22 w 24"/>
                    <a:gd name="T5" fmla="*/ 75 h 97"/>
                    <a:gd name="T6" fmla="*/ 22 w 24"/>
                    <a:gd name="T7" fmla="*/ 62 h 97"/>
                    <a:gd name="T8" fmla="*/ 22 w 24"/>
                    <a:gd name="T9" fmla="*/ 48 h 97"/>
                    <a:gd name="T10" fmla="*/ 21 w 24"/>
                    <a:gd name="T11" fmla="*/ 35 h 97"/>
                    <a:gd name="T12" fmla="*/ 19 w 24"/>
                    <a:gd name="T13" fmla="*/ 22 h 97"/>
                    <a:gd name="T14" fmla="*/ 17 w 24"/>
                    <a:gd name="T15" fmla="*/ 11 h 97"/>
                    <a:gd name="T16" fmla="*/ 15 w 24"/>
                    <a:gd name="T17" fmla="*/ 0 h 97"/>
                    <a:gd name="T18" fmla="*/ 0 w 24"/>
                    <a:gd name="T19" fmla="*/ 5 h 97"/>
                    <a:gd name="T20" fmla="*/ 2 w 24"/>
                    <a:gd name="T21" fmla="*/ 13 h 97"/>
                    <a:gd name="T22" fmla="*/ 4 w 24"/>
                    <a:gd name="T23" fmla="*/ 24 h 97"/>
                    <a:gd name="T24" fmla="*/ 6 w 24"/>
                    <a:gd name="T25" fmla="*/ 37 h 97"/>
                    <a:gd name="T26" fmla="*/ 6 w 24"/>
                    <a:gd name="T27" fmla="*/ 49 h 97"/>
                    <a:gd name="T28" fmla="*/ 8 w 24"/>
                    <a:gd name="T29" fmla="*/ 62 h 97"/>
                    <a:gd name="T30" fmla="*/ 8 w 24"/>
                    <a:gd name="T31" fmla="*/ 77 h 97"/>
                    <a:gd name="T32" fmla="*/ 8 w 24"/>
                    <a:gd name="T33" fmla="*/ 88 h 97"/>
                    <a:gd name="T34" fmla="*/ 9 w 24"/>
                    <a:gd name="T35" fmla="*/ 97 h 97"/>
                    <a:gd name="T36" fmla="*/ 24 w 24"/>
                    <a:gd name="T37" fmla="*/ 97 h 9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97">
                      <a:moveTo>
                        <a:pt x="24" y="97"/>
                      </a:moveTo>
                      <a:lnTo>
                        <a:pt x="24" y="88"/>
                      </a:lnTo>
                      <a:lnTo>
                        <a:pt x="22" y="75"/>
                      </a:lnTo>
                      <a:lnTo>
                        <a:pt x="22" y="62"/>
                      </a:lnTo>
                      <a:lnTo>
                        <a:pt x="22" y="48"/>
                      </a:lnTo>
                      <a:lnTo>
                        <a:pt x="21" y="35"/>
                      </a:lnTo>
                      <a:lnTo>
                        <a:pt x="19" y="22"/>
                      </a:lnTo>
                      <a:lnTo>
                        <a:pt x="17" y="11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" y="13"/>
                      </a:lnTo>
                      <a:lnTo>
                        <a:pt x="4" y="24"/>
                      </a:lnTo>
                      <a:lnTo>
                        <a:pt x="6" y="37"/>
                      </a:lnTo>
                      <a:lnTo>
                        <a:pt x="6" y="49"/>
                      </a:lnTo>
                      <a:lnTo>
                        <a:pt x="8" y="62"/>
                      </a:lnTo>
                      <a:lnTo>
                        <a:pt x="8" y="77"/>
                      </a:lnTo>
                      <a:lnTo>
                        <a:pt x="8" y="88"/>
                      </a:lnTo>
                      <a:lnTo>
                        <a:pt x="9" y="97"/>
                      </a:lnTo>
                      <a:lnTo>
                        <a:pt x="24" y="9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5" name="Freeform 453"/>
                <p:cNvSpPr>
                  <a:spLocks/>
                </p:cNvSpPr>
                <p:nvPr/>
              </p:nvSpPr>
              <p:spPr bwMode="auto">
                <a:xfrm>
                  <a:off x="2708" y="2854"/>
                  <a:ext cx="18" cy="43"/>
                </a:xfrm>
                <a:custGeom>
                  <a:avLst/>
                  <a:gdLst>
                    <a:gd name="T0" fmla="*/ 13 w 18"/>
                    <a:gd name="T1" fmla="*/ 43 h 43"/>
                    <a:gd name="T2" fmla="*/ 16 w 18"/>
                    <a:gd name="T3" fmla="*/ 39 h 43"/>
                    <a:gd name="T4" fmla="*/ 18 w 18"/>
                    <a:gd name="T5" fmla="*/ 34 h 43"/>
                    <a:gd name="T6" fmla="*/ 18 w 18"/>
                    <a:gd name="T7" fmla="*/ 30 h 43"/>
                    <a:gd name="T8" fmla="*/ 18 w 18"/>
                    <a:gd name="T9" fmla="*/ 24 h 43"/>
                    <a:gd name="T10" fmla="*/ 18 w 18"/>
                    <a:gd name="T11" fmla="*/ 19 h 43"/>
                    <a:gd name="T12" fmla="*/ 18 w 18"/>
                    <a:gd name="T13" fmla="*/ 13 h 43"/>
                    <a:gd name="T14" fmla="*/ 18 w 18"/>
                    <a:gd name="T15" fmla="*/ 8 h 43"/>
                    <a:gd name="T16" fmla="*/ 18 w 18"/>
                    <a:gd name="T17" fmla="*/ 0 h 43"/>
                    <a:gd name="T18" fmla="*/ 3 w 18"/>
                    <a:gd name="T19" fmla="*/ 0 h 43"/>
                    <a:gd name="T20" fmla="*/ 3 w 18"/>
                    <a:gd name="T21" fmla="*/ 8 h 43"/>
                    <a:gd name="T22" fmla="*/ 3 w 18"/>
                    <a:gd name="T23" fmla="*/ 15 h 43"/>
                    <a:gd name="T24" fmla="*/ 3 w 18"/>
                    <a:gd name="T25" fmla="*/ 19 h 43"/>
                    <a:gd name="T26" fmla="*/ 3 w 18"/>
                    <a:gd name="T27" fmla="*/ 24 h 43"/>
                    <a:gd name="T28" fmla="*/ 3 w 18"/>
                    <a:gd name="T29" fmla="*/ 26 h 43"/>
                    <a:gd name="T30" fmla="*/ 3 w 18"/>
                    <a:gd name="T31" fmla="*/ 30 h 43"/>
                    <a:gd name="T32" fmla="*/ 2 w 18"/>
                    <a:gd name="T33" fmla="*/ 32 h 43"/>
                    <a:gd name="T34" fmla="*/ 0 w 18"/>
                    <a:gd name="T35" fmla="*/ 35 h 43"/>
                    <a:gd name="T36" fmla="*/ 13 w 18"/>
                    <a:gd name="T37" fmla="*/ 43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" h="43">
                      <a:moveTo>
                        <a:pt x="13" y="43"/>
                      </a:moveTo>
                      <a:lnTo>
                        <a:pt x="16" y="39"/>
                      </a:lnTo>
                      <a:lnTo>
                        <a:pt x="18" y="34"/>
                      </a:lnTo>
                      <a:lnTo>
                        <a:pt x="18" y="30"/>
                      </a:lnTo>
                      <a:lnTo>
                        <a:pt x="18" y="24"/>
                      </a:lnTo>
                      <a:lnTo>
                        <a:pt x="18" y="19"/>
                      </a:lnTo>
                      <a:lnTo>
                        <a:pt x="18" y="13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3" y="0"/>
                      </a:lnTo>
                      <a:lnTo>
                        <a:pt x="3" y="8"/>
                      </a:lnTo>
                      <a:lnTo>
                        <a:pt x="3" y="15"/>
                      </a:lnTo>
                      <a:lnTo>
                        <a:pt x="3" y="19"/>
                      </a:ln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3" y="30"/>
                      </a:lnTo>
                      <a:lnTo>
                        <a:pt x="2" y="32"/>
                      </a:lnTo>
                      <a:lnTo>
                        <a:pt x="0" y="35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6" name="Freeform 454"/>
                <p:cNvSpPr>
                  <a:spLocks/>
                </p:cNvSpPr>
                <p:nvPr/>
              </p:nvSpPr>
              <p:spPr bwMode="auto">
                <a:xfrm>
                  <a:off x="2682" y="2889"/>
                  <a:ext cx="39" cy="30"/>
                </a:xfrm>
                <a:custGeom>
                  <a:avLst/>
                  <a:gdLst>
                    <a:gd name="T0" fmla="*/ 2 w 39"/>
                    <a:gd name="T1" fmla="*/ 30 h 30"/>
                    <a:gd name="T2" fmla="*/ 11 w 39"/>
                    <a:gd name="T3" fmla="*/ 30 h 30"/>
                    <a:gd name="T4" fmla="*/ 18 w 39"/>
                    <a:gd name="T5" fmla="*/ 28 h 30"/>
                    <a:gd name="T6" fmla="*/ 24 w 39"/>
                    <a:gd name="T7" fmla="*/ 24 h 30"/>
                    <a:gd name="T8" fmla="*/ 28 w 39"/>
                    <a:gd name="T9" fmla="*/ 23 h 30"/>
                    <a:gd name="T10" fmla="*/ 31 w 39"/>
                    <a:gd name="T11" fmla="*/ 19 h 30"/>
                    <a:gd name="T12" fmla="*/ 35 w 39"/>
                    <a:gd name="T13" fmla="*/ 15 h 30"/>
                    <a:gd name="T14" fmla="*/ 37 w 39"/>
                    <a:gd name="T15" fmla="*/ 12 h 30"/>
                    <a:gd name="T16" fmla="*/ 39 w 39"/>
                    <a:gd name="T17" fmla="*/ 8 h 30"/>
                    <a:gd name="T18" fmla="*/ 26 w 39"/>
                    <a:gd name="T19" fmla="*/ 0 h 30"/>
                    <a:gd name="T20" fmla="*/ 24 w 39"/>
                    <a:gd name="T21" fmla="*/ 4 h 30"/>
                    <a:gd name="T22" fmla="*/ 22 w 39"/>
                    <a:gd name="T23" fmla="*/ 6 h 30"/>
                    <a:gd name="T24" fmla="*/ 20 w 39"/>
                    <a:gd name="T25" fmla="*/ 8 h 30"/>
                    <a:gd name="T26" fmla="*/ 18 w 39"/>
                    <a:gd name="T27" fmla="*/ 10 h 30"/>
                    <a:gd name="T28" fmla="*/ 17 w 39"/>
                    <a:gd name="T29" fmla="*/ 12 h 30"/>
                    <a:gd name="T30" fmla="*/ 13 w 39"/>
                    <a:gd name="T31" fmla="*/ 13 h 30"/>
                    <a:gd name="T32" fmla="*/ 7 w 39"/>
                    <a:gd name="T33" fmla="*/ 13 h 30"/>
                    <a:gd name="T34" fmla="*/ 0 w 39"/>
                    <a:gd name="T35" fmla="*/ 15 h 30"/>
                    <a:gd name="T36" fmla="*/ 2 w 39"/>
                    <a:gd name="T37" fmla="*/ 3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30">
                      <a:moveTo>
                        <a:pt x="2" y="30"/>
                      </a:moveTo>
                      <a:lnTo>
                        <a:pt x="11" y="30"/>
                      </a:lnTo>
                      <a:lnTo>
                        <a:pt x="18" y="28"/>
                      </a:lnTo>
                      <a:lnTo>
                        <a:pt x="24" y="24"/>
                      </a:lnTo>
                      <a:lnTo>
                        <a:pt x="28" y="23"/>
                      </a:lnTo>
                      <a:lnTo>
                        <a:pt x="31" y="19"/>
                      </a:lnTo>
                      <a:lnTo>
                        <a:pt x="35" y="15"/>
                      </a:lnTo>
                      <a:lnTo>
                        <a:pt x="37" y="12"/>
                      </a:lnTo>
                      <a:lnTo>
                        <a:pt x="39" y="8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7" y="12"/>
                      </a:lnTo>
                      <a:lnTo>
                        <a:pt x="13" y="13"/>
                      </a:lnTo>
                      <a:lnTo>
                        <a:pt x="7" y="13"/>
                      </a:lnTo>
                      <a:lnTo>
                        <a:pt x="0" y="15"/>
                      </a:lnTo>
                      <a:lnTo>
                        <a:pt x="2" y="3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7" name="Freeform 455"/>
                <p:cNvSpPr>
                  <a:spLocks/>
                </p:cNvSpPr>
                <p:nvPr/>
              </p:nvSpPr>
              <p:spPr bwMode="auto">
                <a:xfrm>
                  <a:off x="2560" y="2904"/>
                  <a:ext cx="124" cy="26"/>
                </a:xfrm>
                <a:custGeom>
                  <a:avLst/>
                  <a:gdLst>
                    <a:gd name="T0" fmla="*/ 0 w 124"/>
                    <a:gd name="T1" fmla="*/ 21 h 26"/>
                    <a:gd name="T2" fmla="*/ 13 w 124"/>
                    <a:gd name="T3" fmla="*/ 24 h 26"/>
                    <a:gd name="T4" fmla="*/ 30 w 124"/>
                    <a:gd name="T5" fmla="*/ 26 h 26"/>
                    <a:gd name="T6" fmla="*/ 46 w 124"/>
                    <a:gd name="T7" fmla="*/ 24 h 26"/>
                    <a:gd name="T8" fmla="*/ 65 w 124"/>
                    <a:gd name="T9" fmla="*/ 24 h 26"/>
                    <a:gd name="T10" fmla="*/ 81 w 124"/>
                    <a:gd name="T11" fmla="*/ 22 h 26"/>
                    <a:gd name="T12" fmla="*/ 98 w 124"/>
                    <a:gd name="T13" fmla="*/ 21 h 26"/>
                    <a:gd name="T14" fmla="*/ 113 w 124"/>
                    <a:gd name="T15" fmla="*/ 17 h 26"/>
                    <a:gd name="T16" fmla="*/ 124 w 124"/>
                    <a:gd name="T17" fmla="*/ 15 h 26"/>
                    <a:gd name="T18" fmla="*/ 122 w 124"/>
                    <a:gd name="T19" fmla="*/ 0 h 26"/>
                    <a:gd name="T20" fmla="*/ 111 w 124"/>
                    <a:gd name="T21" fmla="*/ 2 h 26"/>
                    <a:gd name="T22" fmla="*/ 96 w 124"/>
                    <a:gd name="T23" fmla="*/ 4 h 26"/>
                    <a:gd name="T24" fmla="*/ 79 w 124"/>
                    <a:gd name="T25" fmla="*/ 8 h 26"/>
                    <a:gd name="T26" fmla="*/ 63 w 124"/>
                    <a:gd name="T27" fmla="*/ 9 h 26"/>
                    <a:gd name="T28" fmla="*/ 46 w 124"/>
                    <a:gd name="T29" fmla="*/ 9 h 26"/>
                    <a:gd name="T30" fmla="*/ 30 w 124"/>
                    <a:gd name="T31" fmla="*/ 9 h 26"/>
                    <a:gd name="T32" fmla="*/ 17 w 124"/>
                    <a:gd name="T33" fmla="*/ 9 h 26"/>
                    <a:gd name="T34" fmla="*/ 6 w 124"/>
                    <a:gd name="T35" fmla="*/ 6 h 26"/>
                    <a:gd name="T36" fmla="*/ 0 w 124"/>
                    <a:gd name="T37" fmla="*/ 21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4" h="26">
                      <a:moveTo>
                        <a:pt x="0" y="21"/>
                      </a:moveTo>
                      <a:lnTo>
                        <a:pt x="13" y="24"/>
                      </a:lnTo>
                      <a:lnTo>
                        <a:pt x="30" y="26"/>
                      </a:lnTo>
                      <a:lnTo>
                        <a:pt x="46" y="24"/>
                      </a:lnTo>
                      <a:lnTo>
                        <a:pt x="65" y="24"/>
                      </a:lnTo>
                      <a:lnTo>
                        <a:pt x="81" y="22"/>
                      </a:lnTo>
                      <a:lnTo>
                        <a:pt x="98" y="21"/>
                      </a:lnTo>
                      <a:lnTo>
                        <a:pt x="113" y="17"/>
                      </a:lnTo>
                      <a:lnTo>
                        <a:pt x="124" y="15"/>
                      </a:lnTo>
                      <a:lnTo>
                        <a:pt x="122" y="0"/>
                      </a:lnTo>
                      <a:lnTo>
                        <a:pt x="111" y="2"/>
                      </a:lnTo>
                      <a:lnTo>
                        <a:pt x="96" y="4"/>
                      </a:lnTo>
                      <a:lnTo>
                        <a:pt x="79" y="8"/>
                      </a:lnTo>
                      <a:lnTo>
                        <a:pt x="63" y="9"/>
                      </a:lnTo>
                      <a:lnTo>
                        <a:pt x="46" y="9"/>
                      </a:lnTo>
                      <a:lnTo>
                        <a:pt x="30" y="9"/>
                      </a:lnTo>
                      <a:lnTo>
                        <a:pt x="17" y="9"/>
                      </a:lnTo>
                      <a:lnTo>
                        <a:pt x="6" y="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8" name="Freeform 456"/>
                <p:cNvSpPr>
                  <a:spLocks/>
                </p:cNvSpPr>
                <p:nvPr/>
              </p:nvSpPr>
              <p:spPr bwMode="auto">
                <a:xfrm>
                  <a:off x="2530" y="2853"/>
                  <a:ext cx="36" cy="72"/>
                </a:xfrm>
                <a:custGeom>
                  <a:avLst/>
                  <a:gdLst>
                    <a:gd name="T0" fmla="*/ 0 w 36"/>
                    <a:gd name="T1" fmla="*/ 14 h 72"/>
                    <a:gd name="T2" fmla="*/ 2 w 36"/>
                    <a:gd name="T3" fmla="*/ 14 h 72"/>
                    <a:gd name="T4" fmla="*/ 2 w 36"/>
                    <a:gd name="T5" fmla="*/ 16 h 72"/>
                    <a:gd name="T6" fmla="*/ 2 w 36"/>
                    <a:gd name="T7" fmla="*/ 18 h 72"/>
                    <a:gd name="T8" fmla="*/ 4 w 36"/>
                    <a:gd name="T9" fmla="*/ 25 h 72"/>
                    <a:gd name="T10" fmla="*/ 6 w 36"/>
                    <a:gd name="T11" fmla="*/ 35 h 72"/>
                    <a:gd name="T12" fmla="*/ 8 w 36"/>
                    <a:gd name="T13" fmla="*/ 44 h 72"/>
                    <a:gd name="T14" fmla="*/ 12 w 36"/>
                    <a:gd name="T15" fmla="*/ 55 h 72"/>
                    <a:gd name="T16" fmla="*/ 13 w 36"/>
                    <a:gd name="T17" fmla="*/ 60 h 72"/>
                    <a:gd name="T18" fmla="*/ 19 w 36"/>
                    <a:gd name="T19" fmla="*/ 64 h 72"/>
                    <a:gd name="T20" fmla="*/ 23 w 36"/>
                    <a:gd name="T21" fmla="*/ 70 h 72"/>
                    <a:gd name="T22" fmla="*/ 30 w 36"/>
                    <a:gd name="T23" fmla="*/ 72 h 72"/>
                    <a:gd name="T24" fmla="*/ 36 w 36"/>
                    <a:gd name="T25" fmla="*/ 57 h 72"/>
                    <a:gd name="T26" fmla="*/ 32 w 36"/>
                    <a:gd name="T27" fmla="*/ 55 h 72"/>
                    <a:gd name="T28" fmla="*/ 28 w 36"/>
                    <a:gd name="T29" fmla="*/ 53 h 72"/>
                    <a:gd name="T30" fmla="*/ 26 w 36"/>
                    <a:gd name="T31" fmla="*/ 51 h 72"/>
                    <a:gd name="T32" fmla="*/ 24 w 36"/>
                    <a:gd name="T33" fmla="*/ 49 h 72"/>
                    <a:gd name="T34" fmla="*/ 23 w 36"/>
                    <a:gd name="T35" fmla="*/ 40 h 72"/>
                    <a:gd name="T36" fmla="*/ 21 w 36"/>
                    <a:gd name="T37" fmla="*/ 33 h 72"/>
                    <a:gd name="T38" fmla="*/ 19 w 36"/>
                    <a:gd name="T39" fmla="*/ 24 h 72"/>
                    <a:gd name="T40" fmla="*/ 17 w 36"/>
                    <a:gd name="T41" fmla="*/ 14 h 72"/>
                    <a:gd name="T42" fmla="*/ 15 w 36"/>
                    <a:gd name="T43" fmla="*/ 9 h 72"/>
                    <a:gd name="T44" fmla="*/ 13 w 36"/>
                    <a:gd name="T45" fmla="*/ 5 h 72"/>
                    <a:gd name="T46" fmla="*/ 8 w 36"/>
                    <a:gd name="T47" fmla="*/ 1 h 72"/>
                    <a:gd name="T48" fmla="*/ 2 w 36"/>
                    <a:gd name="T49" fmla="*/ 0 h 72"/>
                    <a:gd name="T50" fmla="*/ 0 w 36"/>
                    <a:gd name="T51" fmla="*/ 14 h 7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" h="72">
                      <a:moveTo>
                        <a:pt x="0" y="14"/>
                      </a:move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4" y="25"/>
                      </a:lnTo>
                      <a:lnTo>
                        <a:pt x="6" y="35"/>
                      </a:lnTo>
                      <a:lnTo>
                        <a:pt x="8" y="44"/>
                      </a:lnTo>
                      <a:lnTo>
                        <a:pt x="12" y="55"/>
                      </a:lnTo>
                      <a:lnTo>
                        <a:pt x="13" y="60"/>
                      </a:lnTo>
                      <a:lnTo>
                        <a:pt x="19" y="64"/>
                      </a:lnTo>
                      <a:lnTo>
                        <a:pt x="23" y="70"/>
                      </a:lnTo>
                      <a:lnTo>
                        <a:pt x="30" y="72"/>
                      </a:lnTo>
                      <a:lnTo>
                        <a:pt x="36" y="57"/>
                      </a:lnTo>
                      <a:lnTo>
                        <a:pt x="32" y="55"/>
                      </a:lnTo>
                      <a:lnTo>
                        <a:pt x="28" y="53"/>
                      </a:lnTo>
                      <a:lnTo>
                        <a:pt x="26" y="51"/>
                      </a:lnTo>
                      <a:lnTo>
                        <a:pt x="24" y="49"/>
                      </a:lnTo>
                      <a:lnTo>
                        <a:pt x="23" y="40"/>
                      </a:lnTo>
                      <a:lnTo>
                        <a:pt x="21" y="33"/>
                      </a:lnTo>
                      <a:lnTo>
                        <a:pt x="19" y="24"/>
                      </a:lnTo>
                      <a:lnTo>
                        <a:pt x="17" y="14"/>
                      </a:lnTo>
                      <a:lnTo>
                        <a:pt x="15" y="9"/>
                      </a:lnTo>
                      <a:lnTo>
                        <a:pt x="13" y="5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69" name="Freeform 457"/>
                <p:cNvSpPr>
                  <a:spLocks/>
                </p:cNvSpPr>
                <p:nvPr/>
              </p:nvSpPr>
              <p:spPr bwMode="auto">
                <a:xfrm>
                  <a:off x="2501" y="2851"/>
                  <a:ext cx="31" cy="61"/>
                </a:xfrm>
                <a:custGeom>
                  <a:avLst/>
                  <a:gdLst>
                    <a:gd name="T0" fmla="*/ 7 w 31"/>
                    <a:gd name="T1" fmla="*/ 61 h 61"/>
                    <a:gd name="T2" fmla="*/ 15 w 31"/>
                    <a:gd name="T3" fmla="*/ 53 h 61"/>
                    <a:gd name="T4" fmla="*/ 17 w 31"/>
                    <a:gd name="T5" fmla="*/ 44 h 61"/>
                    <a:gd name="T6" fmla="*/ 20 w 31"/>
                    <a:gd name="T7" fmla="*/ 37 h 61"/>
                    <a:gd name="T8" fmla="*/ 22 w 31"/>
                    <a:gd name="T9" fmla="*/ 29 h 61"/>
                    <a:gd name="T10" fmla="*/ 24 w 31"/>
                    <a:gd name="T11" fmla="*/ 22 h 61"/>
                    <a:gd name="T12" fmla="*/ 26 w 31"/>
                    <a:gd name="T13" fmla="*/ 16 h 61"/>
                    <a:gd name="T14" fmla="*/ 28 w 31"/>
                    <a:gd name="T15" fmla="*/ 16 h 61"/>
                    <a:gd name="T16" fmla="*/ 29 w 31"/>
                    <a:gd name="T17" fmla="*/ 16 h 61"/>
                    <a:gd name="T18" fmla="*/ 31 w 31"/>
                    <a:gd name="T19" fmla="*/ 2 h 61"/>
                    <a:gd name="T20" fmla="*/ 28 w 31"/>
                    <a:gd name="T21" fmla="*/ 0 h 61"/>
                    <a:gd name="T22" fmla="*/ 22 w 31"/>
                    <a:gd name="T23" fmla="*/ 2 h 61"/>
                    <a:gd name="T24" fmla="*/ 17 w 31"/>
                    <a:gd name="T25" fmla="*/ 5 h 61"/>
                    <a:gd name="T26" fmla="*/ 13 w 31"/>
                    <a:gd name="T27" fmla="*/ 9 h 61"/>
                    <a:gd name="T28" fmla="*/ 9 w 31"/>
                    <a:gd name="T29" fmla="*/ 16 h 61"/>
                    <a:gd name="T30" fmla="*/ 7 w 31"/>
                    <a:gd name="T31" fmla="*/ 24 h 61"/>
                    <a:gd name="T32" fmla="*/ 5 w 31"/>
                    <a:gd name="T33" fmla="*/ 33 h 61"/>
                    <a:gd name="T34" fmla="*/ 4 w 31"/>
                    <a:gd name="T35" fmla="*/ 40 h 61"/>
                    <a:gd name="T36" fmla="*/ 0 w 31"/>
                    <a:gd name="T37" fmla="*/ 46 h 61"/>
                    <a:gd name="T38" fmla="*/ 0 w 31"/>
                    <a:gd name="T39" fmla="*/ 48 h 61"/>
                    <a:gd name="T40" fmla="*/ 7 w 31"/>
                    <a:gd name="T41" fmla="*/ 61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61">
                      <a:moveTo>
                        <a:pt x="7" y="61"/>
                      </a:moveTo>
                      <a:lnTo>
                        <a:pt x="15" y="53"/>
                      </a:lnTo>
                      <a:lnTo>
                        <a:pt x="17" y="44"/>
                      </a:lnTo>
                      <a:lnTo>
                        <a:pt x="20" y="37"/>
                      </a:lnTo>
                      <a:lnTo>
                        <a:pt x="22" y="29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29" y="16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7" y="5"/>
                      </a:lnTo>
                      <a:lnTo>
                        <a:pt x="13" y="9"/>
                      </a:lnTo>
                      <a:lnTo>
                        <a:pt x="9" y="16"/>
                      </a:lnTo>
                      <a:lnTo>
                        <a:pt x="7" y="24"/>
                      </a:lnTo>
                      <a:lnTo>
                        <a:pt x="5" y="33"/>
                      </a:lnTo>
                      <a:lnTo>
                        <a:pt x="4" y="40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7" y="6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0" name="Freeform 458"/>
                <p:cNvSpPr>
                  <a:spLocks/>
                </p:cNvSpPr>
                <p:nvPr/>
              </p:nvSpPr>
              <p:spPr bwMode="auto">
                <a:xfrm>
                  <a:off x="2466" y="2897"/>
                  <a:ext cx="42" cy="22"/>
                </a:xfrm>
                <a:custGeom>
                  <a:avLst/>
                  <a:gdLst>
                    <a:gd name="T0" fmla="*/ 0 w 42"/>
                    <a:gd name="T1" fmla="*/ 13 h 22"/>
                    <a:gd name="T2" fmla="*/ 5 w 42"/>
                    <a:gd name="T3" fmla="*/ 16 h 22"/>
                    <a:gd name="T4" fmla="*/ 11 w 42"/>
                    <a:gd name="T5" fmla="*/ 18 h 22"/>
                    <a:gd name="T6" fmla="*/ 16 w 42"/>
                    <a:gd name="T7" fmla="*/ 20 h 22"/>
                    <a:gd name="T8" fmla="*/ 22 w 42"/>
                    <a:gd name="T9" fmla="*/ 22 h 22"/>
                    <a:gd name="T10" fmla="*/ 27 w 42"/>
                    <a:gd name="T11" fmla="*/ 20 h 22"/>
                    <a:gd name="T12" fmla="*/ 33 w 42"/>
                    <a:gd name="T13" fmla="*/ 20 h 22"/>
                    <a:gd name="T14" fmla="*/ 39 w 42"/>
                    <a:gd name="T15" fmla="*/ 16 h 22"/>
                    <a:gd name="T16" fmla="*/ 42 w 42"/>
                    <a:gd name="T17" fmla="*/ 15 h 22"/>
                    <a:gd name="T18" fmla="*/ 35 w 42"/>
                    <a:gd name="T19" fmla="*/ 2 h 22"/>
                    <a:gd name="T20" fmla="*/ 31 w 42"/>
                    <a:gd name="T21" fmla="*/ 4 h 22"/>
                    <a:gd name="T22" fmla="*/ 27 w 42"/>
                    <a:gd name="T23" fmla="*/ 5 h 22"/>
                    <a:gd name="T24" fmla="*/ 24 w 42"/>
                    <a:gd name="T25" fmla="*/ 5 h 22"/>
                    <a:gd name="T26" fmla="*/ 22 w 42"/>
                    <a:gd name="T27" fmla="*/ 5 h 22"/>
                    <a:gd name="T28" fmla="*/ 20 w 42"/>
                    <a:gd name="T29" fmla="*/ 5 h 22"/>
                    <a:gd name="T30" fmla="*/ 16 w 42"/>
                    <a:gd name="T31" fmla="*/ 5 h 22"/>
                    <a:gd name="T32" fmla="*/ 15 w 42"/>
                    <a:gd name="T33" fmla="*/ 4 h 22"/>
                    <a:gd name="T34" fmla="*/ 11 w 42"/>
                    <a:gd name="T35" fmla="*/ 0 h 22"/>
                    <a:gd name="T36" fmla="*/ 0 w 42"/>
                    <a:gd name="T37" fmla="*/ 13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2" h="22">
                      <a:moveTo>
                        <a:pt x="0" y="13"/>
                      </a:moveTo>
                      <a:lnTo>
                        <a:pt x="5" y="16"/>
                      </a:lnTo>
                      <a:lnTo>
                        <a:pt x="11" y="18"/>
                      </a:lnTo>
                      <a:lnTo>
                        <a:pt x="16" y="20"/>
                      </a:lnTo>
                      <a:lnTo>
                        <a:pt x="22" y="22"/>
                      </a:lnTo>
                      <a:lnTo>
                        <a:pt x="27" y="20"/>
                      </a:lnTo>
                      <a:lnTo>
                        <a:pt x="33" y="20"/>
                      </a:lnTo>
                      <a:lnTo>
                        <a:pt x="39" y="16"/>
                      </a:lnTo>
                      <a:lnTo>
                        <a:pt x="42" y="15"/>
                      </a:lnTo>
                      <a:lnTo>
                        <a:pt x="35" y="2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1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1" name="Freeform 459"/>
                <p:cNvSpPr>
                  <a:spLocks/>
                </p:cNvSpPr>
                <p:nvPr/>
              </p:nvSpPr>
              <p:spPr bwMode="auto">
                <a:xfrm>
                  <a:off x="2442" y="2854"/>
                  <a:ext cx="35" cy="56"/>
                </a:xfrm>
                <a:custGeom>
                  <a:avLst/>
                  <a:gdLst>
                    <a:gd name="T0" fmla="*/ 0 w 35"/>
                    <a:gd name="T1" fmla="*/ 4 h 56"/>
                    <a:gd name="T2" fmla="*/ 2 w 35"/>
                    <a:gd name="T3" fmla="*/ 11 h 56"/>
                    <a:gd name="T4" fmla="*/ 3 w 35"/>
                    <a:gd name="T5" fmla="*/ 19 h 56"/>
                    <a:gd name="T6" fmla="*/ 7 w 35"/>
                    <a:gd name="T7" fmla="*/ 24 h 56"/>
                    <a:gd name="T8" fmla="*/ 9 w 35"/>
                    <a:gd name="T9" fmla="*/ 32 h 56"/>
                    <a:gd name="T10" fmla="*/ 13 w 35"/>
                    <a:gd name="T11" fmla="*/ 39 h 56"/>
                    <a:gd name="T12" fmla="*/ 16 w 35"/>
                    <a:gd name="T13" fmla="*/ 45 h 56"/>
                    <a:gd name="T14" fmla="*/ 20 w 35"/>
                    <a:gd name="T15" fmla="*/ 50 h 56"/>
                    <a:gd name="T16" fmla="*/ 24 w 35"/>
                    <a:gd name="T17" fmla="*/ 56 h 56"/>
                    <a:gd name="T18" fmla="*/ 35 w 35"/>
                    <a:gd name="T19" fmla="*/ 43 h 56"/>
                    <a:gd name="T20" fmla="*/ 31 w 35"/>
                    <a:gd name="T21" fmla="*/ 41 h 56"/>
                    <a:gd name="T22" fmla="*/ 29 w 35"/>
                    <a:gd name="T23" fmla="*/ 37 h 56"/>
                    <a:gd name="T24" fmla="*/ 26 w 35"/>
                    <a:gd name="T25" fmla="*/ 32 h 56"/>
                    <a:gd name="T26" fmla="*/ 24 w 35"/>
                    <a:gd name="T27" fmla="*/ 26 h 56"/>
                    <a:gd name="T28" fmla="*/ 22 w 35"/>
                    <a:gd name="T29" fmla="*/ 21 h 56"/>
                    <a:gd name="T30" fmla="*/ 18 w 35"/>
                    <a:gd name="T31" fmla="*/ 13 h 56"/>
                    <a:gd name="T32" fmla="*/ 16 w 35"/>
                    <a:gd name="T33" fmla="*/ 6 h 56"/>
                    <a:gd name="T34" fmla="*/ 15 w 35"/>
                    <a:gd name="T35" fmla="*/ 0 h 56"/>
                    <a:gd name="T36" fmla="*/ 0 w 35"/>
                    <a:gd name="T37" fmla="*/ 4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56">
                      <a:moveTo>
                        <a:pt x="0" y="4"/>
                      </a:moveTo>
                      <a:lnTo>
                        <a:pt x="2" y="11"/>
                      </a:lnTo>
                      <a:lnTo>
                        <a:pt x="3" y="19"/>
                      </a:lnTo>
                      <a:lnTo>
                        <a:pt x="7" y="24"/>
                      </a:lnTo>
                      <a:lnTo>
                        <a:pt x="9" y="32"/>
                      </a:lnTo>
                      <a:lnTo>
                        <a:pt x="13" y="39"/>
                      </a:lnTo>
                      <a:lnTo>
                        <a:pt x="16" y="45"/>
                      </a:lnTo>
                      <a:lnTo>
                        <a:pt x="20" y="50"/>
                      </a:lnTo>
                      <a:lnTo>
                        <a:pt x="24" y="56"/>
                      </a:lnTo>
                      <a:lnTo>
                        <a:pt x="35" y="43"/>
                      </a:lnTo>
                      <a:lnTo>
                        <a:pt x="31" y="41"/>
                      </a:lnTo>
                      <a:lnTo>
                        <a:pt x="29" y="37"/>
                      </a:lnTo>
                      <a:lnTo>
                        <a:pt x="26" y="32"/>
                      </a:lnTo>
                      <a:lnTo>
                        <a:pt x="24" y="26"/>
                      </a:lnTo>
                      <a:lnTo>
                        <a:pt x="22" y="21"/>
                      </a:lnTo>
                      <a:lnTo>
                        <a:pt x="18" y="13"/>
                      </a:lnTo>
                      <a:lnTo>
                        <a:pt x="16" y="6"/>
                      </a:lnTo>
                      <a:lnTo>
                        <a:pt x="1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2" name="Freeform 460"/>
                <p:cNvSpPr>
                  <a:spLocks/>
                </p:cNvSpPr>
                <p:nvPr/>
              </p:nvSpPr>
              <p:spPr bwMode="auto">
                <a:xfrm>
                  <a:off x="2434" y="2788"/>
                  <a:ext cx="23" cy="70"/>
                </a:xfrm>
                <a:custGeom>
                  <a:avLst/>
                  <a:gdLst>
                    <a:gd name="T0" fmla="*/ 0 w 23"/>
                    <a:gd name="T1" fmla="*/ 9 h 70"/>
                    <a:gd name="T2" fmla="*/ 2 w 23"/>
                    <a:gd name="T3" fmla="*/ 13 h 70"/>
                    <a:gd name="T4" fmla="*/ 4 w 23"/>
                    <a:gd name="T5" fmla="*/ 20 h 70"/>
                    <a:gd name="T6" fmla="*/ 4 w 23"/>
                    <a:gd name="T7" fmla="*/ 28 h 70"/>
                    <a:gd name="T8" fmla="*/ 6 w 23"/>
                    <a:gd name="T9" fmla="*/ 35 h 70"/>
                    <a:gd name="T10" fmla="*/ 6 w 23"/>
                    <a:gd name="T11" fmla="*/ 44 h 70"/>
                    <a:gd name="T12" fmla="*/ 6 w 23"/>
                    <a:gd name="T13" fmla="*/ 53 h 70"/>
                    <a:gd name="T14" fmla="*/ 6 w 23"/>
                    <a:gd name="T15" fmla="*/ 61 h 70"/>
                    <a:gd name="T16" fmla="*/ 8 w 23"/>
                    <a:gd name="T17" fmla="*/ 70 h 70"/>
                    <a:gd name="T18" fmla="*/ 23 w 23"/>
                    <a:gd name="T19" fmla="*/ 66 h 70"/>
                    <a:gd name="T20" fmla="*/ 23 w 23"/>
                    <a:gd name="T21" fmla="*/ 59 h 70"/>
                    <a:gd name="T22" fmla="*/ 21 w 23"/>
                    <a:gd name="T23" fmla="*/ 52 h 70"/>
                    <a:gd name="T24" fmla="*/ 21 w 23"/>
                    <a:gd name="T25" fmla="*/ 44 h 70"/>
                    <a:gd name="T26" fmla="*/ 21 w 23"/>
                    <a:gd name="T27" fmla="*/ 35 h 70"/>
                    <a:gd name="T28" fmla="*/ 21 w 23"/>
                    <a:gd name="T29" fmla="*/ 26 h 70"/>
                    <a:gd name="T30" fmla="*/ 19 w 23"/>
                    <a:gd name="T31" fmla="*/ 18 h 70"/>
                    <a:gd name="T32" fmla="*/ 17 w 23"/>
                    <a:gd name="T33" fmla="*/ 9 h 70"/>
                    <a:gd name="T34" fmla="*/ 13 w 23"/>
                    <a:gd name="T35" fmla="*/ 0 h 70"/>
                    <a:gd name="T36" fmla="*/ 0 w 23"/>
                    <a:gd name="T37" fmla="*/ 9 h 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" h="70">
                      <a:moveTo>
                        <a:pt x="0" y="9"/>
                      </a:moveTo>
                      <a:lnTo>
                        <a:pt x="2" y="13"/>
                      </a:lnTo>
                      <a:lnTo>
                        <a:pt x="4" y="20"/>
                      </a:lnTo>
                      <a:lnTo>
                        <a:pt x="4" y="28"/>
                      </a:lnTo>
                      <a:lnTo>
                        <a:pt x="6" y="35"/>
                      </a:lnTo>
                      <a:lnTo>
                        <a:pt x="6" y="44"/>
                      </a:lnTo>
                      <a:lnTo>
                        <a:pt x="6" y="53"/>
                      </a:lnTo>
                      <a:lnTo>
                        <a:pt x="6" y="61"/>
                      </a:lnTo>
                      <a:lnTo>
                        <a:pt x="8" y="70"/>
                      </a:lnTo>
                      <a:lnTo>
                        <a:pt x="23" y="66"/>
                      </a:lnTo>
                      <a:lnTo>
                        <a:pt x="23" y="59"/>
                      </a:lnTo>
                      <a:lnTo>
                        <a:pt x="21" y="52"/>
                      </a:lnTo>
                      <a:lnTo>
                        <a:pt x="21" y="44"/>
                      </a:lnTo>
                      <a:lnTo>
                        <a:pt x="21" y="35"/>
                      </a:lnTo>
                      <a:lnTo>
                        <a:pt x="21" y="26"/>
                      </a:lnTo>
                      <a:lnTo>
                        <a:pt x="19" y="18"/>
                      </a:lnTo>
                      <a:lnTo>
                        <a:pt x="17" y="9"/>
                      </a:lnTo>
                      <a:lnTo>
                        <a:pt x="1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3" name="Freeform 461"/>
                <p:cNvSpPr>
                  <a:spLocks/>
                </p:cNvSpPr>
                <p:nvPr/>
              </p:nvSpPr>
              <p:spPr bwMode="auto">
                <a:xfrm>
                  <a:off x="2396" y="2757"/>
                  <a:ext cx="51" cy="40"/>
                </a:xfrm>
                <a:custGeom>
                  <a:avLst/>
                  <a:gdLst>
                    <a:gd name="T0" fmla="*/ 0 w 51"/>
                    <a:gd name="T1" fmla="*/ 14 h 40"/>
                    <a:gd name="T2" fmla="*/ 5 w 51"/>
                    <a:gd name="T3" fmla="*/ 16 h 40"/>
                    <a:gd name="T4" fmla="*/ 9 w 51"/>
                    <a:gd name="T5" fmla="*/ 18 h 40"/>
                    <a:gd name="T6" fmla="*/ 14 w 51"/>
                    <a:gd name="T7" fmla="*/ 20 h 40"/>
                    <a:gd name="T8" fmla="*/ 20 w 51"/>
                    <a:gd name="T9" fmla="*/ 24 h 40"/>
                    <a:gd name="T10" fmla="*/ 25 w 51"/>
                    <a:gd name="T11" fmla="*/ 27 h 40"/>
                    <a:gd name="T12" fmla="*/ 31 w 51"/>
                    <a:gd name="T13" fmla="*/ 31 h 40"/>
                    <a:gd name="T14" fmla="*/ 35 w 51"/>
                    <a:gd name="T15" fmla="*/ 35 h 40"/>
                    <a:gd name="T16" fmla="*/ 38 w 51"/>
                    <a:gd name="T17" fmla="*/ 40 h 40"/>
                    <a:gd name="T18" fmla="*/ 51 w 51"/>
                    <a:gd name="T19" fmla="*/ 31 h 40"/>
                    <a:gd name="T20" fmla="*/ 46 w 51"/>
                    <a:gd name="T21" fmla="*/ 25 h 40"/>
                    <a:gd name="T22" fmla="*/ 40 w 51"/>
                    <a:gd name="T23" fmla="*/ 20 h 40"/>
                    <a:gd name="T24" fmla="*/ 35 w 51"/>
                    <a:gd name="T25" fmla="*/ 14 h 40"/>
                    <a:gd name="T26" fmla="*/ 27 w 51"/>
                    <a:gd name="T27" fmla="*/ 11 h 40"/>
                    <a:gd name="T28" fmla="*/ 22 w 51"/>
                    <a:gd name="T29" fmla="*/ 7 h 40"/>
                    <a:gd name="T30" fmla="*/ 16 w 51"/>
                    <a:gd name="T31" fmla="*/ 3 h 40"/>
                    <a:gd name="T32" fmla="*/ 11 w 51"/>
                    <a:gd name="T33" fmla="*/ 1 h 40"/>
                    <a:gd name="T34" fmla="*/ 5 w 51"/>
                    <a:gd name="T35" fmla="*/ 0 h 40"/>
                    <a:gd name="T36" fmla="*/ 0 w 51"/>
                    <a:gd name="T37" fmla="*/ 14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1" h="40">
                      <a:moveTo>
                        <a:pt x="0" y="14"/>
                      </a:moveTo>
                      <a:lnTo>
                        <a:pt x="5" y="16"/>
                      </a:lnTo>
                      <a:lnTo>
                        <a:pt x="9" y="18"/>
                      </a:lnTo>
                      <a:lnTo>
                        <a:pt x="14" y="20"/>
                      </a:lnTo>
                      <a:lnTo>
                        <a:pt x="20" y="24"/>
                      </a:lnTo>
                      <a:lnTo>
                        <a:pt x="25" y="27"/>
                      </a:lnTo>
                      <a:lnTo>
                        <a:pt x="31" y="31"/>
                      </a:lnTo>
                      <a:lnTo>
                        <a:pt x="35" y="35"/>
                      </a:lnTo>
                      <a:lnTo>
                        <a:pt x="38" y="40"/>
                      </a:lnTo>
                      <a:lnTo>
                        <a:pt x="51" y="31"/>
                      </a:lnTo>
                      <a:lnTo>
                        <a:pt x="46" y="25"/>
                      </a:lnTo>
                      <a:lnTo>
                        <a:pt x="40" y="20"/>
                      </a:lnTo>
                      <a:lnTo>
                        <a:pt x="35" y="14"/>
                      </a:lnTo>
                      <a:lnTo>
                        <a:pt x="27" y="11"/>
                      </a:lnTo>
                      <a:lnTo>
                        <a:pt x="22" y="7"/>
                      </a:lnTo>
                      <a:lnTo>
                        <a:pt x="16" y="3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4" name="Freeform 462"/>
                <p:cNvSpPr>
                  <a:spLocks/>
                </p:cNvSpPr>
                <p:nvPr/>
              </p:nvSpPr>
              <p:spPr bwMode="auto">
                <a:xfrm>
                  <a:off x="2373" y="2753"/>
                  <a:ext cx="28" cy="22"/>
                </a:xfrm>
                <a:custGeom>
                  <a:avLst/>
                  <a:gdLst>
                    <a:gd name="T0" fmla="*/ 10 w 28"/>
                    <a:gd name="T1" fmla="*/ 22 h 22"/>
                    <a:gd name="T2" fmla="*/ 13 w 28"/>
                    <a:gd name="T3" fmla="*/ 18 h 22"/>
                    <a:gd name="T4" fmla="*/ 17 w 28"/>
                    <a:gd name="T5" fmla="*/ 17 h 22"/>
                    <a:gd name="T6" fmla="*/ 15 w 28"/>
                    <a:gd name="T7" fmla="*/ 17 h 22"/>
                    <a:gd name="T8" fmla="*/ 17 w 28"/>
                    <a:gd name="T9" fmla="*/ 17 h 22"/>
                    <a:gd name="T10" fmla="*/ 19 w 28"/>
                    <a:gd name="T11" fmla="*/ 17 h 22"/>
                    <a:gd name="T12" fmla="*/ 23 w 28"/>
                    <a:gd name="T13" fmla="*/ 18 h 22"/>
                    <a:gd name="T14" fmla="*/ 28 w 28"/>
                    <a:gd name="T15" fmla="*/ 4 h 22"/>
                    <a:gd name="T16" fmla="*/ 24 w 28"/>
                    <a:gd name="T17" fmla="*/ 4 h 22"/>
                    <a:gd name="T18" fmla="*/ 21 w 28"/>
                    <a:gd name="T19" fmla="*/ 2 h 22"/>
                    <a:gd name="T20" fmla="*/ 19 w 28"/>
                    <a:gd name="T21" fmla="*/ 0 h 22"/>
                    <a:gd name="T22" fmla="*/ 13 w 28"/>
                    <a:gd name="T23" fmla="*/ 2 h 22"/>
                    <a:gd name="T24" fmla="*/ 10 w 28"/>
                    <a:gd name="T25" fmla="*/ 2 h 22"/>
                    <a:gd name="T26" fmla="*/ 6 w 28"/>
                    <a:gd name="T27" fmla="*/ 5 h 22"/>
                    <a:gd name="T28" fmla="*/ 4 w 28"/>
                    <a:gd name="T29" fmla="*/ 7 h 22"/>
                    <a:gd name="T30" fmla="*/ 0 w 28"/>
                    <a:gd name="T31" fmla="*/ 11 h 22"/>
                    <a:gd name="T32" fmla="*/ 10 w 28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8" h="22">
                      <a:moveTo>
                        <a:pt x="10" y="22"/>
                      </a:moveTo>
                      <a:lnTo>
                        <a:pt x="13" y="18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3" y="18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5" name="Freeform 463"/>
                <p:cNvSpPr>
                  <a:spLocks/>
                </p:cNvSpPr>
                <p:nvPr/>
              </p:nvSpPr>
              <p:spPr bwMode="auto">
                <a:xfrm>
                  <a:off x="2325" y="2764"/>
                  <a:ext cx="58" cy="66"/>
                </a:xfrm>
                <a:custGeom>
                  <a:avLst/>
                  <a:gdLst>
                    <a:gd name="T0" fmla="*/ 10 w 58"/>
                    <a:gd name="T1" fmla="*/ 66 h 66"/>
                    <a:gd name="T2" fmla="*/ 17 w 58"/>
                    <a:gd name="T3" fmla="*/ 61 h 66"/>
                    <a:gd name="T4" fmla="*/ 23 w 58"/>
                    <a:gd name="T5" fmla="*/ 54 h 66"/>
                    <a:gd name="T6" fmla="*/ 30 w 58"/>
                    <a:gd name="T7" fmla="*/ 46 h 66"/>
                    <a:gd name="T8" fmla="*/ 37 w 58"/>
                    <a:gd name="T9" fmla="*/ 37 h 66"/>
                    <a:gd name="T10" fmla="*/ 43 w 58"/>
                    <a:gd name="T11" fmla="*/ 30 h 66"/>
                    <a:gd name="T12" fmla="*/ 48 w 58"/>
                    <a:gd name="T13" fmla="*/ 22 h 66"/>
                    <a:gd name="T14" fmla="*/ 54 w 58"/>
                    <a:gd name="T15" fmla="*/ 15 h 66"/>
                    <a:gd name="T16" fmla="*/ 58 w 58"/>
                    <a:gd name="T17" fmla="*/ 11 h 66"/>
                    <a:gd name="T18" fmla="*/ 48 w 58"/>
                    <a:gd name="T19" fmla="*/ 0 h 66"/>
                    <a:gd name="T20" fmla="*/ 43 w 58"/>
                    <a:gd name="T21" fmla="*/ 6 h 66"/>
                    <a:gd name="T22" fmla="*/ 37 w 58"/>
                    <a:gd name="T23" fmla="*/ 13 h 66"/>
                    <a:gd name="T24" fmla="*/ 30 w 58"/>
                    <a:gd name="T25" fmla="*/ 20 h 66"/>
                    <a:gd name="T26" fmla="*/ 24 w 58"/>
                    <a:gd name="T27" fmla="*/ 28 h 66"/>
                    <a:gd name="T28" fmla="*/ 19 w 58"/>
                    <a:gd name="T29" fmla="*/ 37 h 66"/>
                    <a:gd name="T30" fmla="*/ 12 w 58"/>
                    <a:gd name="T31" fmla="*/ 44 h 66"/>
                    <a:gd name="T32" fmla="*/ 6 w 58"/>
                    <a:gd name="T33" fmla="*/ 50 h 66"/>
                    <a:gd name="T34" fmla="*/ 0 w 58"/>
                    <a:gd name="T35" fmla="*/ 55 h 66"/>
                    <a:gd name="T36" fmla="*/ 10 w 58"/>
                    <a:gd name="T37" fmla="*/ 66 h 6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8" h="66">
                      <a:moveTo>
                        <a:pt x="10" y="66"/>
                      </a:moveTo>
                      <a:lnTo>
                        <a:pt x="17" y="61"/>
                      </a:lnTo>
                      <a:lnTo>
                        <a:pt x="23" y="54"/>
                      </a:lnTo>
                      <a:lnTo>
                        <a:pt x="30" y="46"/>
                      </a:lnTo>
                      <a:lnTo>
                        <a:pt x="37" y="37"/>
                      </a:lnTo>
                      <a:lnTo>
                        <a:pt x="43" y="30"/>
                      </a:lnTo>
                      <a:lnTo>
                        <a:pt x="48" y="22"/>
                      </a:lnTo>
                      <a:lnTo>
                        <a:pt x="54" y="15"/>
                      </a:lnTo>
                      <a:lnTo>
                        <a:pt x="58" y="11"/>
                      </a:lnTo>
                      <a:lnTo>
                        <a:pt x="48" y="0"/>
                      </a:lnTo>
                      <a:lnTo>
                        <a:pt x="43" y="6"/>
                      </a:lnTo>
                      <a:lnTo>
                        <a:pt x="37" y="13"/>
                      </a:lnTo>
                      <a:lnTo>
                        <a:pt x="30" y="20"/>
                      </a:lnTo>
                      <a:lnTo>
                        <a:pt x="24" y="28"/>
                      </a:lnTo>
                      <a:lnTo>
                        <a:pt x="19" y="37"/>
                      </a:lnTo>
                      <a:lnTo>
                        <a:pt x="12" y="44"/>
                      </a:lnTo>
                      <a:lnTo>
                        <a:pt x="6" y="50"/>
                      </a:lnTo>
                      <a:lnTo>
                        <a:pt x="0" y="55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6" name="Freeform 464"/>
                <p:cNvSpPr>
                  <a:spLocks/>
                </p:cNvSpPr>
                <p:nvPr/>
              </p:nvSpPr>
              <p:spPr bwMode="auto">
                <a:xfrm>
                  <a:off x="2290" y="2819"/>
                  <a:ext cx="45" cy="24"/>
                </a:xfrm>
                <a:custGeom>
                  <a:avLst/>
                  <a:gdLst>
                    <a:gd name="T0" fmla="*/ 4 w 45"/>
                    <a:gd name="T1" fmla="*/ 24 h 24"/>
                    <a:gd name="T2" fmla="*/ 8 w 45"/>
                    <a:gd name="T3" fmla="*/ 24 h 24"/>
                    <a:gd name="T4" fmla="*/ 11 w 45"/>
                    <a:gd name="T5" fmla="*/ 24 h 24"/>
                    <a:gd name="T6" fmla="*/ 17 w 45"/>
                    <a:gd name="T7" fmla="*/ 24 h 24"/>
                    <a:gd name="T8" fmla="*/ 22 w 45"/>
                    <a:gd name="T9" fmla="*/ 22 h 24"/>
                    <a:gd name="T10" fmla="*/ 28 w 45"/>
                    <a:gd name="T11" fmla="*/ 21 h 24"/>
                    <a:gd name="T12" fmla="*/ 34 w 45"/>
                    <a:gd name="T13" fmla="*/ 19 h 24"/>
                    <a:gd name="T14" fmla="*/ 39 w 45"/>
                    <a:gd name="T15" fmla="*/ 17 h 24"/>
                    <a:gd name="T16" fmla="*/ 45 w 45"/>
                    <a:gd name="T17" fmla="*/ 11 h 24"/>
                    <a:gd name="T18" fmla="*/ 35 w 45"/>
                    <a:gd name="T19" fmla="*/ 0 h 24"/>
                    <a:gd name="T20" fmla="*/ 32 w 45"/>
                    <a:gd name="T21" fmla="*/ 2 h 24"/>
                    <a:gd name="T22" fmla="*/ 26 w 45"/>
                    <a:gd name="T23" fmla="*/ 6 h 24"/>
                    <a:gd name="T24" fmla="*/ 22 w 45"/>
                    <a:gd name="T25" fmla="*/ 6 h 24"/>
                    <a:gd name="T26" fmla="*/ 19 w 45"/>
                    <a:gd name="T27" fmla="*/ 8 h 24"/>
                    <a:gd name="T28" fmla="*/ 15 w 45"/>
                    <a:gd name="T29" fmla="*/ 8 h 24"/>
                    <a:gd name="T30" fmla="*/ 11 w 45"/>
                    <a:gd name="T31" fmla="*/ 10 h 24"/>
                    <a:gd name="T32" fmla="*/ 6 w 45"/>
                    <a:gd name="T33" fmla="*/ 10 h 24"/>
                    <a:gd name="T34" fmla="*/ 0 w 45"/>
                    <a:gd name="T35" fmla="*/ 10 h 24"/>
                    <a:gd name="T36" fmla="*/ 4 w 45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5" h="24">
                      <a:moveTo>
                        <a:pt x="4" y="24"/>
                      </a:moveTo>
                      <a:lnTo>
                        <a:pt x="8" y="24"/>
                      </a:lnTo>
                      <a:lnTo>
                        <a:pt x="11" y="24"/>
                      </a:lnTo>
                      <a:lnTo>
                        <a:pt x="17" y="24"/>
                      </a:lnTo>
                      <a:lnTo>
                        <a:pt x="22" y="22"/>
                      </a:lnTo>
                      <a:lnTo>
                        <a:pt x="28" y="21"/>
                      </a:lnTo>
                      <a:lnTo>
                        <a:pt x="34" y="19"/>
                      </a:lnTo>
                      <a:lnTo>
                        <a:pt x="39" y="17"/>
                      </a:lnTo>
                      <a:lnTo>
                        <a:pt x="45" y="11"/>
                      </a:lnTo>
                      <a:lnTo>
                        <a:pt x="35" y="0"/>
                      </a:lnTo>
                      <a:lnTo>
                        <a:pt x="32" y="2"/>
                      </a:lnTo>
                      <a:lnTo>
                        <a:pt x="26" y="6"/>
                      </a:lnTo>
                      <a:lnTo>
                        <a:pt x="22" y="6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0" y="10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7" name="Freeform 465"/>
                <p:cNvSpPr>
                  <a:spLocks/>
                </p:cNvSpPr>
                <p:nvPr/>
              </p:nvSpPr>
              <p:spPr bwMode="auto">
                <a:xfrm>
                  <a:off x="2255" y="2827"/>
                  <a:ext cx="39" cy="18"/>
                </a:xfrm>
                <a:custGeom>
                  <a:avLst/>
                  <a:gdLst>
                    <a:gd name="T0" fmla="*/ 6 w 39"/>
                    <a:gd name="T1" fmla="*/ 14 h 18"/>
                    <a:gd name="T2" fmla="*/ 8 w 39"/>
                    <a:gd name="T3" fmla="*/ 14 h 18"/>
                    <a:gd name="T4" fmla="*/ 9 w 39"/>
                    <a:gd name="T5" fmla="*/ 14 h 18"/>
                    <a:gd name="T6" fmla="*/ 13 w 39"/>
                    <a:gd name="T7" fmla="*/ 14 h 18"/>
                    <a:gd name="T8" fmla="*/ 17 w 39"/>
                    <a:gd name="T9" fmla="*/ 16 h 18"/>
                    <a:gd name="T10" fmla="*/ 22 w 39"/>
                    <a:gd name="T11" fmla="*/ 16 h 18"/>
                    <a:gd name="T12" fmla="*/ 28 w 39"/>
                    <a:gd name="T13" fmla="*/ 16 h 18"/>
                    <a:gd name="T14" fmla="*/ 33 w 39"/>
                    <a:gd name="T15" fmla="*/ 18 h 18"/>
                    <a:gd name="T16" fmla="*/ 39 w 39"/>
                    <a:gd name="T17" fmla="*/ 16 h 18"/>
                    <a:gd name="T18" fmla="*/ 35 w 39"/>
                    <a:gd name="T19" fmla="*/ 2 h 18"/>
                    <a:gd name="T20" fmla="*/ 32 w 39"/>
                    <a:gd name="T21" fmla="*/ 2 h 18"/>
                    <a:gd name="T22" fmla="*/ 28 w 39"/>
                    <a:gd name="T23" fmla="*/ 2 h 18"/>
                    <a:gd name="T24" fmla="*/ 24 w 39"/>
                    <a:gd name="T25" fmla="*/ 2 h 18"/>
                    <a:gd name="T26" fmla="*/ 21 w 39"/>
                    <a:gd name="T27" fmla="*/ 0 h 18"/>
                    <a:gd name="T28" fmla="*/ 15 w 39"/>
                    <a:gd name="T29" fmla="*/ 0 h 18"/>
                    <a:gd name="T30" fmla="*/ 11 w 39"/>
                    <a:gd name="T31" fmla="*/ 0 h 18"/>
                    <a:gd name="T32" fmla="*/ 6 w 39"/>
                    <a:gd name="T33" fmla="*/ 0 h 18"/>
                    <a:gd name="T34" fmla="*/ 0 w 39"/>
                    <a:gd name="T35" fmla="*/ 2 h 18"/>
                    <a:gd name="T36" fmla="*/ 6 w 39"/>
                    <a:gd name="T37" fmla="*/ 14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18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7" y="16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8"/>
                      </a:lnTo>
                      <a:lnTo>
                        <a:pt x="39" y="16"/>
                      </a:lnTo>
                      <a:lnTo>
                        <a:pt x="35" y="2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4" y="2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8" name="Freeform 466"/>
                <p:cNvSpPr>
                  <a:spLocks/>
                </p:cNvSpPr>
                <p:nvPr/>
              </p:nvSpPr>
              <p:spPr bwMode="auto">
                <a:xfrm>
                  <a:off x="2239" y="2829"/>
                  <a:ext cx="22" cy="33"/>
                </a:xfrm>
                <a:custGeom>
                  <a:avLst/>
                  <a:gdLst>
                    <a:gd name="T0" fmla="*/ 7 w 22"/>
                    <a:gd name="T1" fmla="*/ 33 h 33"/>
                    <a:gd name="T2" fmla="*/ 13 w 22"/>
                    <a:gd name="T3" fmla="*/ 29 h 33"/>
                    <a:gd name="T4" fmla="*/ 16 w 22"/>
                    <a:gd name="T5" fmla="*/ 25 h 33"/>
                    <a:gd name="T6" fmla="*/ 18 w 22"/>
                    <a:gd name="T7" fmla="*/ 20 h 33"/>
                    <a:gd name="T8" fmla="*/ 20 w 22"/>
                    <a:gd name="T9" fmla="*/ 18 h 33"/>
                    <a:gd name="T10" fmla="*/ 20 w 22"/>
                    <a:gd name="T11" fmla="*/ 14 h 33"/>
                    <a:gd name="T12" fmla="*/ 22 w 22"/>
                    <a:gd name="T13" fmla="*/ 12 h 33"/>
                    <a:gd name="T14" fmla="*/ 16 w 22"/>
                    <a:gd name="T15" fmla="*/ 0 h 33"/>
                    <a:gd name="T16" fmla="*/ 11 w 22"/>
                    <a:gd name="T17" fmla="*/ 1 h 33"/>
                    <a:gd name="T18" fmla="*/ 7 w 22"/>
                    <a:gd name="T19" fmla="*/ 5 h 33"/>
                    <a:gd name="T20" fmla="*/ 5 w 22"/>
                    <a:gd name="T21" fmla="*/ 9 h 33"/>
                    <a:gd name="T22" fmla="*/ 5 w 22"/>
                    <a:gd name="T23" fmla="*/ 12 h 33"/>
                    <a:gd name="T24" fmla="*/ 5 w 22"/>
                    <a:gd name="T25" fmla="*/ 14 h 33"/>
                    <a:gd name="T26" fmla="*/ 3 w 22"/>
                    <a:gd name="T27" fmla="*/ 16 h 33"/>
                    <a:gd name="T28" fmla="*/ 0 w 22"/>
                    <a:gd name="T29" fmla="*/ 18 h 33"/>
                    <a:gd name="T30" fmla="*/ 7 w 22"/>
                    <a:gd name="T31" fmla="*/ 33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" h="33">
                      <a:moveTo>
                        <a:pt x="7" y="33"/>
                      </a:moveTo>
                      <a:lnTo>
                        <a:pt x="13" y="29"/>
                      </a:lnTo>
                      <a:lnTo>
                        <a:pt x="16" y="25"/>
                      </a:ln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7" y="5"/>
                      </a:lnTo>
                      <a:lnTo>
                        <a:pt x="5" y="9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7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79" name="Freeform 467"/>
                <p:cNvSpPr>
                  <a:spLocks/>
                </p:cNvSpPr>
                <p:nvPr/>
              </p:nvSpPr>
              <p:spPr bwMode="auto">
                <a:xfrm>
                  <a:off x="2181" y="2847"/>
                  <a:ext cx="65" cy="30"/>
                </a:xfrm>
                <a:custGeom>
                  <a:avLst/>
                  <a:gdLst>
                    <a:gd name="T0" fmla="*/ 6 w 65"/>
                    <a:gd name="T1" fmla="*/ 30 h 30"/>
                    <a:gd name="T2" fmla="*/ 11 w 65"/>
                    <a:gd name="T3" fmla="*/ 28 h 30"/>
                    <a:gd name="T4" fmla="*/ 19 w 65"/>
                    <a:gd name="T5" fmla="*/ 26 h 30"/>
                    <a:gd name="T6" fmla="*/ 26 w 65"/>
                    <a:gd name="T7" fmla="*/ 24 h 30"/>
                    <a:gd name="T8" fmla="*/ 35 w 65"/>
                    <a:gd name="T9" fmla="*/ 22 h 30"/>
                    <a:gd name="T10" fmla="*/ 43 w 65"/>
                    <a:gd name="T11" fmla="*/ 20 h 30"/>
                    <a:gd name="T12" fmla="*/ 50 w 65"/>
                    <a:gd name="T13" fmla="*/ 18 h 30"/>
                    <a:gd name="T14" fmla="*/ 58 w 65"/>
                    <a:gd name="T15" fmla="*/ 17 h 30"/>
                    <a:gd name="T16" fmla="*/ 65 w 65"/>
                    <a:gd name="T17" fmla="*/ 15 h 30"/>
                    <a:gd name="T18" fmla="*/ 58 w 65"/>
                    <a:gd name="T19" fmla="*/ 0 h 30"/>
                    <a:gd name="T20" fmla="*/ 54 w 65"/>
                    <a:gd name="T21" fmla="*/ 2 h 30"/>
                    <a:gd name="T22" fmla="*/ 47 w 65"/>
                    <a:gd name="T23" fmla="*/ 4 h 30"/>
                    <a:gd name="T24" fmla="*/ 39 w 65"/>
                    <a:gd name="T25" fmla="*/ 6 h 30"/>
                    <a:gd name="T26" fmla="*/ 32 w 65"/>
                    <a:gd name="T27" fmla="*/ 7 h 30"/>
                    <a:gd name="T28" fmla="*/ 23 w 65"/>
                    <a:gd name="T29" fmla="*/ 9 h 30"/>
                    <a:gd name="T30" fmla="*/ 15 w 65"/>
                    <a:gd name="T31" fmla="*/ 11 h 30"/>
                    <a:gd name="T32" fmla="*/ 8 w 65"/>
                    <a:gd name="T33" fmla="*/ 13 h 30"/>
                    <a:gd name="T34" fmla="*/ 0 w 65"/>
                    <a:gd name="T35" fmla="*/ 15 h 30"/>
                    <a:gd name="T36" fmla="*/ 6 w 65"/>
                    <a:gd name="T37" fmla="*/ 3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5" h="30">
                      <a:moveTo>
                        <a:pt x="6" y="30"/>
                      </a:moveTo>
                      <a:lnTo>
                        <a:pt x="11" y="28"/>
                      </a:lnTo>
                      <a:lnTo>
                        <a:pt x="19" y="26"/>
                      </a:lnTo>
                      <a:lnTo>
                        <a:pt x="26" y="24"/>
                      </a:lnTo>
                      <a:lnTo>
                        <a:pt x="35" y="22"/>
                      </a:lnTo>
                      <a:lnTo>
                        <a:pt x="43" y="20"/>
                      </a:lnTo>
                      <a:lnTo>
                        <a:pt x="50" y="18"/>
                      </a:lnTo>
                      <a:lnTo>
                        <a:pt x="58" y="17"/>
                      </a:lnTo>
                      <a:lnTo>
                        <a:pt x="65" y="15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47" y="4"/>
                      </a:lnTo>
                      <a:lnTo>
                        <a:pt x="39" y="6"/>
                      </a:lnTo>
                      <a:lnTo>
                        <a:pt x="32" y="7"/>
                      </a:lnTo>
                      <a:lnTo>
                        <a:pt x="23" y="9"/>
                      </a:lnTo>
                      <a:lnTo>
                        <a:pt x="15" y="11"/>
                      </a:lnTo>
                      <a:lnTo>
                        <a:pt x="8" y="13"/>
                      </a:lnTo>
                      <a:lnTo>
                        <a:pt x="0" y="15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0" name="Freeform 468"/>
                <p:cNvSpPr>
                  <a:spLocks/>
                </p:cNvSpPr>
                <p:nvPr/>
              </p:nvSpPr>
              <p:spPr bwMode="auto">
                <a:xfrm>
                  <a:off x="2150" y="2862"/>
                  <a:ext cx="37" cy="29"/>
                </a:xfrm>
                <a:custGeom>
                  <a:avLst/>
                  <a:gdLst>
                    <a:gd name="T0" fmla="*/ 15 w 37"/>
                    <a:gd name="T1" fmla="*/ 29 h 29"/>
                    <a:gd name="T2" fmla="*/ 18 w 37"/>
                    <a:gd name="T3" fmla="*/ 22 h 29"/>
                    <a:gd name="T4" fmla="*/ 20 w 37"/>
                    <a:gd name="T5" fmla="*/ 18 h 29"/>
                    <a:gd name="T6" fmla="*/ 20 w 37"/>
                    <a:gd name="T7" fmla="*/ 16 h 29"/>
                    <a:gd name="T8" fmla="*/ 22 w 37"/>
                    <a:gd name="T9" fmla="*/ 16 h 29"/>
                    <a:gd name="T10" fmla="*/ 26 w 37"/>
                    <a:gd name="T11" fmla="*/ 16 h 29"/>
                    <a:gd name="T12" fmla="*/ 31 w 37"/>
                    <a:gd name="T13" fmla="*/ 16 h 29"/>
                    <a:gd name="T14" fmla="*/ 37 w 37"/>
                    <a:gd name="T15" fmla="*/ 15 h 29"/>
                    <a:gd name="T16" fmla="*/ 31 w 37"/>
                    <a:gd name="T17" fmla="*/ 0 h 29"/>
                    <a:gd name="T18" fmla="*/ 28 w 37"/>
                    <a:gd name="T19" fmla="*/ 0 h 29"/>
                    <a:gd name="T20" fmla="*/ 24 w 37"/>
                    <a:gd name="T21" fmla="*/ 2 h 29"/>
                    <a:gd name="T22" fmla="*/ 20 w 37"/>
                    <a:gd name="T23" fmla="*/ 2 h 29"/>
                    <a:gd name="T24" fmla="*/ 17 w 37"/>
                    <a:gd name="T25" fmla="*/ 2 h 29"/>
                    <a:gd name="T26" fmla="*/ 11 w 37"/>
                    <a:gd name="T27" fmla="*/ 5 h 29"/>
                    <a:gd name="T28" fmla="*/ 7 w 37"/>
                    <a:gd name="T29" fmla="*/ 9 h 29"/>
                    <a:gd name="T30" fmla="*/ 4 w 37"/>
                    <a:gd name="T31" fmla="*/ 16 h 29"/>
                    <a:gd name="T32" fmla="*/ 0 w 37"/>
                    <a:gd name="T33" fmla="*/ 26 h 29"/>
                    <a:gd name="T34" fmla="*/ 15 w 37"/>
                    <a:gd name="T35" fmla="*/ 29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7" h="29">
                      <a:moveTo>
                        <a:pt x="15" y="29"/>
                      </a:moveTo>
                      <a:lnTo>
                        <a:pt x="18" y="22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6" y="16"/>
                      </a:lnTo>
                      <a:lnTo>
                        <a:pt x="31" y="16"/>
                      </a:lnTo>
                      <a:lnTo>
                        <a:pt x="37" y="15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1" y="5"/>
                      </a:lnTo>
                      <a:lnTo>
                        <a:pt x="7" y="9"/>
                      </a:lnTo>
                      <a:lnTo>
                        <a:pt x="4" y="16"/>
                      </a:lnTo>
                      <a:lnTo>
                        <a:pt x="0" y="26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1" name="Freeform 469"/>
                <p:cNvSpPr>
                  <a:spLocks/>
                </p:cNvSpPr>
                <p:nvPr/>
              </p:nvSpPr>
              <p:spPr bwMode="auto">
                <a:xfrm>
                  <a:off x="2131" y="2888"/>
                  <a:ext cx="34" cy="129"/>
                </a:xfrm>
                <a:custGeom>
                  <a:avLst/>
                  <a:gdLst>
                    <a:gd name="T0" fmla="*/ 17 w 34"/>
                    <a:gd name="T1" fmla="*/ 129 h 129"/>
                    <a:gd name="T2" fmla="*/ 19 w 34"/>
                    <a:gd name="T3" fmla="*/ 118 h 129"/>
                    <a:gd name="T4" fmla="*/ 21 w 34"/>
                    <a:gd name="T5" fmla="*/ 101 h 129"/>
                    <a:gd name="T6" fmla="*/ 23 w 34"/>
                    <a:gd name="T7" fmla="*/ 84 h 129"/>
                    <a:gd name="T8" fmla="*/ 24 w 34"/>
                    <a:gd name="T9" fmla="*/ 66 h 129"/>
                    <a:gd name="T10" fmla="*/ 26 w 34"/>
                    <a:gd name="T11" fmla="*/ 46 h 129"/>
                    <a:gd name="T12" fmla="*/ 30 w 34"/>
                    <a:gd name="T13" fmla="*/ 29 h 129"/>
                    <a:gd name="T14" fmla="*/ 32 w 34"/>
                    <a:gd name="T15" fmla="*/ 14 h 129"/>
                    <a:gd name="T16" fmla="*/ 34 w 34"/>
                    <a:gd name="T17" fmla="*/ 3 h 129"/>
                    <a:gd name="T18" fmla="*/ 19 w 34"/>
                    <a:gd name="T19" fmla="*/ 0 h 129"/>
                    <a:gd name="T20" fmla="*/ 17 w 34"/>
                    <a:gd name="T21" fmla="*/ 11 h 129"/>
                    <a:gd name="T22" fmla="*/ 13 w 34"/>
                    <a:gd name="T23" fmla="*/ 27 h 129"/>
                    <a:gd name="T24" fmla="*/ 12 w 34"/>
                    <a:gd name="T25" fmla="*/ 44 h 129"/>
                    <a:gd name="T26" fmla="*/ 10 w 34"/>
                    <a:gd name="T27" fmla="*/ 64 h 129"/>
                    <a:gd name="T28" fmla="*/ 8 w 34"/>
                    <a:gd name="T29" fmla="*/ 83 h 129"/>
                    <a:gd name="T30" fmla="*/ 6 w 34"/>
                    <a:gd name="T31" fmla="*/ 99 h 129"/>
                    <a:gd name="T32" fmla="*/ 4 w 34"/>
                    <a:gd name="T33" fmla="*/ 114 h 129"/>
                    <a:gd name="T34" fmla="*/ 0 w 34"/>
                    <a:gd name="T35" fmla="*/ 125 h 129"/>
                    <a:gd name="T36" fmla="*/ 17 w 34"/>
                    <a:gd name="T37" fmla="*/ 129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" h="129">
                      <a:moveTo>
                        <a:pt x="17" y="129"/>
                      </a:moveTo>
                      <a:lnTo>
                        <a:pt x="19" y="118"/>
                      </a:lnTo>
                      <a:lnTo>
                        <a:pt x="21" y="101"/>
                      </a:lnTo>
                      <a:lnTo>
                        <a:pt x="23" y="84"/>
                      </a:lnTo>
                      <a:lnTo>
                        <a:pt x="24" y="66"/>
                      </a:lnTo>
                      <a:lnTo>
                        <a:pt x="26" y="46"/>
                      </a:lnTo>
                      <a:lnTo>
                        <a:pt x="30" y="29"/>
                      </a:lnTo>
                      <a:lnTo>
                        <a:pt x="32" y="14"/>
                      </a:lnTo>
                      <a:lnTo>
                        <a:pt x="34" y="3"/>
                      </a:lnTo>
                      <a:lnTo>
                        <a:pt x="19" y="0"/>
                      </a:lnTo>
                      <a:lnTo>
                        <a:pt x="17" y="11"/>
                      </a:lnTo>
                      <a:lnTo>
                        <a:pt x="13" y="27"/>
                      </a:lnTo>
                      <a:lnTo>
                        <a:pt x="12" y="44"/>
                      </a:lnTo>
                      <a:lnTo>
                        <a:pt x="10" y="64"/>
                      </a:lnTo>
                      <a:lnTo>
                        <a:pt x="8" y="83"/>
                      </a:lnTo>
                      <a:lnTo>
                        <a:pt x="6" y="99"/>
                      </a:lnTo>
                      <a:lnTo>
                        <a:pt x="4" y="114"/>
                      </a:lnTo>
                      <a:lnTo>
                        <a:pt x="0" y="125"/>
                      </a:lnTo>
                      <a:lnTo>
                        <a:pt x="17" y="1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2" name="Freeform 470"/>
                <p:cNvSpPr>
                  <a:spLocks/>
                </p:cNvSpPr>
                <p:nvPr/>
              </p:nvSpPr>
              <p:spPr bwMode="auto">
                <a:xfrm>
                  <a:off x="2120" y="3013"/>
                  <a:ext cx="28" cy="33"/>
                </a:xfrm>
                <a:custGeom>
                  <a:avLst/>
                  <a:gdLst>
                    <a:gd name="T0" fmla="*/ 10 w 28"/>
                    <a:gd name="T1" fmla="*/ 33 h 33"/>
                    <a:gd name="T2" fmla="*/ 10 w 28"/>
                    <a:gd name="T3" fmla="*/ 31 h 33"/>
                    <a:gd name="T4" fmla="*/ 11 w 28"/>
                    <a:gd name="T5" fmla="*/ 31 h 33"/>
                    <a:gd name="T6" fmla="*/ 15 w 28"/>
                    <a:gd name="T7" fmla="*/ 30 h 33"/>
                    <a:gd name="T8" fmla="*/ 19 w 28"/>
                    <a:gd name="T9" fmla="*/ 28 h 33"/>
                    <a:gd name="T10" fmla="*/ 21 w 28"/>
                    <a:gd name="T11" fmla="*/ 24 h 33"/>
                    <a:gd name="T12" fmla="*/ 23 w 28"/>
                    <a:gd name="T13" fmla="*/ 19 h 33"/>
                    <a:gd name="T14" fmla="*/ 24 w 28"/>
                    <a:gd name="T15" fmla="*/ 13 h 33"/>
                    <a:gd name="T16" fmla="*/ 28 w 28"/>
                    <a:gd name="T17" fmla="*/ 4 h 33"/>
                    <a:gd name="T18" fmla="*/ 11 w 28"/>
                    <a:gd name="T19" fmla="*/ 0 h 33"/>
                    <a:gd name="T20" fmla="*/ 10 w 28"/>
                    <a:gd name="T21" fmla="*/ 9 h 33"/>
                    <a:gd name="T22" fmla="*/ 10 w 28"/>
                    <a:gd name="T23" fmla="*/ 13 h 33"/>
                    <a:gd name="T24" fmla="*/ 8 w 28"/>
                    <a:gd name="T25" fmla="*/ 17 h 33"/>
                    <a:gd name="T26" fmla="*/ 6 w 28"/>
                    <a:gd name="T27" fmla="*/ 17 h 33"/>
                    <a:gd name="T28" fmla="*/ 4 w 28"/>
                    <a:gd name="T29" fmla="*/ 19 h 33"/>
                    <a:gd name="T30" fmla="*/ 0 w 28"/>
                    <a:gd name="T31" fmla="*/ 20 h 33"/>
                    <a:gd name="T32" fmla="*/ 10 w 28"/>
                    <a:gd name="T33" fmla="*/ 33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8" h="33">
                      <a:moveTo>
                        <a:pt x="10" y="33"/>
                      </a:moveTo>
                      <a:lnTo>
                        <a:pt x="10" y="31"/>
                      </a:lnTo>
                      <a:lnTo>
                        <a:pt x="11" y="31"/>
                      </a:lnTo>
                      <a:lnTo>
                        <a:pt x="15" y="30"/>
                      </a:lnTo>
                      <a:lnTo>
                        <a:pt x="19" y="28"/>
                      </a:lnTo>
                      <a:lnTo>
                        <a:pt x="21" y="24"/>
                      </a:lnTo>
                      <a:lnTo>
                        <a:pt x="23" y="19"/>
                      </a:lnTo>
                      <a:lnTo>
                        <a:pt x="24" y="13"/>
                      </a:lnTo>
                      <a:lnTo>
                        <a:pt x="28" y="4"/>
                      </a:lnTo>
                      <a:lnTo>
                        <a:pt x="11" y="0"/>
                      </a:lnTo>
                      <a:lnTo>
                        <a:pt x="10" y="9"/>
                      </a:lnTo>
                      <a:lnTo>
                        <a:pt x="10" y="13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0" y="20"/>
                      </a:lnTo>
                      <a:lnTo>
                        <a:pt x="10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3" name="Freeform 471"/>
                <p:cNvSpPr>
                  <a:spLocks/>
                </p:cNvSpPr>
                <p:nvPr/>
              </p:nvSpPr>
              <p:spPr bwMode="auto">
                <a:xfrm>
                  <a:off x="2098" y="3033"/>
                  <a:ext cx="32" cy="17"/>
                </a:xfrm>
                <a:custGeom>
                  <a:avLst/>
                  <a:gdLst>
                    <a:gd name="T0" fmla="*/ 9 w 32"/>
                    <a:gd name="T1" fmla="*/ 15 h 17"/>
                    <a:gd name="T2" fmla="*/ 11 w 32"/>
                    <a:gd name="T3" fmla="*/ 15 h 17"/>
                    <a:gd name="T4" fmla="*/ 15 w 32"/>
                    <a:gd name="T5" fmla="*/ 15 h 17"/>
                    <a:gd name="T6" fmla="*/ 17 w 32"/>
                    <a:gd name="T7" fmla="*/ 17 h 17"/>
                    <a:gd name="T8" fmla="*/ 22 w 32"/>
                    <a:gd name="T9" fmla="*/ 17 h 17"/>
                    <a:gd name="T10" fmla="*/ 26 w 32"/>
                    <a:gd name="T11" fmla="*/ 15 h 17"/>
                    <a:gd name="T12" fmla="*/ 32 w 32"/>
                    <a:gd name="T13" fmla="*/ 13 h 17"/>
                    <a:gd name="T14" fmla="*/ 22 w 32"/>
                    <a:gd name="T15" fmla="*/ 0 h 17"/>
                    <a:gd name="T16" fmla="*/ 21 w 32"/>
                    <a:gd name="T17" fmla="*/ 0 h 17"/>
                    <a:gd name="T18" fmla="*/ 19 w 32"/>
                    <a:gd name="T19" fmla="*/ 0 h 17"/>
                    <a:gd name="T20" fmla="*/ 17 w 32"/>
                    <a:gd name="T21" fmla="*/ 0 h 17"/>
                    <a:gd name="T22" fmla="*/ 13 w 32"/>
                    <a:gd name="T23" fmla="*/ 0 h 17"/>
                    <a:gd name="T24" fmla="*/ 9 w 32"/>
                    <a:gd name="T25" fmla="*/ 0 h 17"/>
                    <a:gd name="T26" fmla="*/ 4 w 32"/>
                    <a:gd name="T27" fmla="*/ 0 h 17"/>
                    <a:gd name="T28" fmla="*/ 0 w 32"/>
                    <a:gd name="T29" fmla="*/ 4 h 17"/>
                    <a:gd name="T30" fmla="*/ 9 w 32"/>
                    <a:gd name="T31" fmla="*/ 15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2" h="17">
                      <a:moveTo>
                        <a:pt x="9" y="15"/>
                      </a:moveTo>
                      <a:lnTo>
                        <a:pt x="11" y="15"/>
                      </a:lnTo>
                      <a:lnTo>
                        <a:pt x="15" y="15"/>
                      </a:lnTo>
                      <a:lnTo>
                        <a:pt x="17" y="17"/>
                      </a:lnTo>
                      <a:lnTo>
                        <a:pt x="22" y="17"/>
                      </a:lnTo>
                      <a:lnTo>
                        <a:pt x="26" y="15"/>
                      </a:lnTo>
                      <a:lnTo>
                        <a:pt x="32" y="13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4" name="Freeform 472"/>
                <p:cNvSpPr>
                  <a:spLocks/>
                </p:cNvSpPr>
                <p:nvPr/>
              </p:nvSpPr>
              <p:spPr bwMode="auto">
                <a:xfrm>
                  <a:off x="2089" y="3037"/>
                  <a:ext cx="18" cy="30"/>
                </a:xfrm>
                <a:custGeom>
                  <a:avLst/>
                  <a:gdLst>
                    <a:gd name="T0" fmla="*/ 17 w 18"/>
                    <a:gd name="T1" fmla="*/ 22 h 30"/>
                    <a:gd name="T2" fmla="*/ 15 w 18"/>
                    <a:gd name="T3" fmla="*/ 20 h 30"/>
                    <a:gd name="T4" fmla="*/ 15 w 18"/>
                    <a:gd name="T5" fmla="*/ 18 h 30"/>
                    <a:gd name="T6" fmla="*/ 15 w 18"/>
                    <a:gd name="T7" fmla="*/ 17 h 30"/>
                    <a:gd name="T8" fmla="*/ 15 w 18"/>
                    <a:gd name="T9" fmla="*/ 15 h 30"/>
                    <a:gd name="T10" fmla="*/ 17 w 18"/>
                    <a:gd name="T11" fmla="*/ 13 h 30"/>
                    <a:gd name="T12" fmla="*/ 18 w 18"/>
                    <a:gd name="T13" fmla="*/ 11 h 30"/>
                    <a:gd name="T14" fmla="*/ 9 w 18"/>
                    <a:gd name="T15" fmla="*/ 0 h 30"/>
                    <a:gd name="T16" fmla="*/ 6 w 18"/>
                    <a:gd name="T17" fmla="*/ 2 h 30"/>
                    <a:gd name="T18" fmla="*/ 4 w 18"/>
                    <a:gd name="T19" fmla="*/ 6 h 30"/>
                    <a:gd name="T20" fmla="*/ 2 w 18"/>
                    <a:gd name="T21" fmla="*/ 7 h 30"/>
                    <a:gd name="T22" fmla="*/ 0 w 18"/>
                    <a:gd name="T23" fmla="*/ 11 h 30"/>
                    <a:gd name="T24" fmla="*/ 0 w 18"/>
                    <a:gd name="T25" fmla="*/ 15 h 30"/>
                    <a:gd name="T26" fmla="*/ 0 w 18"/>
                    <a:gd name="T27" fmla="*/ 20 h 30"/>
                    <a:gd name="T28" fmla="*/ 0 w 18"/>
                    <a:gd name="T29" fmla="*/ 24 h 30"/>
                    <a:gd name="T30" fmla="*/ 2 w 18"/>
                    <a:gd name="T31" fmla="*/ 30 h 30"/>
                    <a:gd name="T32" fmla="*/ 17 w 18"/>
                    <a:gd name="T33" fmla="*/ 22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" h="30">
                      <a:moveTo>
                        <a:pt x="17" y="22"/>
                      </a:move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8" y="11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2" y="30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5" name="Freeform 473"/>
                <p:cNvSpPr>
                  <a:spLocks/>
                </p:cNvSpPr>
                <p:nvPr/>
              </p:nvSpPr>
              <p:spPr bwMode="auto">
                <a:xfrm>
                  <a:off x="2091" y="3059"/>
                  <a:ext cx="40" cy="37"/>
                </a:xfrm>
                <a:custGeom>
                  <a:avLst/>
                  <a:gdLst>
                    <a:gd name="T0" fmla="*/ 40 w 40"/>
                    <a:gd name="T1" fmla="*/ 30 h 37"/>
                    <a:gd name="T2" fmla="*/ 37 w 40"/>
                    <a:gd name="T3" fmla="*/ 26 h 37"/>
                    <a:gd name="T4" fmla="*/ 33 w 40"/>
                    <a:gd name="T5" fmla="*/ 20 h 37"/>
                    <a:gd name="T6" fmla="*/ 29 w 40"/>
                    <a:gd name="T7" fmla="*/ 17 h 37"/>
                    <a:gd name="T8" fmla="*/ 26 w 40"/>
                    <a:gd name="T9" fmla="*/ 13 h 37"/>
                    <a:gd name="T10" fmla="*/ 20 w 40"/>
                    <a:gd name="T11" fmla="*/ 9 h 37"/>
                    <a:gd name="T12" fmla="*/ 18 w 40"/>
                    <a:gd name="T13" fmla="*/ 6 h 37"/>
                    <a:gd name="T14" fmla="*/ 15 w 40"/>
                    <a:gd name="T15" fmla="*/ 4 h 37"/>
                    <a:gd name="T16" fmla="*/ 15 w 40"/>
                    <a:gd name="T17" fmla="*/ 0 h 37"/>
                    <a:gd name="T18" fmla="*/ 0 w 40"/>
                    <a:gd name="T19" fmla="*/ 8 h 37"/>
                    <a:gd name="T20" fmla="*/ 2 w 40"/>
                    <a:gd name="T21" fmla="*/ 11 h 37"/>
                    <a:gd name="T22" fmla="*/ 5 w 40"/>
                    <a:gd name="T23" fmla="*/ 17 h 37"/>
                    <a:gd name="T24" fmla="*/ 11 w 40"/>
                    <a:gd name="T25" fmla="*/ 20 h 37"/>
                    <a:gd name="T26" fmla="*/ 15 w 40"/>
                    <a:gd name="T27" fmla="*/ 24 h 37"/>
                    <a:gd name="T28" fmla="*/ 18 w 40"/>
                    <a:gd name="T29" fmla="*/ 28 h 37"/>
                    <a:gd name="T30" fmla="*/ 22 w 40"/>
                    <a:gd name="T31" fmla="*/ 32 h 37"/>
                    <a:gd name="T32" fmla="*/ 26 w 40"/>
                    <a:gd name="T33" fmla="*/ 35 h 37"/>
                    <a:gd name="T34" fmla="*/ 28 w 40"/>
                    <a:gd name="T35" fmla="*/ 37 h 37"/>
                    <a:gd name="T36" fmla="*/ 40 w 40"/>
                    <a:gd name="T37" fmla="*/ 30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37">
                      <a:moveTo>
                        <a:pt x="40" y="30"/>
                      </a:moveTo>
                      <a:lnTo>
                        <a:pt x="37" y="26"/>
                      </a:lnTo>
                      <a:lnTo>
                        <a:pt x="33" y="20"/>
                      </a:lnTo>
                      <a:lnTo>
                        <a:pt x="29" y="17"/>
                      </a:lnTo>
                      <a:lnTo>
                        <a:pt x="26" y="13"/>
                      </a:lnTo>
                      <a:lnTo>
                        <a:pt x="20" y="9"/>
                      </a:lnTo>
                      <a:lnTo>
                        <a:pt x="18" y="6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5" y="17"/>
                      </a:lnTo>
                      <a:lnTo>
                        <a:pt x="11" y="20"/>
                      </a:lnTo>
                      <a:lnTo>
                        <a:pt x="15" y="24"/>
                      </a:lnTo>
                      <a:lnTo>
                        <a:pt x="18" y="28"/>
                      </a:lnTo>
                      <a:lnTo>
                        <a:pt x="22" y="32"/>
                      </a:lnTo>
                      <a:lnTo>
                        <a:pt x="26" y="35"/>
                      </a:lnTo>
                      <a:lnTo>
                        <a:pt x="28" y="37"/>
                      </a:lnTo>
                      <a:lnTo>
                        <a:pt x="40" y="3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6" name="Freeform 474"/>
                <p:cNvSpPr>
                  <a:spLocks/>
                </p:cNvSpPr>
                <p:nvPr/>
              </p:nvSpPr>
              <p:spPr bwMode="auto">
                <a:xfrm>
                  <a:off x="2119" y="3089"/>
                  <a:ext cx="16" cy="26"/>
                </a:xfrm>
                <a:custGeom>
                  <a:avLst/>
                  <a:gdLst>
                    <a:gd name="T0" fmla="*/ 14 w 16"/>
                    <a:gd name="T1" fmla="*/ 26 h 26"/>
                    <a:gd name="T2" fmla="*/ 14 w 16"/>
                    <a:gd name="T3" fmla="*/ 24 h 26"/>
                    <a:gd name="T4" fmla="*/ 14 w 16"/>
                    <a:gd name="T5" fmla="*/ 20 h 26"/>
                    <a:gd name="T6" fmla="*/ 16 w 16"/>
                    <a:gd name="T7" fmla="*/ 18 h 26"/>
                    <a:gd name="T8" fmla="*/ 16 w 16"/>
                    <a:gd name="T9" fmla="*/ 14 h 26"/>
                    <a:gd name="T10" fmla="*/ 16 w 16"/>
                    <a:gd name="T11" fmla="*/ 11 h 26"/>
                    <a:gd name="T12" fmla="*/ 16 w 16"/>
                    <a:gd name="T13" fmla="*/ 7 h 26"/>
                    <a:gd name="T14" fmla="*/ 14 w 16"/>
                    <a:gd name="T15" fmla="*/ 3 h 26"/>
                    <a:gd name="T16" fmla="*/ 12 w 16"/>
                    <a:gd name="T17" fmla="*/ 0 h 26"/>
                    <a:gd name="T18" fmla="*/ 0 w 16"/>
                    <a:gd name="T19" fmla="*/ 7 h 26"/>
                    <a:gd name="T20" fmla="*/ 0 w 16"/>
                    <a:gd name="T21" fmla="*/ 9 h 26"/>
                    <a:gd name="T22" fmla="*/ 0 w 16"/>
                    <a:gd name="T23" fmla="*/ 11 h 26"/>
                    <a:gd name="T24" fmla="*/ 1 w 16"/>
                    <a:gd name="T25" fmla="*/ 13 h 26"/>
                    <a:gd name="T26" fmla="*/ 1 w 16"/>
                    <a:gd name="T27" fmla="*/ 14 h 26"/>
                    <a:gd name="T28" fmla="*/ 1 w 16"/>
                    <a:gd name="T29" fmla="*/ 16 h 26"/>
                    <a:gd name="T30" fmla="*/ 0 w 16"/>
                    <a:gd name="T31" fmla="*/ 18 h 26"/>
                    <a:gd name="T32" fmla="*/ 0 w 16"/>
                    <a:gd name="T33" fmla="*/ 20 h 26"/>
                    <a:gd name="T34" fmla="*/ 0 w 16"/>
                    <a:gd name="T35" fmla="*/ 24 h 26"/>
                    <a:gd name="T36" fmla="*/ 14 w 16"/>
                    <a:gd name="T37" fmla="*/ 26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" h="26">
                      <a:moveTo>
                        <a:pt x="14" y="26"/>
                      </a:moveTo>
                      <a:lnTo>
                        <a:pt x="14" y="24"/>
                      </a:lnTo>
                      <a:lnTo>
                        <a:pt x="14" y="20"/>
                      </a:lnTo>
                      <a:lnTo>
                        <a:pt x="16" y="18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6" y="7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7" name="Freeform 475"/>
                <p:cNvSpPr>
                  <a:spLocks/>
                </p:cNvSpPr>
                <p:nvPr/>
              </p:nvSpPr>
              <p:spPr bwMode="auto">
                <a:xfrm>
                  <a:off x="2115" y="3113"/>
                  <a:ext cx="18" cy="24"/>
                </a:xfrm>
                <a:custGeom>
                  <a:avLst/>
                  <a:gdLst>
                    <a:gd name="T0" fmla="*/ 9 w 18"/>
                    <a:gd name="T1" fmla="*/ 24 h 24"/>
                    <a:gd name="T2" fmla="*/ 11 w 18"/>
                    <a:gd name="T3" fmla="*/ 22 h 24"/>
                    <a:gd name="T4" fmla="*/ 15 w 18"/>
                    <a:gd name="T5" fmla="*/ 18 h 24"/>
                    <a:gd name="T6" fmla="*/ 16 w 18"/>
                    <a:gd name="T7" fmla="*/ 14 h 24"/>
                    <a:gd name="T8" fmla="*/ 16 w 18"/>
                    <a:gd name="T9" fmla="*/ 11 h 24"/>
                    <a:gd name="T10" fmla="*/ 18 w 18"/>
                    <a:gd name="T11" fmla="*/ 9 h 24"/>
                    <a:gd name="T12" fmla="*/ 18 w 18"/>
                    <a:gd name="T13" fmla="*/ 5 h 24"/>
                    <a:gd name="T14" fmla="*/ 18 w 18"/>
                    <a:gd name="T15" fmla="*/ 3 h 24"/>
                    <a:gd name="T16" fmla="*/ 18 w 18"/>
                    <a:gd name="T17" fmla="*/ 2 h 24"/>
                    <a:gd name="T18" fmla="*/ 4 w 18"/>
                    <a:gd name="T19" fmla="*/ 0 h 24"/>
                    <a:gd name="T20" fmla="*/ 4 w 18"/>
                    <a:gd name="T21" fmla="*/ 2 h 24"/>
                    <a:gd name="T22" fmla="*/ 4 w 18"/>
                    <a:gd name="T23" fmla="*/ 3 h 24"/>
                    <a:gd name="T24" fmla="*/ 2 w 18"/>
                    <a:gd name="T25" fmla="*/ 5 h 24"/>
                    <a:gd name="T26" fmla="*/ 2 w 18"/>
                    <a:gd name="T27" fmla="*/ 7 h 24"/>
                    <a:gd name="T28" fmla="*/ 2 w 18"/>
                    <a:gd name="T29" fmla="*/ 9 h 24"/>
                    <a:gd name="T30" fmla="*/ 0 w 18"/>
                    <a:gd name="T31" fmla="*/ 11 h 24"/>
                    <a:gd name="T32" fmla="*/ 9 w 18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" h="24">
                      <a:moveTo>
                        <a:pt x="9" y="24"/>
                      </a:moveTo>
                      <a:lnTo>
                        <a:pt x="11" y="22"/>
                      </a:lnTo>
                      <a:lnTo>
                        <a:pt x="15" y="18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8" y="9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8" name="Freeform 476"/>
                <p:cNvSpPr>
                  <a:spLocks/>
                </p:cNvSpPr>
                <p:nvPr/>
              </p:nvSpPr>
              <p:spPr bwMode="auto">
                <a:xfrm>
                  <a:off x="2089" y="3120"/>
                  <a:ext cx="35" cy="19"/>
                </a:xfrm>
                <a:custGeom>
                  <a:avLst/>
                  <a:gdLst>
                    <a:gd name="T0" fmla="*/ 11 w 35"/>
                    <a:gd name="T1" fmla="*/ 17 h 19"/>
                    <a:gd name="T2" fmla="*/ 13 w 35"/>
                    <a:gd name="T3" fmla="*/ 17 h 19"/>
                    <a:gd name="T4" fmla="*/ 15 w 35"/>
                    <a:gd name="T5" fmla="*/ 17 h 19"/>
                    <a:gd name="T6" fmla="*/ 17 w 35"/>
                    <a:gd name="T7" fmla="*/ 17 h 19"/>
                    <a:gd name="T8" fmla="*/ 20 w 35"/>
                    <a:gd name="T9" fmla="*/ 17 h 19"/>
                    <a:gd name="T10" fmla="*/ 24 w 35"/>
                    <a:gd name="T11" fmla="*/ 19 h 19"/>
                    <a:gd name="T12" fmla="*/ 30 w 35"/>
                    <a:gd name="T13" fmla="*/ 19 h 19"/>
                    <a:gd name="T14" fmla="*/ 35 w 35"/>
                    <a:gd name="T15" fmla="*/ 17 h 19"/>
                    <a:gd name="T16" fmla="*/ 26 w 35"/>
                    <a:gd name="T17" fmla="*/ 4 h 19"/>
                    <a:gd name="T18" fmla="*/ 28 w 35"/>
                    <a:gd name="T19" fmla="*/ 4 h 19"/>
                    <a:gd name="T20" fmla="*/ 26 w 35"/>
                    <a:gd name="T21" fmla="*/ 4 h 19"/>
                    <a:gd name="T22" fmla="*/ 24 w 35"/>
                    <a:gd name="T23" fmla="*/ 2 h 19"/>
                    <a:gd name="T24" fmla="*/ 20 w 35"/>
                    <a:gd name="T25" fmla="*/ 2 h 19"/>
                    <a:gd name="T26" fmla="*/ 17 w 35"/>
                    <a:gd name="T27" fmla="*/ 0 h 19"/>
                    <a:gd name="T28" fmla="*/ 11 w 35"/>
                    <a:gd name="T29" fmla="*/ 0 h 19"/>
                    <a:gd name="T30" fmla="*/ 6 w 35"/>
                    <a:gd name="T31" fmla="*/ 2 h 19"/>
                    <a:gd name="T32" fmla="*/ 0 w 35"/>
                    <a:gd name="T33" fmla="*/ 6 h 19"/>
                    <a:gd name="T34" fmla="*/ 11 w 35"/>
                    <a:gd name="T35" fmla="*/ 17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9">
                      <a:moveTo>
                        <a:pt x="11" y="17"/>
                      </a:move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20" y="17"/>
                      </a:lnTo>
                      <a:lnTo>
                        <a:pt x="24" y="19"/>
                      </a:lnTo>
                      <a:lnTo>
                        <a:pt x="30" y="19"/>
                      </a:lnTo>
                      <a:lnTo>
                        <a:pt x="35" y="17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89" name="Freeform 477"/>
                <p:cNvSpPr>
                  <a:spLocks/>
                </p:cNvSpPr>
                <p:nvPr/>
              </p:nvSpPr>
              <p:spPr bwMode="auto">
                <a:xfrm>
                  <a:off x="2078" y="3126"/>
                  <a:ext cx="22" cy="46"/>
                </a:xfrm>
                <a:custGeom>
                  <a:avLst/>
                  <a:gdLst>
                    <a:gd name="T0" fmla="*/ 9 w 22"/>
                    <a:gd name="T1" fmla="*/ 46 h 46"/>
                    <a:gd name="T2" fmla="*/ 13 w 22"/>
                    <a:gd name="T3" fmla="*/ 40 h 46"/>
                    <a:gd name="T4" fmla="*/ 17 w 22"/>
                    <a:gd name="T5" fmla="*/ 35 h 46"/>
                    <a:gd name="T6" fmla="*/ 17 w 22"/>
                    <a:gd name="T7" fmla="*/ 29 h 46"/>
                    <a:gd name="T8" fmla="*/ 18 w 22"/>
                    <a:gd name="T9" fmla="*/ 24 h 46"/>
                    <a:gd name="T10" fmla="*/ 20 w 22"/>
                    <a:gd name="T11" fmla="*/ 20 h 46"/>
                    <a:gd name="T12" fmla="*/ 20 w 22"/>
                    <a:gd name="T13" fmla="*/ 14 h 46"/>
                    <a:gd name="T14" fmla="*/ 22 w 22"/>
                    <a:gd name="T15" fmla="*/ 13 h 46"/>
                    <a:gd name="T16" fmla="*/ 22 w 22"/>
                    <a:gd name="T17" fmla="*/ 11 h 46"/>
                    <a:gd name="T18" fmla="*/ 11 w 22"/>
                    <a:gd name="T19" fmla="*/ 0 h 46"/>
                    <a:gd name="T20" fmla="*/ 7 w 22"/>
                    <a:gd name="T21" fmla="*/ 5 h 46"/>
                    <a:gd name="T22" fmla="*/ 5 w 22"/>
                    <a:gd name="T23" fmla="*/ 11 h 46"/>
                    <a:gd name="T24" fmla="*/ 4 w 22"/>
                    <a:gd name="T25" fmla="*/ 16 h 46"/>
                    <a:gd name="T26" fmla="*/ 4 w 22"/>
                    <a:gd name="T27" fmla="*/ 22 h 46"/>
                    <a:gd name="T28" fmla="*/ 2 w 22"/>
                    <a:gd name="T29" fmla="*/ 25 h 46"/>
                    <a:gd name="T30" fmla="*/ 2 w 22"/>
                    <a:gd name="T31" fmla="*/ 29 h 46"/>
                    <a:gd name="T32" fmla="*/ 0 w 22"/>
                    <a:gd name="T33" fmla="*/ 33 h 46"/>
                    <a:gd name="T34" fmla="*/ 0 w 22"/>
                    <a:gd name="T35" fmla="*/ 35 h 46"/>
                    <a:gd name="T36" fmla="*/ 9 w 22"/>
                    <a:gd name="T37" fmla="*/ 46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46">
                      <a:moveTo>
                        <a:pt x="9" y="46"/>
                      </a:moveTo>
                      <a:lnTo>
                        <a:pt x="13" y="40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14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11" y="0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4" y="16"/>
                      </a:lnTo>
                      <a:lnTo>
                        <a:pt x="4" y="22"/>
                      </a:lnTo>
                      <a:lnTo>
                        <a:pt x="2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0" name="Freeform 478"/>
                <p:cNvSpPr>
                  <a:spLocks/>
                </p:cNvSpPr>
                <p:nvPr/>
              </p:nvSpPr>
              <p:spPr bwMode="auto">
                <a:xfrm>
                  <a:off x="2056" y="3159"/>
                  <a:ext cx="31" cy="18"/>
                </a:xfrm>
                <a:custGeom>
                  <a:avLst/>
                  <a:gdLst>
                    <a:gd name="T0" fmla="*/ 0 w 31"/>
                    <a:gd name="T1" fmla="*/ 15 h 18"/>
                    <a:gd name="T2" fmla="*/ 2 w 31"/>
                    <a:gd name="T3" fmla="*/ 15 h 18"/>
                    <a:gd name="T4" fmla="*/ 5 w 31"/>
                    <a:gd name="T5" fmla="*/ 16 h 18"/>
                    <a:gd name="T6" fmla="*/ 9 w 31"/>
                    <a:gd name="T7" fmla="*/ 16 h 18"/>
                    <a:gd name="T8" fmla="*/ 13 w 31"/>
                    <a:gd name="T9" fmla="*/ 18 h 18"/>
                    <a:gd name="T10" fmla="*/ 16 w 31"/>
                    <a:gd name="T11" fmla="*/ 18 h 18"/>
                    <a:gd name="T12" fmla="*/ 22 w 31"/>
                    <a:gd name="T13" fmla="*/ 18 h 18"/>
                    <a:gd name="T14" fmla="*/ 27 w 31"/>
                    <a:gd name="T15" fmla="*/ 16 h 18"/>
                    <a:gd name="T16" fmla="*/ 31 w 31"/>
                    <a:gd name="T17" fmla="*/ 13 h 18"/>
                    <a:gd name="T18" fmla="*/ 22 w 31"/>
                    <a:gd name="T19" fmla="*/ 2 h 18"/>
                    <a:gd name="T20" fmla="*/ 20 w 31"/>
                    <a:gd name="T21" fmla="*/ 2 h 18"/>
                    <a:gd name="T22" fmla="*/ 18 w 31"/>
                    <a:gd name="T23" fmla="*/ 2 h 18"/>
                    <a:gd name="T24" fmla="*/ 16 w 31"/>
                    <a:gd name="T25" fmla="*/ 2 h 18"/>
                    <a:gd name="T26" fmla="*/ 15 w 31"/>
                    <a:gd name="T27" fmla="*/ 2 h 18"/>
                    <a:gd name="T28" fmla="*/ 13 w 31"/>
                    <a:gd name="T29" fmla="*/ 2 h 18"/>
                    <a:gd name="T30" fmla="*/ 9 w 31"/>
                    <a:gd name="T31" fmla="*/ 2 h 18"/>
                    <a:gd name="T32" fmla="*/ 5 w 31"/>
                    <a:gd name="T33" fmla="*/ 0 h 18"/>
                    <a:gd name="T34" fmla="*/ 2 w 31"/>
                    <a:gd name="T35" fmla="*/ 0 h 18"/>
                    <a:gd name="T36" fmla="*/ 0 w 31"/>
                    <a:gd name="T37" fmla="*/ 15 h 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18">
                      <a:moveTo>
                        <a:pt x="0" y="15"/>
                      </a:moveTo>
                      <a:lnTo>
                        <a:pt x="2" y="15"/>
                      </a:lnTo>
                      <a:lnTo>
                        <a:pt x="5" y="16"/>
                      </a:lnTo>
                      <a:lnTo>
                        <a:pt x="9" y="16"/>
                      </a:lnTo>
                      <a:lnTo>
                        <a:pt x="13" y="18"/>
                      </a:lnTo>
                      <a:lnTo>
                        <a:pt x="16" y="18"/>
                      </a:lnTo>
                      <a:lnTo>
                        <a:pt x="22" y="18"/>
                      </a:lnTo>
                      <a:lnTo>
                        <a:pt x="27" y="16"/>
                      </a:lnTo>
                      <a:lnTo>
                        <a:pt x="31" y="13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1" name="Freeform 479"/>
                <p:cNvSpPr>
                  <a:spLocks/>
                </p:cNvSpPr>
                <p:nvPr/>
              </p:nvSpPr>
              <p:spPr bwMode="auto">
                <a:xfrm>
                  <a:off x="2032" y="3155"/>
                  <a:ext cx="26" cy="19"/>
                </a:xfrm>
                <a:custGeom>
                  <a:avLst/>
                  <a:gdLst>
                    <a:gd name="T0" fmla="*/ 0 w 26"/>
                    <a:gd name="T1" fmla="*/ 8 h 19"/>
                    <a:gd name="T2" fmla="*/ 2 w 26"/>
                    <a:gd name="T3" fmla="*/ 13 h 19"/>
                    <a:gd name="T4" fmla="*/ 5 w 26"/>
                    <a:gd name="T5" fmla="*/ 15 h 19"/>
                    <a:gd name="T6" fmla="*/ 9 w 26"/>
                    <a:gd name="T7" fmla="*/ 17 h 19"/>
                    <a:gd name="T8" fmla="*/ 13 w 26"/>
                    <a:gd name="T9" fmla="*/ 19 h 19"/>
                    <a:gd name="T10" fmla="*/ 16 w 26"/>
                    <a:gd name="T11" fmla="*/ 19 h 19"/>
                    <a:gd name="T12" fmla="*/ 18 w 26"/>
                    <a:gd name="T13" fmla="*/ 19 h 19"/>
                    <a:gd name="T14" fmla="*/ 22 w 26"/>
                    <a:gd name="T15" fmla="*/ 19 h 19"/>
                    <a:gd name="T16" fmla="*/ 24 w 26"/>
                    <a:gd name="T17" fmla="*/ 19 h 19"/>
                    <a:gd name="T18" fmla="*/ 26 w 26"/>
                    <a:gd name="T19" fmla="*/ 4 h 19"/>
                    <a:gd name="T20" fmla="*/ 22 w 26"/>
                    <a:gd name="T21" fmla="*/ 4 h 19"/>
                    <a:gd name="T22" fmla="*/ 20 w 26"/>
                    <a:gd name="T23" fmla="*/ 2 h 19"/>
                    <a:gd name="T24" fmla="*/ 16 w 26"/>
                    <a:gd name="T25" fmla="*/ 2 h 19"/>
                    <a:gd name="T26" fmla="*/ 15 w 26"/>
                    <a:gd name="T27" fmla="*/ 2 h 19"/>
                    <a:gd name="T28" fmla="*/ 13 w 26"/>
                    <a:gd name="T29" fmla="*/ 2 h 19"/>
                    <a:gd name="T30" fmla="*/ 13 w 26"/>
                    <a:gd name="T31" fmla="*/ 0 h 19"/>
                    <a:gd name="T32" fmla="*/ 0 w 26"/>
                    <a:gd name="T33" fmla="*/ 8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" h="19">
                      <a:moveTo>
                        <a:pt x="0" y="8"/>
                      </a:moveTo>
                      <a:lnTo>
                        <a:pt x="2" y="13"/>
                      </a:lnTo>
                      <a:lnTo>
                        <a:pt x="5" y="15"/>
                      </a:lnTo>
                      <a:lnTo>
                        <a:pt x="9" y="17"/>
                      </a:lnTo>
                      <a:lnTo>
                        <a:pt x="13" y="19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2" y="19"/>
                      </a:lnTo>
                      <a:lnTo>
                        <a:pt x="24" y="19"/>
                      </a:lnTo>
                      <a:lnTo>
                        <a:pt x="26" y="4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2" name="Freeform 480"/>
                <p:cNvSpPr>
                  <a:spLocks/>
                </p:cNvSpPr>
                <p:nvPr/>
              </p:nvSpPr>
              <p:spPr bwMode="auto">
                <a:xfrm>
                  <a:off x="2026" y="3122"/>
                  <a:ext cx="19" cy="41"/>
                </a:xfrm>
                <a:custGeom>
                  <a:avLst/>
                  <a:gdLst>
                    <a:gd name="T0" fmla="*/ 0 w 19"/>
                    <a:gd name="T1" fmla="*/ 5 h 41"/>
                    <a:gd name="T2" fmla="*/ 0 w 19"/>
                    <a:gd name="T3" fmla="*/ 9 h 41"/>
                    <a:gd name="T4" fmla="*/ 0 w 19"/>
                    <a:gd name="T5" fmla="*/ 11 h 41"/>
                    <a:gd name="T6" fmla="*/ 2 w 19"/>
                    <a:gd name="T7" fmla="*/ 17 h 41"/>
                    <a:gd name="T8" fmla="*/ 2 w 19"/>
                    <a:gd name="T9" fmla="*/ 20 h 41"/>
                    <a:gd name="T10" fmla="*/ 2 w 19"/>
                    <a:gd name="T11" fmla="*/ 26 h 41"/>
                    <a:gd name="T12" fmla="*/ 2 w 19"/>
                    <a:gd name="T13" fmla="*/ 31 h 41"/>
                    <a:gd name="T14" fmla="*/ 2 w 19"/>
                    <a:gd name="T15" fmla="*/ 37 h 41"/>
                    <a:gd name="T16" fmla="*/ 6 w 19"/>
                    <a:gd name="T17" fmla="*/ 41 h 41"/>
                    <a:gd name="T18" fmla="*/ 19 w 19"/>
                    <a:gd name="T19" fmla="*/ 33 h 41"/>
                    <a:gd name="T20" fmla="*/ 17 w 19"/>
                    <a:gd name="T21" fmla="*/ 31 h 41"/>
                    <a:gd name="T22" fmla="*/ 17 w 19"/>
                    <a:gd name="T23" fmla="*/ 29 h 41"/>
                    <a:gd name="T24" fmla="*/ 17 w 19"/>
                    <a:gd name="T25" fmla="*/ 26 h 41"/>
                    <a:gd name="T26" fmla="*/ 17 w 19"/>
                    <a:gd name="T27" fmla="*/ 20 h 41"/>
                    <a:gd name="T28" fmla="*/ 17 w 19"/>
                    <a:gd name="T29" fmla="*/ 15 h 41"/>
                    <a:gd name="T30" fmla="*/ 17 w 19"/>
                    <a:gd name="T31" fmla="*/ 9 h 41"/>
                    <a:gd name="T32" fmla="*/ 15 w 19"/>
                    <a:gd name="T33" fmla="*/ 5 h 41"/>
                    <a:gd name="T34" fmla="*/ 13 w 19"/>
                    <a:gd name="T35" fmla="*/ 0 h 41"/>
                    <a:gd name="T36" fmla="*/ 0 w 19"/>
                    <a:gd name="T37" fmla="*/ 5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" h="41">
                      <a:moveTo>
                        <a:pt x="0" y="5"/>
                      </a:move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7"/>
                      </a:lnTo>
                      <a:lnTo>
                        <a:pt x="2" y="20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2" y="37"/>
                      </a:lnTo>
                      <a:lnTo>
                        <a:pt x="6" y="41"/>
                      </a:lnTo>
                      <a:lnTo>
                        <a:pt x="19" y="33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7" y="20"/>
                      </a:lnTo>
                      <a:lnTo>
                        <a:pt x="17" y="15"/>
                      </a:lnTo>
                      <a:lnTo>
                        <a:pt x="17" y="9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3" name="Freeform 481"/>
                <p:cNvSpPr>
                  <a:spLocks/>
                </p:cNvSpPr>
                <p:nvPr/>
              </p:nvSpPr>
              <p:spPr bwMode="auto">
                <a:xfrm>
                  <a:off x="2011" y="3102"/>
                  <a:ext cx="28" cy="25"/>
                </a:xfrm>
                <a:custGeom>
                  <a:avLst/>
                  <a:gdLst>
                    <a:gd name="T0" fmla="*/ 0 w 28"/>
                    <a:gd name="T1" fmla="*/ 14 h 25"/>
                    <a:gd name="T2" fmla="*/ 2 w 28"/>
                    <a:gd name="T3" fmla="*/ 16 h 25"/>
                    <a:gd name="T4" fmla="*/ 4 w 28"/>
                    <a:gd name="T5" fmla="*/ 16 h 25"/>
                    <a:gd name="T6" fmla="*/ 6 w 28"/>
                    <a:gd name="T7" fmla="*/ 16 h 25"/>
                    <a:gd name="T8" fmla="*/ 8 w 28"/>
                    <a:gd name="T9" fmla="*/ 18 h 25"/>
                    <a:gd name="T10" fmla="*/ 10 w 28"/>
                    <a:gd name="T11" fmla="*/ 20 h 25"/>
                    <a:gd name="T12" fmla="*/ 12 w 28"/>
                    <a:gd name="T13" fmla="*/ 22 h 25"/>
                    <a:gd name="T14" fmla="*/ 13 w 28"/>
                    <a:gd name="T15" fmla="*/ 24 h 25"/>
                    <a:gd name="T16" fmla="*/ 15 w 28"/>
                    <a:gd name="T17" fmla="*/ 25 h 25"/>
                    <a:gd name="T18" fmla="*/ 28 w 28"/>
                    <a:gd name="T19" fmla="*/ 20 h 25"/>
                    <a:gd name="T20" fmla="*/ 26 w 28"/>
                    <a:gd name="T21" fmla="*/ 16 h 25"/>
                    <a:gd name="T22" fmla="*/ 24 w 28"/>
                    <a:gd name="T23" fmla="*/ 13 h 25"/>
                    <a:gd name="T24" fmla="*/ 21 w 28"/>
                    <a:gd name="T25" fmla="*/ 9 h 25"/>
                    <a:gd name="T26" fmla="*/ 17 w 28"/>
                    <a:gd name="T27" fmla="*/ 5 h 25"/>
                    <a:gd name="T28" fmla="*/ 15 w 28"/>
                    <a:gd name="T29" fmla="*/ 3 h 25"/>
                    <a:gd name="T30" fmla="*/ 10 w 28"/>
                    <a:gd name="T31" fmla="*/ 1 h 25"/>
                    <a:gd name="T32" fmla="*/ 6 w 28"/>
                    <a:gd name="T33" fmla="*/ 0 h 25"/>
                    <a:gd name="T34" fmla="*/ 2 w 28"/>
                    <a:gd name="T35" fmla="*/ 0 h 25"/>
                    <a:gd name="T36" fmla="*/ 0 w 28"/>
                    <a:gd name="T37" fmla="*/ 14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25">
                      <a:moveTo>
                        <a:pt x="0" y="14"/>
                      </a:move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8" y="18"/>
                      </a:lnTo>
                      <a:lnTo>
                        <a:pt x="10" y="20"/>
                      </a:lnTo>
                      <a:lnTo>
                        <a:pt x="12" y="22"/>
                      </a:lnTo>
                      <a:lnTo>
                        <a:pt x="13" y="24"/>
                      </a:lnTo>
                      <a:lnTo>
                        <a:pt x="15" y="25"/>
                      </a:lnTo>
                      <a:lnTo>
                        <a:pt x="28" y="20"/>
                      </a:lnTo>
                      <a:lnTo>
                        <a:pt x="26" y="16"/>
                      </a:lnTo>
                      <a:lnTo>
                        <a:pt x="24" y="13"/>
                      </a:lnTo>
                      <a:lnTo>
                        <a:pt x="21" y="9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4" name="Freeform 482"/>
                <p:cNvSpPr>
                  <a:spLocks/>
                </p:cNvSpPr>
                <p:nvPr/>
              </p:nvSpPr>
              <p:spPr bwMode="auto">
                <a:xfrm>
                  <a:off x="1974" y="3102"/>
                  <a:ext cx="39" cy="22"/>
                </a:xfrm>
                <a:custGeom>
                  <a:avLst/>
                  <a:gdLst>
                    <a:gd name="T0" fmla="*/ 6 w 39"/>
                    <a:gd name="T1" fmla="*/ 22 h 22"/>
                    <a:gd name="T2" fmla="*/ 12 w 39"/>
                    <a:gd name="T3" fmla="*/ 20 h 22"/>
                    <a:gd name="T4" fmla="*/ 15 w 39"/>
                    <a:gd name="T5" fmla="*/ 18 h 22"/>
                    <a:gd name="T6" fmla="*/ 21 w 39"/>
                    <a:gd name="T7" fmla="*/ 16 h 22"/>
                    <a:gd name="T8" fmla="*/ 25 w 39"/>
                    <a:gd name="T9" fmla="*/ 16 h 22"/>
                    <a:gd name="T10" fmla="*/ 28 w 39"/>
                    <a:gd name="T11" fmla="*/ 14 h 22"/>
                    <a:gd name="T12" fmla="*/ 32 w 39"/>
                    <a:gd name="T13" fmla="*/ 14 h 22"/>
                    <a:gd name="T14" fmla="*/ 34 w 39"/>
                    <a:gd name="T15" fmla="*/ 14 h 22"/>
                    <a:gd name="T16" fmla="*/ 37 w 39"/>
                    <a:gd name="T17" fmla="*/ 14 h 22"/>
                    <a:gd name="T18" fmla="*/ 39 w 39"/>
                    <a:gd name="T19" fmla="*/ 0 h 22"/>
                    <a:gd name="T20" fmla="*/ 34 w 39"/>
                    <a:gd name="T21" fmla="*/ 0 h 22"/>
                    <a:gd name="T22" fmla="*/ 30 w 39"/>
                    <a:gd name="T23" fmla="*/ 0 h 22"/>
                    <a:gd name="T24" fmla="*/ 25 w 39"/>
                    <a:gd name="T25" fmla="*/ 0 h 22"/>
                    <a:gd name="T26" fmla="*/ 21 w 39"/>
                    <a:gd name="T27" fmla="*/ 1 h 22"/>
                    <a:gd name="T28" fmla="*/ 15 w 39"/>
                    <a:gd name="T29" fmla="*/ 3 h 22"/>
                    <a:gd name="T30" fmla="*/ 12 w 39"/>
                    <a:gd name="T31" fmla="*/ 3 h 22"/>
                    <a:gd name="T32" fmla="*/ 6 w 39"/>
                    <a:gd name="T33" fmla="*/ 5 h 22"/>
                    <a:gd name="T34" fmla="*/ 0 w 39"/>
                    <a:gd name="T35" fmla="*/ 7 h 22"/>
                    <a:gd name="T36" fmla="*/ 6 w 39"/>
                    <a:gd name="T37" fmla="*/ 2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22">
                      <a:moveTo>
                        <a:pt x="6" y="22"/>
                      </a:moveTo>
                      <a:lnTo>
                        <a:pt x="12" y="20"/>
                      </a:lnTo>
                      <a:lnTo>
                        <a:pt x="15" y="18"/>
                      </a:lnTo>
                      <a:lnTo>
                        <a:pt x="21" y="16"/>
                      </a:lnTo>
                      <a:lnTo>
                        <a:pt x="25" y="16"/>
                      </a:lnTo>
                      <a:lnTo>
                        <a:pt x="28" y="14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7" y="14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5" name="Freeform 483"/>
                <p:cNvSpPr>
                  <a:spLocks/>
                </p:cNvSpPr>
                <p:nvPr/>
              </p:nvSpPr>
              <p:spPr bwMode="auto">
                <a:xfrm>
                  <a:off x="1921" y="3109"/>
                  <a:ext cx="59" cy="39"/>
                </a:xfrm>
                <a:custGeom>
                  <a:avLst/>
                  <a:gdLst>
                    <a:gd name="T0" fmla="*/ 9 w 59"/>
                    <a:gd name="T1" fmla="*/ 39 h 39"/>
                    <a:gd name="T2" fmla="*/ 13 w 59"/>
                    <a:gd name="T3" fmla="*/ 35 h 39"/>
                    <a:gd name="T4" fmla="*/ 18 w 59"/>
                    <a:gd name="T5" fmla="*/ 31 h 39"/>
                    <a:gd name="T6" fmla="*/ 26 w 59"/>
                    <a:gd name="T7" fmla="*/ 30 h 39"/>
                    <a:gd name="T8" fmla="*/ 33 w 59"/>
                    <a:gd name="T9" fmla="*/ 26 h 39"/>
                    <a:gd name="T10" fmla="*/ 39 w 59"/>
                    <a:gd name="T11" fmla="*/ 22 h 39"/>
                    <a:gd name="T12" fmla="*/ 46 w 59"/>
                    <a:gd name="T13" fmla="*/ 20 h 39"/>
                    <a:gd name="T14" fmla="*/ 53 w 59"/>
                    <a:gd name="T15" fmla="*/ 17 h 39"/>
                    <a:gd name="T16" fmla="*/ 59 w 59"/>
                    <a:gd name="T17" fmla="*/ 15 h 39"/>
                    <a:gd name="T18" fmla="*/ 53 w 59"/>
                    <a:gd name="T19" fmla="*/ 0 h 39"/>
                    <a:gd name="T20" fmla="*/ 48 w 59"/>
                    <a:gd name="T21" fmla="*/ 4 h 39"/>
                    <a:gd name="T22" fmla="*/ 41 w 59"/>
                    <a:gd name="T23" fmla="*/ 6 h 39"/>
                    <a:gd name="T24" fmla="*/ 33 w 59"/>
                    <a:gd name="T25" fmla="*/ 9 h 39"/>
                    <a:gd name="T26" fmla="*/ 26 w 59"/>
                    <a:gd name="T27" fmla="*/ 11 h 39"/>
                    <a:gd name="T28" fmla="*/ 18 w 59"/>
                    <a:gd name="T29" fmla="*/ 15 h 39"/>
                    <a:gd name="T30" fmla="*/ 11 w 59"/>
                    <a:gd name="T31" fmla="*/ 18 h 39"/>
                    <a:gd name="T32" fmla="*/ 5 w 59"/>
                    <a:gd name="T33" fmla="*/ 22 h 39"/>
                    <a:gd name="T34" fmla="*/ 0 w 59"/>
                    <a:gd name="T35" fmla="*/ 26 h 39"/>
                    <a:gd name="T36" fmla="*/ 9 w 59"/>
                    <a:gd name="T37" fmla="*/ 39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9" h="39">
                      <a:moveTo>
                        <a:pt x="9" y="39"/>
                      </a:moveTo>
                      <a:lnTo>
                        <a:pt x="13" y="35"/>
                      </a:lnTo>
                      <a:lnTo>
                        <a:pt x="18" y="31"/>
                      </a:lnTo>
                      <a:lnTo>
                        <a:pt x="26" y="30"/>
                      </a:lnTo>
                      <a:lnTo>
                        <a:pt x="33" y="26"/>
                      </a:lnTo>
                      <a:lnTo>
                        <a:pt x="39" y="22"/>
                      </a:lnTo>
                      <a:lnTo>
                        <a:pt x="46" y="20"/>
                      </a:lnTo>
                      <a:lnTo>
                        <a:pt x="53" y="17"/>
                      </a:lnTo>
                      <a:lnTo>
                        <a:pt x="59" y="15"/>
                      </a:lnTo>
                      <a:lnTo>
                        <a:pt x="53" y="0"/>
                      </a:lnTo>
                      <a:lnTo>
                        <a:pt x="48" y="4"/>
                      </a:lnTo>
                      <a:lnTo>
                        <a:pt x="41" y="6"/>
                      </a:lnTo>
                      <a:lnTo>
                        <a:pt x="33" y="9"/>
                      </a:lnTo>
                      <a:lnTo>
                        <a:pt x="26" y="11"/>
                      </a:lnTo>
                      <a:lnTo>
                        <a:pt x="18" y="15"/>
                      </a:lnTo>
                      <a:lnTo>
                        <a:pt x="11" y="18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9" y="3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6" name="Freeform 484"/>
                <p:cNvSpPr>
                  <a:spLocks/>
                </p:cNvSpPr>
                <p:nvPr/>
              </p:nvSpPr>
              <p:spPr bwMode="auto">
                <a:xfrm>
                  <a:off x="1899" y="3135"/>
                  <a:ext cx="31" cy="40"/>
                </a:xfrm>
                <a:custGeom>
                  <a:avLst/>
                  <a:gdLst>
                    <a:gd name="T0" fmla="*/ 15 w 31"/>
                    <a:gd name="T1" fmla="*/ 40 h 40"/>
                    <a:gd name="T2" fmla="*/ 15 w 31"/>
                    <a:gd name="T3" fmla="*/ 35 h 40"/>
                    <a:gd name="T4" fmla="*/ 16 w 31"/>
                    <a:gd name="T5" fmla="*/ 31 h 40"/>
                    <a:gd name="T6" fmla="*/ 18 w 31"/>
                    <a:gd name="T7" fmla="*/ 28 h 40"/>
                    <a:gd name="T8" fmla="*/ 20 w 31"/>
                    <a:gd name="T9" fmla="*/ 26 h 40"/>
                    <a:gd name="T10" fmla="*/ 22 w 31"/>
                    <a:gd name="T11" fmla="*/ 22 h 40"/>
                    <a:gd name="T12" fmla="*/ 24 w 31"/>
                    <a:gd name="T13" fmla="*/ 18 h 40"/>
                    <a:gd name="T14" fmla="*/ 27 w 31"/>
                    <a:gd name="T15" fmla="*/ 16 h 40"/>
                    <a:gd name="T16" fmla="*/ 31 w 31"/>
                    <a:gd name="T17" fmla="*/ 13 h 40"/>
                    <a:gd name="T18" fmla="*/ 22 w 31"/>
                    <a:gd name="T19" fmla="*/ 0 h 40"/>
                    <a:gd name="T20" fmla="*/ 16 w 31"/>
                    <a:gd name="T21" fmla="*/ 5 h 40"/>
                    <a:gd name="T22" fmla="*/ 13 w 31"/>
                    <a:gd name="T23" fmla="*/ 9 h 40"/>
                    <a:gd name="T24" fmla="*/ 9 w 31"/>
                    <a:gd name="T25" fmla="*/ 13 h 40"/>
                    <a:gd name="T26" fmla="*/ 7 w 31"/>
                    <a:gd name="T27" fmla="*/ 18 h 40"/>
                    <a:gd name="T28" fmla="*/ 3 w 31"/>
                    <a:gd name="T29" fmla="*/ 22 h 40"/>
                    <a:gd name="T30" fmla="*/ 2 w 31"/>
                    <a:gd name="T31" fmla="*/ 26 h 40"/>
                    <a:gd name="T32" fmla="*/ 2 w 31"/>
                    <a:gd name="T33" fmla="*/ 31 h 40"/>
                    <a:gd name="T34" fmla="*/ 0 w 31"/>
                    <a:gd name="T35" fmla="*/ 35 h 40"/>
                    <a:gd name="T36" fmla="*/ 15 w 31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40">
                      <a:moveTo>
                        <a:pt x="15" y="40"/>
                      </a:moveTo>
                      <a:lnTo>
                        <a:pt x="15" y="35"/>
                      </a:lnTo>
                      <a:lnTo>
                        <a:pt x="16" y="31"/>
                      </a:lnTo>
                      <a:lnTo>
                        <a:pt x="18" y="28"/>
                      </a:lnTo>
                      <a:lnTo>
                        <a:pt x="20" y="26"/>
                      </a:ln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7" y="16"/>
                      </a:lnTo>
                      <a:lnTo>
                        <a:pt x="31" y="13"/>
                      </a:lnTo>
                      <a:lnTo>
                        <a:pt x="22" y="0"/>
                      </a:lnTo>
                      <a:lnTo>
                        <a:pt x="16" y="5"/>
                      </a:lnTo>
                      <a:lnTo>
                        <a:pt x="13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0" y="35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7" name="Freeform 485"/>
                <p:cNvSpPr>
                  <a:spLocks/>
                </p:cNvSpPr>
                <p:nvPr/>
              </p:nvSpPr>
              <p:spPr bwMode="auto">
                <a:xfrm>
                  <a:off x="1897" y="3170"/>
                  <a:ext cx="20" cy="40"/>
                </a:xfrm>
                <a:custGeom>
                  <a:avLst/>
                  <a:gdLst>
                    <a:gd name="T0" fmla="*/ 13 w 20"/>
                    <a:gd name="T1" fmla="*/ 40 h 40"/>
                    <a:gd name="T2" fmla="*/ 18 w 20"/>
                    <a:gd name="T3" fmla="*/ 33 h 40"/>
                    <a:gd name="T4" fmla="*/ 20 w 20"/>
                    <a:gd name="T5" fmla="*/ 28 h 40"/>
                    <a:gd name="T6" fmla="*/ 20 w 20"/>
                    <a:gd name="T7" fmla="*/ 20 h 40"/>
                    <a:gd name="T8" fmla="*/ 18 w 20"/>
                    <a:gd name="T9" fmla="*/ 15 h 40"/>
                    <a:gd name="T10" fmla="*/ 18 w 20"/>
                    <a:gd name="T11" fmla="*/ 11 h 40"/>
                    <a:gd name="T12" fmla="*/ 17 w 20"/>
                    <a:gd name="T13" fmla="*/ 7 h 40"/>
                    <a:gd name="T14" fmla="*/ 17 w 20"/>
                    <a:gd name="T15" fmla="*/ 5 h 40"/>
                    <a:gd name="T16" fmla="*/ 2 w 20"/>
                    <a:gd name="T17" fmla="*/ 0 h 40"/>
                    <a:gd name="T18" fmla="*/ 0 w 20"/>
                    <a:gd name="T19" fmla="*/ 7 h 40"/>
                    <a:gd name="T20" fmla="*/ 2 w 20"/>
                    <a:gd name="T21" fmla="*/ 13 h 40"/>
                    <a:gd name="T22" fmla="*/ 4 w 20"/>
                    <a:gd name="T23" fmla="*/ 16 h 40"/>
                    <a:gd name="T24" fmla="*/ 5 w 20"/>
                    <a:gd name="T25" fmla="*/ 20 h 40"/>
                    <a:gd name="T26" fmla="*/ 5 w 20"/>
                    <a:gd name="T27" fmla="*/ 22 h 40"/>
                    <a:gd name="T28" fmla="*/ 5 w 20"/>
                    <a:gd name="T29" fmla="*/ 24 h 40"/>
                    <a:gd name="T30" fmla="*/ 5 w 20"/>
                    <a:gd name="T31" fmla="*/ 28 h 40"/>
                    <a:gd name="T32" fmla="*/ 2 w 20"/>
                    <a:gd name="T33" fmla="*/ 31 h 40"/>
                    <a:gd name="T34" fmla="*/ 13 w 20"/>
                    <a:gd name="T35" fmla="*/ 4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" h="40">
                      <a:moveTo>
                        <a:pt x="13" y="40"/>
                      </a:moveTo>
                      <a:lnTo>
                        <a:pt x="18" y="33"/>
                      </a:lnTo>
                      <a:lnTo>
                        <a:pt x="20" y="28"/>
                      </a:lnTo>
                      <a:lnTo>
                        <a:pt x="20" y="20"/>
                      </a:lnTo>
                      <a:lnTo>
                        <a:pt x="18" y="15"/>
                      </a:lnTo>
                      <a:lnTo>
                        <a:pt x="18" y="11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5" y="22"/>
                      </a:lnTo>
                      <a:lnTo>
                        <a:pt x="5" y="24"/>
                      </a:lnTo>
                      <a:lnTo>
                        <a:pt x="5" y="28"/>
                      </a:lnTo>
                      <a:lnTo>
                        <a:pt x="2" y="31"/>
                      </a:lnTo>
                      <a:lnTo>
                        <a:pt x="13" y="4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8" name="Freeform 486"/>
                <p:cNvSpPr>
                  <a:spLocks/>
                </p:cNvSpPr>
                <p:nvPr/>
              </p:nvSpPr>
              <p:spPr bwMode="auto">
                <a:xfrm>
                  <a:off x="1823" y="3201"/>
                  <a:ext cx="87" cy="61"/>
                </a:xfrm>
                <a:custGeom>
                  <a:avLst/>
                  <a:gdLst>
                    <a:gd name="T0" fmla="*/ 13 w 87"/>
                    <a:gd name="T1" fmla="*/ 61 h 61"/>
                    <a:gd name="T2" fmla="*/ 17 w 87"/>
                    <a:gd name="T3" fmla="*/ 56 h 61"/>
                    <a:gd name="T4" fmla="*/ 26 w 87"/>
                    <a:gd name="T5" fmla="*/ 50 h 61"/>
                    <a:gd name="T6" fmla="*/ 35 w 87"/>
                    <a:gd name="T7" fmla="*/ 43 h 61"/>
                    <a:gd name="T8" fmla="*/ 46 w 87"/>
                    <a:gd name="T9" fmla="*/ 37 h 61"/>
                    <a:gd name="T10" fmla="*/ 59 w 87"/>
                    <a:gd name="T11" fmla="*/ 30 h 61"/>
                    <a:gd name="T12" fmla="*/ 70 w 87"/>
                    <a:gd name="T13" fmla="*/ 24 h 61"/>
                    <a:gd name="T14" fmla="*/ 79 w 87"/>
                    <a:gd name="T15" fmla="*/ 17 h 61"/>
                    <a:gd name="T16" fmla="*/ 87 w 87"/>
                    <a:gd name="T17" fmla="*/ 9 h 61"/>
                    <a:gd name="T18" fmla="*/ 76 w 87"/>
                    <a:gd name="T19" fmla="*/ 0 h 61"/>
                    <a:gd name="T20" fmla="*/ 70 w 87"/>
                    <a:gd name="T21" fmla="*/ 4 h 61"/>
                    <a:gd name="T22" fmla="*/ 61 w 87"/>
                    <a:gd name="T23" fmla="*/ 11 h 61"/>
                    <a:gd name="T24" fmla="*/ 50 w 87"/>
                    <a:gd name="T25" fmla="*/ 17 h 61"/>
                    <a:gd name="T26" fmla="*/ 39 w 87"/>
                    <a:gd name="T27" fmla="*/ 22 h 61"/>
                    <a:gd name="T28" fmla="*/ 28 w 87"/>
                    <a:gd name="T29" fmla="*/ 30 h 61"/>
                    <a:gd name="T30" fmla="*/ 17 w 87"/>
                    <a:gd name="T31" fmla="*/ 37 h 61"/>
                    <a:gd name="T32" fmla="*/ 7 w 87"/>
                    <a:gd name="T33" fmla="*/ 45 h 61"/>
                    <a:gd name="T34" fmla="*/ 0 w 87"/>
                    <a:gd name="T35" fmla="*/ 54 h 61"/>
                    <a:gd name="T36" fmla="*/ 13 w 87"/>
                    <a:gd name="T37" fmla="*/ 61 h 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" h="61">
                      <a:moveTo>
                        <a:pt x="13" y="61"/>
                      </a:moveTo>
                      <a:lnTo>
                        <a:pt x="17" y="56"/>
                      </a:lnTo>
                      <a:lnTo>
                        <a:pt x="26" y="50"/>
                      </a:lnTo>
                      <a:lnTo>
                        <a:pt x="35" y="43"/>
                      </a:lnTo>
                      <a:lnTo>
                        <a:pt x="46" y="37"/>
                      </a:lnTo>
                      <a:lnTo>
                        <a:pt x="59" y="30"/>
                      </a:lnTo>
                      <a:lnTo>
                        <a:pt x="70" y="24"/>
                      </a:lnTo>
                      <a:lnTo>
                        <a:pt x="79" y="17"/>
                      </a:lnTo>
                      <a:lnTo>
                        <a:pt x="87" y="9"/>
                      </a:lnTo>
                      <a:lnTo>
                        <a:pt x="76" y="0"/>
                      </a:lnTo>
                      <a:lnTo>
                        <a:pt x="70" y="4"/>
                      </a:lnTo>
                      <a:lnTo>
                        <a:pt x="61" y="11"/>
                      </a:lnTo>
                      <a:lnTo>
                        <a:pt x="50" y="17"/>
                      </a:lnTo>
                      <a:lnTo>
                        <a:pt x="39" y="22"/>
                      </a:lnTo>
                      <a:lnTo>
                        <a:pt x="28" y="30"/>
                      </a:lnTo>
                      <a:lnTo>
                        <a:pt x="17" y="37"/>
                      </a:lnTo>
                      <a:lnTo>
                        <a:pt x="7" y="45"/>
                      </a:lnTo>
                      <a:lnTo>
                        <a:pt x="0" y="54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099" name="Freeform 487"/>
                <p:cNvSpPr>
                  <a:spLocks/>
                </p:cNvSpPr>
                <p:nvPr/>
              </p:nvSpPr>
              <p:spPr bwMode="auto">
                <a:xfrm>
                  <a:off x="1818" y="3255"/>
                  <a:ext cx="35" cy="48"/>
                </a:xfrm>
                <a:custGeom>
                  <a:avLst/>
                  <a:gdLst>
                    <a:gd name="T0" fmla="*/ 35 w 35"/>
                    <a:gd name="T1" fmla="*/ 42 h 48"/>
                    <a:gd name="T2" fmla="*/ 31 w 35"/>
                    <a:gd name="T3" fmla="*/ 37 h 48"/>
                    <a:gd name="T4" fmla="*/ 27 w 35"/>
                    <a:gd name="T5" fmla="*/ 31 h 48"/>
                    <a:gd name="T6" fmla="*/ 24 w 35"/>
                    <a:gd name="T7" fmla="*/ 26 h 48"/>
                    <a:gd name="T8" fmla="*/ 20 w 35"/>
                    <a:gd name="T9" fmla="*/ 22 h 48"/>
                    <a:gd name="T10" fmla="*/ 16 w 35"/>
                    <a:gd name="T11" fmla="*/ 18 h 48"/>
                    <a:gd name="T12" fmla="*/ 16 w 35"/>
                    <a:gd name="T13" fmla="*/ 15 h 48"/>
                    <a:gd name="T14" fmla="*/ 16 w 35"/>
                    <a:gd name="T15" fmla="*/ 13 h 48"/>
                    <a:gd name="T16" fmla="*/ 18 w 35"/>
                    <a:gd name="T17" fmla="*/ 7 h 48"/>
                    <a:gd name="T18" fmla="*/ 5 w 35"/>
                    <a:gd name="T19" fmla="*/ 0 h 48"/>
                    <a:gd name="T20" fmla="*/ 1 w 35"/>
                    <a:gd name="T21" fmla="*/ 9 h 48"/>
                    <a:gd name="T22" fmla="*/ 0 w 35"/>
                    <a:gd name="T23" fmla="*/ 18 h 48"/>
                    <a:gd name="T24" fmla="*/ 3 w 35"/>
                    <a:gd name="T25" fmla="*/ 26 h 48"/>
                    <a:gd name="T26" fmla="*/ 7 w 35"/>
                    <a:gd name="T27" fmla="*/ 31 h 48"/>
                    <a:gd name="T28" fmla="*/ 12 w 35"/>
                    <a:gd name="T29" fmla="*/ 37 h 48"/>
                    <a:gd name="T30" fmla="*/ 16 w 35"/>
                    <a:gd name="T31" fmla="*/ 40 h 48"/>
                    <a:gd name="T32" fmla="*/ 18 w 35"/>
                    <a:gd name="T33" fmla="*/ 44 h 48"/>
                    <a:gd name="T34" fmla="*/ 20 w 35"/>
                    <a:gd name="T35" fmla="*/ 48 h 48"/>
                    <a:gd name="T36" fmla="*/ 35 w 35"/>
                    <a:gd name="T37" fmla="*/ 42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48">
                      <a:moveTo>
                        <a:pt x="35" y="42"/>
                      </a:moveTo>
                      <a:lnTo>
                        <a:pt x="31" y="37"/>
                      </a:lnTo>
                      <a:lnTo>
                        <a:pt x="27" y="31"/>
                      </a:lnTo>
                      <a:lnTo>
                        <a:pt x="24" y="26"/>
                      </a:lnTo>
                      <a:lnTo>
                        <a:pt x="20" y="22"/>
                      </a:lnTo>
                      <a:lnTo>
                        <a:pt x="16" y="18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7"/>
                      </a:lnTo>
                      <a:lnTo>
                        <a:pt x="5" y="0"/>
                      </a:lnTo>
                      <a:lnTo>
                        <a:pt x="1" y="9"/>
                      </a:lnTo>
                      <a:lnTo>
                        <a:pt x="0" y="18"/>
                      </a:lnTo>
                      <a:lnTo>
                        <a:pt x="3" y="26"/>
                      </a:lnTo>
                      <a:lnTo>
                        <a:pt x="7" y="31"/>
                      </a:lnTo>
                      <a:lnTo>
                        <a:pt x="12" y="37"/>
                      </a:lnTo>
                      <a:lnTo>
                        <a:pt x="16" y="40"/>
                      </a:lnTo>
                      <a:lnTo>
                        <a:pt x="18" y="44"/>
                      </a:lnTo>
                      <a:lnTo>
                        <a:pt x="20" y="48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0" name="Freeform 488"/>
                <p:cNvSpPr>
                  <a:spLocks/>
                </p:cNvSpPr>
                <p:nvPr/>
              </p:nvSpPr>
              <p:spPr bwMode="auto">
                <a:xfrm>
                  <a:off x="1838" y="3297"/>
                  <a:ext cx="24" cy="41"/>
                </a:xfrm>
                <a:custGeom>
                  <a:avLst/>
                  <a:gdLst>
                    <a:gd name="T0" fmla="*/ 20 w 24"/>
                    <a:gd name="T1" fmla="*/ 41 h 41"/>
                    <a:gd name="T2" fmla="*/ 22 w 24"/>
                    <a:gd name="T3" fmla="*/ 33 h 41"/>
                    <a:gd name="T4" fmla="*/ 24 w 24"/>
                    <a:gd name="T5" fmla="*/ 28 h 41"/>
                    <a:gd name="T6" fmla="*/ 22 w 24"/>
                    <a:gd name="T7" fmla="*/ 20 h 41"/>
                    <a:gd name="T8" fmla="*/ 22 w 24"/>
                    <a:gd name="T9" fmla="*/ 17 h 41"/>
                    <a:gd name="T10" fmla="*/ 20 w 24"/>
                    <a:gd name="T11" fmla="*/ 11 h 41"/>
                    <a:gd name="T12" fmla="*/ 18 w 24"/>
                    <a:gd name="T13" fmla="*/ 8 h 41"/>
                    <a:gd name="T14" fmla="*/ 16 w 24"/>
                    <a:gd name="T15" fmla="*/ 4 h 41"/>
                    <a:gd name="T16" fmla="*/ 15 w 24"/>
                    <a:gd name="T17" fmla="*/ 0 h 41"/>
                    <a:gd name="T18" fmla="*/ 0 w 24"/>
                    <a:gd name="T19" fmla="*/ 6 h 41"/>
                    <a:gd name="T20" fmla="*/ 2 w 24"/>
                    <a:gd name="T21" fmla="*/ 9 h 41"/>
                    <a:gd name="T22" fmla="*/ 4 w 24"/>
                    <a:gd name="T23" fmla="*/ 15 h 41"/>
                    <a:gd name="T24" fmla="*/ 5 w 24"/>
                    <a:gd name="T25" fmla="*/ 19 h 41"/>
                    <a:gd name="T26" fmla="*/ 7 w 24"/>
                    <a:gd name="T27" fmla="*/ 20 h 41"/>
                    <a:gd name="T28" fmla="*/ 7 w 24"/>
                    <a:gd name="T29" fmla="*/ 24 h 41"/>
                    <a:gd name="T30" fmla="*/ 7 w 24"/>
                    <a:gd name="T31" fmla="*/ 26 h 41"/>
                    <a:gd name="T32" fmla="*/ 7 w 24"/>
                    <a:gd name="T33" fmla="*/ 32 h 41"/>
                    <a:gd name="T34" fmla="*/ 5 w 24"/>
                    <a:gd name="T35" fmla="*/ 37 h 41"/>
                    <a:gd name="T36" fmla="*/ 20 w 24"/>
                    <a:gd name="T37" fmla="*/ 41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41">
                      <a:moveTo>
                        <a:pt x="20" y="41"/>
                      </a:moveTo>
                      <a:lnTo>
                        <a:pt x="22" y="33"/>
                      </a:lnTo>
                      <a:lnTo>
                        <a:pt x="24" y="28"/>
                      </a:lnTo>
                      <a:lnTo>
                        <a:pt x="22" y="20"/>
                      </a:lnTo>
                      <a:lnTo>
                        <a:pt x="22" y="17"/>
                      </a:lnTo>
                      <a:lnTo>
                        <a:pt x="20" y="11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4" y="15"/>
                      </a:lnTo>
                      <a:lnTo>
                        <a:pt x="5" y="19"/>
                      </a:lnTo>
                      <a:lnTo>
                        <a:pt x="7" y="20"/>
                      </a:lnTo>
                      <a:lnTo>
                        <a:pt x="7" y="24"/>
                      </a:lnTo>
                      <a:lnTo>
                        <a:pt x="7" y="26"/>
                      </a:lnTo>
                      <a:lnTo>
                        <a:pt x="7" y="32"/>
                      </a:lnTo>
                      <a:lnTo>
                        <a:pt x="5" y="37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1" name="Freeform 489"/>
                <p:cNvSpPr>
                  <a:spLocks/>
                </p:cNvSpPr>
                <p:nvPr/>
              </p:nvSpPr>
              <p:spPr bwMode="auto">
                <a:xfrm>
                  <a:off x="1799" y="3334"/>
                  <a:ext cx="59" cy="76"/>
                </a:xfrm>
                <a:custGeom>
                  <a:avLst/>
                  <a:gdLst>
                    <a:gd name="T0" fmla="*/ 15 w 59"/>
                    <a:gd name="T1" fmla="*/ 76 h 76"/>
                    <a:gd name="T2" fmla="*/ 17 w 59"/>
                    <a:gd name="T3" fmla="*/ 68 h 76"/>
                    <a:gd name="T4" fmla="*/ 20 w 59"/>
                    <a:gd name="T5" fmla="*/ 61 h 76"/>
                    <a:gd name="T6" fmla="*/ 26 w 59"/>
                    <a:gd name="T7" fmla="*/ 52 h 76"/>
                    <a:gd name="T8" fmla="*/ 33 w 59"/>
                    <a:gd name="T9" fmla="*/ 43 h 76"/>
                    <a:gd name="T10" fmla="*/ 41 w 59"/>
                    <a:gd name="T11" fmla="*/ 31 h 76"/>
                    <a:gd name="T12" fmla="*/ 48 w 59"/>
                    <a:gd name="T13" fmla="*/ 22 h 76"/>
                    <a:gd name="T14" fmla="*/ 54 w 59"/>
                    <a:gd name="T15" fmla="*/ 13 h 76"/>
                    <a:gd name="T16" fmla="*/ 59 w 59"/>
                    <a:gd name="T17" fmla="*/ 4 h 76"/>
                    <a:gd name="T18" fmla="*/ 44 w 59"/>
                    <a:gd name="T19" fmla="*/ 0 h 76"/>
                    <a:gd name="T20" fmla="*/ 41 w 59"/>
                    <a:gd name="T21" fmla="*/ 6 h 76"/>
                    <a:gd name="T22" fmla="*/ 35 w 59"/>
                    <a:gd name="T23" fmla="*/ 13 h 76"/>
                    <a:gd name="T24" fmla="*/ 28 w 59"/>
                    <a:gd name="T25" fmla="*/ 22 h 76"/>
                    <a:gd name="T26" fmla="*/ 20 w 59"/>
                    <a:gd name="T27" fmla="*/ 33 h 76"/>
                    <a:gd name="T28" fmla="*/ 13 w 59"/>
                    <a:gd name="T29" fmla="*/ 43 h 76"/>
                    <a:gd name="T30" fmla="*/ 7 w 59"/>
                    <a:gd name="T31" fmla="*/ 54 h 76"/>
                    <a:gd name="T32" fmla="*/ 2 w 59"/>
                    <a:gd name="T33" fmla="*/ 65 h 76"/>
                    <a:gd name="T34" fmla="*/ 0 w 59"/>
                    <a:gd name="T35" fmla="*/ 76 h 76"/>
                    <a:gd name="T36" fmla="*/ 15 w 59"/>
                    <a:gd name="T37" fmla="*/ 76 h 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9" h="76">
                      <a:moveTo>
                        <a:pt x="15" y="76"/>
                      </a:moveTo>
                      <a:lnTo>
                        <a:pt x="17" y="68"/>
                      </a:lnTo>
                      <a:lnTo>
                        <a:pt x="20" y="61"/>
                      </a:lnTo>
                      <a:lnTo>
                        <a:pt x="26" y="52"/>
                      </a:lnTo>
                      <a:lnTo>
                        <a:pt x="33" y="43"/>
                      </a:lnTo>
                      <a:lnTo>
                        <a:pt x="41" y="31"/>
                      </a:lnTo>
                      <a:lnTo>
                        <a:pt x="48" y="22"/>
                      </a:lnTo>
                      <a:lnTo>
                        <a:pt x="54" y="13"/>
                      </a:lnTo>
                      <a:lnTo>
                        <a:pt x="59" y="4"/>
                      </a:lnTo>
                      <a:lnTo>
                        <a:pt x="44" y="0"/>
                      </a:lnTo>
                      <a:lnTo>
                        <a:pt x="41" y="6"/>
                      </a:lnTo>
                      <a:lnTo>
                        <a:pt x="35" y="13"/>
                      </a:lnTo>
                      <a:lnTo>
                        <a:pt x="28" y="22"/>
                      </a:lnTo>
                      <a:lnTo>
                        <a:pt x="20" y="33"/>
                      </a:lnTo>
                      <a:lnTo>
                        <a:pt x="13" y="43"/>
                      </a:lnTo>
                      <a:lnTo>
                        <a:pt x="7" y="54"/>
                      </a:lnTo>
                      <a:lnTo>
                        <a:pt x="2" y="65"/>
                      </a:lnTo>
                      <a:lnTo>
                        <a:pt x="0" y="76"/>
                      </a:lnTo>
                      <a:lnTo>
                        <a:pt x="15" y="7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2" name="Freeform 490"/>
                <p:cNvSpPr>
                  <a:spLocks/>
                </p:cNvSpPr>
                <p:nvPr/>
              </p:nvSpPr>
              <p:spPr bwMode="auto">
                <a:xfrm>
                  <a:off x="1799" y="3410"/>
                  <a:ext cx="54" cy="33"/>
                </a:xfrm>
                <a:custGeom>
                  <a:avLst/>
                  <a:gdLst>
                    <a:gd name="T0" fmla="*/ 54 w 54"/>
                    <a:gd name="T1" fmla="*/ 22 h 33"/>
                    <a:gd name="T2" fmla="*/ 46 w 54"/>
                    <a:gd name="T3" fmla="*/ 18 h 33"/>
                    <a:gd name="T4" fmla="*/ 39 w 54"/>
                    <a:gd name="T5" fmla="*/ 14 h 33"/>
                    <a:gd name="T6" fmla="*/ 31 w 54"/>
                    <a:gd name="T7" fmla="*/ 13 h 33"/>
                    <a:gd name="T8" fmla="*/ 26 w 54"/>
                    <a:gd name="T9" fmla="*/ 11 h 33"/>
                    <a:gd name="T10" fmla="*/ 20 w 54"/>
                    <a:gd name="T11" fmla="*/ 9 h 33"/>
                    <a:gd name="T12" fmla="*/ 17 w 54"/>
                    <a:gd name="T13" fmla="*/ 7 h 33"/>
                    <a:gd name="T14" fmla="*/ 15 w 54"/>
                    <a:gd name="T15" fmla="*/ 3 h 33"/>
                    <a:gd name="T16" fmla="*/ 15 w 54"/>
                    <a:gd name="T17" fmla="*/ 0 h 33"/>
                    <a:gd name="T18" fmla="*/ 0 w 54"/>
                    <a:gd name="T19" fmla="*/ 0 h 33"/>
                    <a:gd name="T20" fmla="*/ 0 w 54"/>
                    <a:gd name="T21" fmla="*/ 9 h 33"/>
                    <a:gd name="T22" fmla="*/ 6 w 54"/>
                    <a:gd name="T23" fmla="*/ 16 h 33"/>
                    <a:gd name="T24" fmla="*/ 13 w 54"/>
                    <a:gd name="T25" fmla="*/ 22 h 33"/>
                    <a:gd name="T26" fmla="*/ 20 w 54"/>
                    <a:gd name="T27" fmla="*/ 26 h 33"/>
                    <a:gd name="T28" fmla="*/ 28 w 54"/>
                    <a:gd name="T29" fmla="*/ 27 h 33"/>
                    <a:gd name="T30" fmla="*/ 35 w 54"/>
                    <a:gd name="T31" fmla="*/ 29 h 33"/>
                    <a:gd name="T32" fmla="*/ 41 w 54"/>
                    <a:gd name="T33" fmla="*/ 31 h 33"/>
                    <a:gd name="T34" fmla="*/ 43 w 54"/>
                    <a:gd name="T35" fmla="*/ 33 h 33"/>
                    <a:gd name="T36" fmla="*/ 54 w 54"/>
                    <a:gd name="T37" fmla="*/ 22 h 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4" h="33">
                      <a:moveTo>
                        <a:pt x="54" y="22"/>
                      </a:moveTo>
                      <a:lnTo>
                        <a:pt x="46" y="18"/>
                      </a:lnTo>
                      <a:lnTo>
                        <a:pt x="39" y="14"/>
                      </a:lnTo>
                      <a:lnTo>
                        <a:pt x="31" y="13"/>
                      </a:lnTo>
                      <a:lnTo>
                        <a:pt x="26" y="11"/>
                      </a:lnTo>
                      <a:lnTo>
                        <a:pt x="20" y="9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16"/>
                      </a:lnTo>
                      <a:lnTo>
                        <a:pt x="13" y="22"/>
                      </a:lnTo>
                      <a:lnTo>
                        <a:pt x="20" y="26"/>
                      </a:lnTo>
                      <a:lnTo>
                        <a:pt x="28" y="27"/>
                      </a:lnTo>
                      <a:lnTo>
                        <a:pt x="35" y="29"/>
                      </a:lnTo>
                      <a:lnTo>
                        <a:pt x="41" y="31"/>
                      </a:lnTo>
                      <a:lnTo>
                        <a:pt x="43" y="33"/>
                      </a:lnTo>
                      <a:lnTo>
                        <a:pt x="54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3" name="Freeform 491"/>
                <p:cNvSpPr>
                  <a:spLocks/>
                </p:cNvSpPr>
                <p:nvPr/>
              </p:nvSpPr>
              <p:spPr bwMode="auto">
                <a:xfrm>
                  <a:off x="1842" y="3432"/>
                  <a:ext cx="33" cy="35"/>
                </a:xfrm>
                <a:custGeom>
                  <a:avLst/>
                  <a:gdLst>
                    <a:gd name="T0" fmla="*/ 33 w 33"/>
                    <a:gd name="T1" fmla="*/ 28 h 35"/>
                    <a:gd name="T2" fmla="*/ 31 w 33"/>
                    <a:gd name="T3" fmla="*/ 24 h 35"/>
                    <a:gd name="T4" fmla="*/ 29 w 33"/>
                    <a:gd name="T5" fmla="*/ 20 h 35"/>
                    <a:gd name="T6" fmla="*/ 25 w 33"/>
                    <a:gd name="T7" fmla="*/ 16 h 35"/>
                    <a:gd name="T8" fmla="*/ 24 w 33"/>
                    <a:gd name="T9" fmla="*/ 13 h 35"/>
                    <a:gd name="T10" fmla="*/ 20 w 33"/>
                    <a:gd name="T11" fmla="*/ 11 h 35"/>
                    <a:gd name="T12" fmla="*/ 18 w 33"/>
                    <a:gd name="T13" fmla="*/ 7 h 35"/>
                    <a:gd name="T14" fmla="*/ 14 w 33"/>
                    <a:gd name="T15" fmla="*/ 4 h 35"/>
                    <a:gd name="T16" fmla="*/ 11 w 33"/>
                    <a:gd name="T17" fmla="*/ 0 h 35"/>
                    <a:gd name="T18" fmla="*/ 0 w 33"/>
                    <a:gd name="T19" fmla="*/ 11 h 35"/>
                    <a:gd name="T20" fmla="*/ 3 w 33"/>
                    <a:gd name="T21" fmla="*/ 15 h 35"/>
                    <a:gd name="T22" fmla="*/ 7 w 33"/>
                    <a:gd name="T23" fmla="*/ 16 h 35"/>
                    <a:gd name="T24" fmla="*/ 9 w 33"/>
                    <a:gd name="T25" fmla="*/ 20 h 35"/>
                    <a:gd name="T26" fmla="*/ 11 w 33"/>
                    <a:gd name="T27" fmla="*/ 24 h 35"/>
                    <a:gd name="T28" fmla="*/ 12 w 33"/>
                    <a:gd name="T29" fmla="*/ 26 h 35"/>
                    <a:gd name="T30" fmla="*/ 14 w 33"/>
                    <a:gd name="T31" fmla="*/ 29 h 35"/>
                    <a:gd name="T32" fmla="*/ 16 w 33"/>
                    <a:gd name="T33" fmla="*/ 31 h 35"/>
                    <a:gd name="T34" fmla="*/ 18 w 33"/>
                    <a:gd name="T35" fmla="*/ 35 h 35"/>
                    <a:gd name="T36" fmla="*/ 33 w 33"/>
                    <a:gd name="T37" fmla="*/ 28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3" h="35">
                      <a:moveTo>
                        <a:pt x="33" y="28"/>
                      </a:moveTo>
                      <a:lnTo>
                        <a:pt x="31" y="24"/>
                      </a:lnTo>
                      <a:lnTo>
                        <a:pt x="29" y="20"/>
                      </a:lnTo>
                      <a:lnTo>
                        <a:pt x="25" y="16"/>
                      </a:lnTo>
                      <a:lnTo>
                        <a:pt x="24" y="13"/>
                      </a:lnTo>
                      <a:lnTo>
                        <a:pt x="20" y="11"/>
                      </a:lnTo>
                      <a:lnTo>
                        <a:pt x="18" y="7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3" y="15"/>
                      </a:lnTo>
                      <a:lnTo>
                        <a:pt x="7" y="16"/>
                      </a:lnTo>
                      <a:lnTo>
                        <a:pt x="9" y="20"/>
                      </a:lnTo>
                      <a:lnTo>
                        <a:pt x="11" y="24"/>
                      </a:lnTo>
                      <a:lnTo>
                        <a:pt x="12" y="26"/>
                      </a:lnTo>
                      <a:lnTo>
                        <a:pt x="14" y="29"/>
                      </a:lnTo>
                      <a:lnTo>
                        <a:pt x="16" y="31"/>
                      </a:lnTo>
                      <a:lnTo>
                        <a:pt x="18" y="35"/>
                      </a:lnTo>
                      <a:lnTo>
                        <a:pt x="33" y="2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4" name="Freeform 492"/>
                <p:cNvSpPr>
                  <a:spLocks/>
                </p:cNvSpPr>
                <p:nvPr/>
              </p:nvSpPr>
              <p:spPr bwMode="auto">
                <a:xfrm>
                  <a:off x="1860" y="3460"/>
                  <a:ext cx="22" cy="33"/>
                </a:xfrm>
                <a:custGeom>
                  <a:avLst/>
                  <a:gdLst>
                    <a:gd name="T0" fmla="*/ 22 w 22"/>
                    <a:gd name="T1" fmla="*/ 33 h 33"/>
                    <a:gd name="T2" fmla="*/ 22 w 22"/>
                    <a:gd name="T3" fmla="*/ 29 h 33"/>
                    <a:gd name="T4" fmla="*/ 22 w 22"/>
                    <a:gd name="T5" fmla="*/ 25 h 33"/>
                    <a:gd name="T6" fmla="*/ 20 w 22"/>
                    <a:gd name="T7" fmla="*/ 22 h 33"/>
                    <a:gd name="T8" fmla="*/ 20 w 22"/>
                    <a:gd name="T9" fmla="*/ 18 h 33"/>
                    <a:gd name="T10" fmla="*/ 18 w 22"/>
                    <a:gd name="T11" fmla="*/ 12 h 33"/>
                    <a:gd name="T12" fmla="*/ 18 w 22"/>
                    <a:gd name="T13" fmla="*/ 9 h 33"/>
                    <a:gd name="T14" fmla="*/ 17 w 22"/>
                    <a:gd name="T15" fmla="*/ 3 h 33"/>
                    <a:gd name="T16" fmla="*/ 15 w 22"/>
                    <a:gd name="T17" fmla="*/ 0 h 33"/>
                    <a:gd name="T18" fmla="*/ 0 w 22"/>
                    <a:gd name="T19" fmla="*/ 7 h 33"/>
                    <a:gd name="T20" fmla="*/ 2 w 22"/>
                    <a:gd name="T21" fmla="*/ 11 h 33"/>
                    <a:gd name="T22" fmla="*/ 4 w 22"/>
                    <a:gd name="T23" fmla="*/ 12 h 33"/>
                    <a:gd name="T24" fmla="*/ 4 w 22"/>
                    <a:gd name="T25" fmla="*/ 16 h 33"/>
                    <a:gd name="T26" fmla="*/ 6 w 22"/>
                    <a:gd name="T27" fmla="*/ 20 h 33"/>
                    <a:gd name="T28" fmla="*/ 6 w 22"/>
                    <a:gd name="T29" fmla="*/ 24 h 33"/>
                    <a:gd name="T30" fmla="*/ 6 w 22"/>
                    <a:gd name="T31" fmla="*/ 27 h 33"/>
                    <a:gd name="T32" fmla="*/ 6 w 22"/>
                    <a:gd name="T33" fmla="*/ 29 h 33"/>
                    <a:gd name="T34" fmla="*/ 6 w 22"/>
                    <a:gd name="T35" fmla="*/ 33 h 33"/>
                    <a:gd name="T36" fmla="*/ 22 w 22"/>
                    <a:gd name="T37" fmla="*/ 33 h 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33">
                      <a:moveTo>
                        <a:pt x="22" y="33"/>
                      </a:moveTo>
                      <a:lnTo>
                        <a:pt x="22" y="29"/>
                      </a:lnTo>
                      <a:lnTo>
                        <a:pt x="22" y="25"/>
                      </a:lnTo>
                      <a:lnTo>
                        <a:pt x="20" y="22"/>
                      </a:lnTo>
                      <a:lnTo>
                        <a:pt x="20" y="18"/>
                      </a:lnTo>
                      <a:lnTo>
                        <a:pt x="18" y="12"/>
                      </a:lnTo>
                      <a:lnTo>
                        <a:pt x="18" y="9"/>
                      </a:lnTo>
                      <a:lnTo>
                        <a:pt x="17" y="3"/>
                      </a:lnTo>
                      <a:lnTo>
                        <a:pt x="15" y="0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33"/>
                      </a:lnTo>
                      <a:lnTo>
                        <a:pt x="22" y="3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5" name="Freeform 493"/>
                <p:cNvSpPr>
                  <a:spLocks/>
                </p:cNvSpPr>
                <p:nvPr/>
              </p:nvSpPr>
              <p:spPr bwMode="auto">
                <a:xfrm>
                  <a:off x="1860" y="3493"/>
                  <a:ext cx="22" cy="20"/>
                </a:xfrm>
                <a:custGeom>
                  <a:avLst/>
                  <a:gdLst>
                    <a:gd name="T0" fmla="*/ 6 w 22"/>
                    <a:gd name="T1" fmla="*/ 20 h 20"/>
                    <a:gd name="T2" fmla="*/ 9 w 22"/>
                    <a:gd name="T3" fmla="*/ 18 h 20"/>
                    <a:gd name="T4" fmla="*/ 13 w 22"/>
                    <a:gd name="T5" fmla="*/ 16 h 20"/>
                    <a:gd name="T6" fmla="*/ 15 w 22"/>
                    <a:gd name="T7" fmla="*/ 14 h 20"/>
                    <a:gd name="T8" fmla="*/ 17 w 22"/>
                    <a:gd name="T9" fmla="*/ 13 h 20"/>
                    <a:gd name="T10" fmla="*/ 18 w 22"/>
                    <a:gd name="T11" fmla="*/ 9 h 20"/>
                    <a:gd name="T12" fmla="*/ 20 w 22"/>
                    <a:gd name="T13" fmla="*/ 7 h 20"/>
                    <a:gd name="T14" fmla="*/ 20 w 22"/>
                    <a:gd name="T15" fmla="*/ 3 h 20"/>
                    <a:gd name="T16" fmla="*/ 22 w 22"/>
                    <a:gd name="T17" fmla="*/ 0 h 20"/>
                    <a:gd name="T18" fmla="*/ 6 w 22"/>
                    <a:gd name="T19" fmla="*/ 0 h 20"/>
                    <a:gd name="T20" fmla="*/ 6 w 22"/>
                    <a:gd name="T21" fmla="*/ 2 h 20"/>
                    <a:gd name="T22" fmla="*/ 6 w 22"/>
                    <a:gd name="T23" fmla="*/ 3 h 20"/>
                    <a:gd name="T24" fmla="*/ 4 w 22"/>
                    <a:gd name="T25" fmla="*/ 5 h 20"/>
                    <a:gd name="T26" fmla="*/ 0 w 22"/>
                    <a:gd name="T27" fmla="*/ 5 h 20"/>
                    <a:gd name="T28" fmla="*/ 6 w 22"/>
                    <a:gd name="T29" fmla="*/ 20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" h="20">
                      <a:moveTo>
                        <a:pt x="6" y="20"/>
                      </a:moveTo>
                      <a:lnTo>
                        <a:pt x="9" y="18"/>
                      </a:lnTo>
                      <a:lnTo>
                        <a:pt x="13" y="16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8" y="9"/>
                      </a:lnTo>
                      <a:lnTo>
                        <a:pt x="20" y="7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6" name="Freeform 494"/>
                <p:cNvSpPr>
                  <a:spLocks/>
                </p:cNvSpPr>
                <p:nvPr/>
              </p:nvSpPr>
              <p:spPr bwMode="auto">
                <a:xfrm>
                  <a:off x="1821" y="3495"/>
                  <a:ext cx="45" cy="18"/>
                </a:xfrm>
                <a:custGeom>
                  <a:avLst/>
                  <a:gdLst>
                    <a:gd name="T0" fmla="*/ 13 w 45"/>
                    <a:gd name="T1" fmla="*/ 18 h 18"/>
                    <a:gd name="T2" fmla="*/ 15 w 45"/>
                    <a:gd name="T3" fmla="*/ 16 h 18"/>
                    <a:gd name="T4" fmla="*/ 17 w 45"/>
                    <a:gd name="T5" fmla="*/ 16 h 18"/>
                    <a:gd name="T6" fmla="*/ 19 w 45"/>
                    <a:gd name="T7" fmla="*/ 16 h 18"/>
                    <a:gd name="T8" fmla="*/ 22 w 45"/>
                    <a:gd name="T9" fmla="*/ 16 h 18"/>
                    <a:gd name="T10" fmla="*/ 28 w 45"/>
                    <a:gd name="T11" fmla="*/ 16 h 18"/>
                    <a:gd name="T12" fmla="*/ 33 w 45"/>
                    <a:gd name="T13" fmla="*/ 18 h 18"/>
                    <a:gd name="T14" fmla="*/ 39 w 45"/>
                    <a:gd name="T15" fmla="*/ 18 h 18"/>
                    <a:gd name="T16" fmla="*/ 45 w 45"/>
                    <a:gd name="T17" fmla="*/ 18 h 18"/>
                    <a:gd name="T18" fmla="*/ 39 w 45"/>
                    <a:gd name="T19" fmla="*/ 3 h 18"/>
                    <a:gd name="T20" fmla="*/ 35 w 45"/>
                    <a:gd name="T21" fmla="*/ 3 h 18"/>
                    <a:gd name="T22" fmla="*/ 32 w 45"/>
                    <a:gd name="T23" fmla="*/ 1 h 18"/>
                    <a:gd name="T24" fmla="*/ 26 w 45"/>
                    <a:gd name="T25" fmla="*/ 1 h 18"/>
                    <a:gd name="T26" fmla="*/ 19 w 45"/>
                    <a:gd name="T27" fmla="*/ 0 h 18"/>
                    <a:gd name="T28" fmla="*/ 11 w 45"/>
                    <a:gd name="T29" fmla="*/ 1 h 18"/>
                    <a:gd name="T30" fmla="*/ 6 w 45"/>
                    <a:gd name="T31" fmla="*/ 5 h 18"/>
                    <a:gd name="T32" fmla="*/ 0 w 45"/>
                    <a:gd name="T33" fmla="*/ 11 h 18"/>
                    <a:gd name="T34" fmla="*/ 13 w 45"/>
                    <a:gd name="T35" fmla="*/ 18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5" h="18">
                      <a:moveTo>
                        <a:pt x="13" y="18"/>
                      </a:move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8"/>
                      </a:lnTo>
                      <a:lnTo>
                        <a:pt x="39" y="18"/>
                      </a:lnTo>
                      <a:lnTo>
                        <a:pt x="45" y="18"/>
                      </a:lnTo>
                      <a:lnTo>
                        <a:pt x="39" y="3"/>
                      </a:lnTo>
                      <a:lnTo>
                        <a:pt x="35" y="3"/>
                      </a:lnTo>
                      <a:lnTo>
                        <a:pt x="32" y="1"/>
                      </a:lnTo>
                      <a:lnTo>
                        <a:pt x="26" y="1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0" y="11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7" name="Freeform 495"/>
                <p:cNvSpPr>
                  <a:spLocks/>
                </p:cNvSpPr>
                <p:nvPr/>
              </p:nvSpPr>
              <p:spPr bwMode="auto">
                <a:xfrm>
                  <a:off x="1818" y="3506"/>
                  <a:ext cx="22" cy="68"/>
                </a:xfrm>
                <a:custGeom>
                  <a:avLst/>
                  <a:gdLst>
                    <a:gd name="T0" fmla="*/ 22 w 22"/>
                    <a:gd name="T1" fmla="*/ 66 h 68"/>
                    <a:gd name="T2" fmla="*/ 20 w 22"/>
                    <a:gd name="T3" fmla="*/ 57 h 68"/>
                    <a:gd name="T4" fmla="*/ 18 w 22"/>
                    <a:gd name="T5" fmla="*/ 48 h 68"/>
                    <a:gd name="T6" fmla="*/ 16 w 22"/>
                    <a:gd name="T7" fmla="*/ 38 h 68"/>
                    <a:gd name="T8" fmla="*/ 16 w 22"/>
                    <a:gd name="T9" fmla="*/ 31 h 68"/>
                    <a:gd name="T10" fmla="*/ 14 w 22"/>
                    <a:gd name="T11" fmla="*/ 24 h 68"/>
                    <a:gd name="T12" fmla="*/ 14 w 22"/>
                    <a:gd name="T13" fmla="*/ 16 h 68"/>
                    <a:gd name="T14" fmla="*/ 14 w 22"/>
                    <a:gd name="T15" fmla="*/ 11 h 68"/>
                    <a:gd name="T16" fmla="*/ 16 w 22"/>
                    <a:gd name="T17" fmla="*/ 7 h 68"/>
                    <a:gd name="T18" fmla="*/ 3 w 22"/>
                    <a:gd name="T19" fmla="*/ 0 h 68"/>
                    <a:gd name="T20" fmla="*/ 0 w 22"/>
                    <a:gd name="T21" fmla="*/ 7 h 68"/>
                    <a:gd name="T22" fmla="*/ 0 w 22"/>
                    <a:gd name="T23" fmla="*/ 16 h 68"/>
                    <a:gd name="T24" fmla="*/ 0 w 22"/>
                    <a:gd name="T25" fmla="*/ 24 h 68"/>
                    <a:gd name="T26" fmla="*/ 0 w 22"/>
                    <a:gd name="T27" fmla="*/ 33 h 68"/>
                    <a:gd name="T28" fmla="*/ 1 w 22"/>
                    <a:gd name="T29" fmla="*/ 40 h 68"/>
                    <a:gd name="T30" fmla="*/ 3 w 22"/>
                    <a:gd name="T31" fmla="*/ 49 h 68"/>
                    <a:gd name="T32" fmla="*/ 5 w 22"/>
                    <a:gd name="T33" fmla="*/ 59 h 68"/>
                    <a:gd name="T34" fmla="*/ 5 w 22"/>
                    <a:gd name="T35" fmla="*/ 68 h 68"/>
                    <a:gd name="T36" fmla="*/ 22 w 22"/>
                    <a:gd name="T37" fmla="*/ 66 h 6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68">
                      <a:moveTo>
                        <a:pt x="22" y="66"/>
                      </a:moveTo>
                      <a:lnTo>
                        <a:pt x="20" y="57"/>
                      </a:lnTo>
                      <a:lnTo>
                        <a:pt x="18" y="48"/>
                      </a:lnTo>
                      <a:lnTo>
                        <a:pt x="16" y="38"/>
                      </a:lnTo>
                      <a:lnTo>
                        <a:pt x="16" y="31"/>
                      </a:lnTo>
                      <a:lnTo>
                        <a:pt x="14" y="24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6" y="7"/>
                      </a:ln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1" y="40"/>
                      </a:lnTo>
                      <a:lnTo>
                        <a:pt x="3" y="49"/>
                      </a:lnTo>
                      <a:lnTo>
                        <a:pt x="5" y="59"/>
                      </a:lnTo>
                      <a:lnTo>
                        <a:pt x="5" y="68"/>
                      </a:lnTo>
                      <a:lnTo>
                        <a:pt x="22" y="6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8" name="Freeform 496"/>
                <p:cNvSpPr>
                  <a:spLocks/>
                </p:cNvSpPr>
                <p:nvPr/>
              </p:nvSpPr>
              <p:spPr bwMode="auto">
                <a:xfrm>
                  <a:off x="1823" y="3572"/>
                  <a:ext cx="33" cy="85"/>
                </a:xfrm>
                <a:custGeom>
                  <a:avLst/>
                  <a:gdLst>
                    <a:gd name="T0" fmla="*/ 33 w 33"/>
                    <a:gd name="T1" fmla="*/ 85 h 85"/>
                    <a:gd name="T2" fmla="*/ 31 w 33"/>
                    <a:gd name="T3" fmla="*/ 76 h 85"/>
                    <a:gd name="T4" fmla="*/ 31 w 33"/>
                    <a:gd name="T5" fmla="*/ 65 h 85"/>
                    <a:gd name="T6" fmla="*/ 28 w 33"/>
                    <a:gd name="T7" fmla="*/ 54 h 85"/>
                    <a:gd name="T8" fmla="*/ 26 w 33"/>
                    <a:gd name="T9" fmla="*/ 42 h 85"/>
                    <a:gd name="T10" fmla="*/ 22 w 33"/>
                    <a:gd name="T11" fmla="*/ 30 h 85"/>
                    <a:gd name="T12" fmla="*/ 20 w 33"/>
                    <a:gd name="T13" fmla="*/ 19 h 85"/>
                    <a:gd name="T14" fmla="*/ 19 w 33"/>
                    <a:gd name="T15" fmla="*/ 9 h 85"/>
                    <a:gd name="T16" fmla="*/ 17 w 33"/>
                    <a:gd name="T17" fmla="*/ 0 h 85"/>
                    <a:gd name="T18" fmla="*/ 0 w 33"/>
                    <a:gd name="T19" fmla="*/ 2 h 85"/>
                    <a:gd name="T20" fmla="*/ 2 w 33"/>
                    <a:gd name="T21" fmla="*/ 11 h 85"/>
                    <a:gd name="T22" fmla="*/ 6 w 33"/>
                    <a:gd name="T23" fmla="*/ 22 h 85"/>
                    <a:gd name="T24" fmla="*/ 7 w 33"/>
                    <a:gd name="T25" fmla="*/ 33 h 85"/>
                    <a:gd name="T26" fmla="*/ 11 w 33"/>
                    <a:gd name="T27" fmla="*/ 46 h 85"/>
                    <a:gd name="T28" fmla="*/ 13 w 33"/>
                    <a:gd name="T29" fmla="*/ 57 h 85"/>
                    <a:gd name="T30" fmla="*/ 15 w 33"/>
                    <a:gd name="T31" fmla="*/ 66 h 85"/>
                    <a:gd name="T32" fmla="*/ 17 w 33"/>
                    <a:gd name="T33" fmla="*/ 78 h 85"/>
                    <a:gd name="T34" fmla="*/ 17 w 33"/>
                    <a:gd name="T35" fmla="*/ 85 h 85"/>
                    <a:gd name="T36" fmla="*/ 33 w 33"/>
                    <a:gd name="T37" fmla="*/ 85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3" h="85">
                      <a:moveTo>
                        <a:pt x="33" y="85"/>
                      </a:moveTo>
                      <a:lnTo>
                        <a:pt x="31" y="76"/>
                      </a:lnTo>
                      <a:lnTo>
                        <a:pt x="31" y="65"/>
                      </a:lnTo>
                      <a:lnTo>
                        <a:pt x="28" y="54"/>
                      </a:lnTo>
                      <a:lnTo>
                        <a:pt x="26" y="42"/>
                      </a:lnTo>
                      <a:lnTo>
                        <a:pt x="22" y="30"/>
                      </a:lnTo>
                      <a:lnTo>
                        <a:pt x="20" y="19"/>
                      </a:lnTo>
                      <a:lnTo>
                        <a:pt x="19" y="9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2" y="11"/>
                      </a:lnTo>
                      <a:lnTo>
                        <a:pt x="6" y="22"/>
                      </a:lnTo>
                      <a:lnTo>
                        <a:pt x="7" y="33"/>
                      </a:lnTo>
                      <a:lnTo>
                        <a:pt x="11" y="46"/>
                      </a:lnTo>
                      <a:lnTo>
                        <a:pt x="13" y="57"/>
                      </a:lnTo>
                      <a:lnTo>
                        <a:pt x="15" y="66"/>
                      </a:lnTo>
                      <a:lnTo>
                        <a:pt x="17" y="78"/>
                      </a:lnTo>
                      <a:lnTo>
                        <a:pt x="17" y="85"/>
                      </a:lnTo>
                      <a:lnTo>
                        <a:pt x="33" y="8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09" name="Freeform 497"/>
                <p:cNvSpPr>
                  <a:spLocks/>
                </p:cNvSpPr>
                <p:nvPr/>
              </p:nvSpPr>
              <p:spPr bwMode="auto">
                <a:xfrm>
                  <a:off x="1821" y="3657"/>
                  <a:ext cx="35" cy="52"/>
                </a:xfrm>
                <a:custGeom>
                  <a:avLst/>
                  <a:gdLst>
                    <a:gd name="T0" fmla="*/ 15 w 35"/>
                    <a:gd name="T1" fmla="*/ 52 h 52"/>
                    <a:gd name="T2" fmla="*/ 17 w 35"/>
                    <a:gd name="T3" fmla="*/ 46 h 52"/>
                    <a:gd name="T4" fmla="*/ 19 w 35"/>
                    <a:gd name="T5" fmla="*/ 42 h 52"/>
                    <a:gd name="T6" fmla="*/ 21 w 35"/>
                    <a:gd name="T7" fmla="*/ 37 h 52"/>
                    <a:gd name="T8" fmla="*/ 24 w 35"/>
                    <a:gd name="T9" fmla="*/ 31 h 52"/>
                    <a:gd name="T10" fmla="*/ 28 w 35"/>
                    <a:gd name="T11" fmla="*/ 26 h 52"/>
                    <a:gd name="T12" fmla="*/ 32 w 35"/>
                    <a:gd name="T13" fmla="*/ 18 h 52"/>
                    <a:gd name="T14" fmla="*/ 33 w 35"/>
                    <a:gd name="T15" fmla="*/ 11 h 52"/>
                    <a:gd name="T16" fmla="*/ 35 w 35"/>
                    <a:gd name="T17" fmla="*/ 0 h 52"/>
                    <a:gd name="T18" fmla="*/ 19 w 35"/>
                    <a:gd name="T19" fmla="*/ 0 h 52"/>
                    <a:gd name="T20" fmla="*/ 19 w 35"/>
                    <a:gd name="T21" fmla="*/ 7 h 52"/>
                    <a:gd name="T22" fmla="*/ 17 w 35"/>
                    <a:gd name="T23" fmla="*/ 13 h 52"/>
                    <a:gd name="T24" fmla="*/ 15 w 35"/>
                    <a:gd name="T25" fmla="*/ 18 h 52"/>
                    <a:gd name="T26" fmla="*/ 11 w 35"/>
                    <a:gd name="T27" fmla="*/ 24 h 52"/>
                    <a:gd name="T28" fmla="*/ 8 w 35"/>
                    <a:gd name="T29" fmla="*/ 29 h 52"/>
                    <a:gd name="T30" fmla="*/ 4 w 35"/>
                    <a:gd name="T31" fmla="*/ 35 h 52"/>
                    <a:gd name="T32" fmla="*/ 2 w 35"/>
                    <a:gd name="T33" fmla="*/ 42 h 52"/>
                    <a:gd name="T34" fmla="*/ 0 w 35"/>
                    <a:gd name="T35" fmla="*/ 50 h 52"/>
                    <a:gd name="T36" fmla="*/ 15 w 35"/>
                    <a:gd name="T37" fmla="*/ 52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52">
                      <a:moveTo>
                        <a:pt x="15" y="52"/>
                      </a:moveTo>
                      <a:lnTo>
                        <a:pt x="17" y="46"/>
                      </a:lnTo>
                      <a:lnTo>
                        <a:pt x="19" y="42"/>
                      </a:lnTo>
                      <a:lnTo>
                        <a:pt x="21" y="37"/>
                      </a:lnTo>
                      <a:lnTo>
                        <a:pt x="24" y="31"/>
                      </a:lnTo>
                      <a:lnTo>
                        <a:pt x="28" y="26"/>
                      </a:lnTo>
                      <a:lnTo>
                        <a:pt x="32" y="18"/>
                      </a:lnTo>
                      <a:lnTo>
                        <a:pt x="33" y="11"/>
                      </a:lnTo>
                      <a:lnTo>
                        <a:pt x="35" y="0"/>
                      </a:lnTo>
                      <a:lnTo>
                        <a:pt x="19" y="0"/>
                      </a:lnTo>
                      <a:lnTo>
                        <a:pt x="19" y="7"/>
                      </a:lnTo>
                      <a:lnTo>
                        <a:pt x="17" y="13"/>
                      </a:lnTo>
                      <a:lnTo>
                        <a:pt x="15" y="18"/>
                      </a:lnTo>
                      <a:lnTo>
                        <a:pt x="11" y="24"/>
                      </a:lnTo>
                      <a:lnTo>
                        <a:pt x="8" y="29"/>
                      </a:lnTo>
                      <a:lnTo>
                        <a:pt x="4" y="35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15" y="5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0" name="Freeform 498"/>
                <p:cNvSpPr>
                  <a:spLocks/>
                </p:cNvSpPr>
                <p:nvPr/>
              </p:nvSpPr>
              <p:spPr bwMode="auto">
                <a:xfrm>
                  <a:off x="1821" y="3707"/>
                  <a:ext cx="22" cy="64"/>
                </a:xfrm>
                <a:custGeom>
                  <a:avLst/>
                  <a:gdLst>
                    <a:gd name="T0" fmla="*/ 22 w 22"/>
                    <a:gd name="T1" fmla="*/ 59 h 64"/>
                    <a:gd name="T2" fmla="*/ 21 w 22"/>
                    <a:gd name="T3" fmla="*/ 53 h 64"/>
                    <a:gd name="T4" fmla="*/ 19 w 22"/>
                    <a:gd name="T5" fmla="*/ 46 h 64"/>
                    <a:gd name="T6" fmla="*/ 17 w 22"/>
                    <a:gd name="T7" fmla="*/ 38 h 64"/>
                    <a:gd name="T8" fmla="*/ 17 w 22"/>
                    <a:gd name="T9" fmla="*/ 31 h 64"/>
                    <a:gd name="T10" fmla="*/ 15 w 22"/>
                    <a:gd name="T11" fmla="*/ 24 h 64"/>
                    <a:gd name="T12" fmla="*/ 15 w 22"/>
                    <a:gd name="T13" fmla="*/ 16 h 64"/>
                    <a:gd name="T14" fmla="*/ 15 w 22"/>
                    <a:gd name="T15" fmla="*/ 9 h 64"/>
                    <a:gd name="T16" fmla="*/ 15 w 22"/>
                    <a:gd name="T17" fmla="*/ 2 h 64"/>
                    <a:gd name="T18" fmla="*/ 0 w 22"/>
                    <a:gd name="T19" fmla="*/ 0 h 64"/>
                    <a:gd name="T20" fmla="*/ 0 w 22"/>
                    <a:gd name="T21" fmla="*/ 7 h 64"/>
                    <a:gd name="T22" fmla="*/ 0 w 22"/>
                    <a:gd name="T23" fmla="*/ 16 h 64"/>
                    <a:gd name="T24" fmla="*/ 0 w 22"/>
                    <a:gd name="T25" fmla="*/ 24 h 64"/>
                    <a:gd name="T26" fmla="*/ 0 w 22"/>
                    <a:gd name="T27" fmla="*/ 33 h 64"/>
                    <a:gd name="T28" fmla="*/ 2 w 22"/>
                    <a:gd name="T29" fmla="*/ 42 h 64"/>
                    <a:gd name="T30" fmla="*/ 4 w 22"/>
                    <a:gd name="T31" fmla="*/ 50 h 64"/>
                    <a:gd name="T32" fmla="*/ 6 w 22"/>
                    <a:gd name="T33" fmla="*/ 57 h 64"/>
                    <a:gd name="T34" fmla="*/ 9 w 22"/>
                    <a:gd name="T35" fmla="*/ 64 h 64"/>
                    <a:gd name="T36" fmla="*/ 22 w 22"/>
                    <a:gd name="T37" fmla="*/ 59 h 6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64">
                      <a:moveTo>
                        <a:pt x="22" y="59"/>
                      </a:moveTo>
                      <a:lnTo>
                        <a:pt x="21" y="53"/>
                      </a:lnTo>
                      <a:lnTo>
                        <a:pt x="19" y="46"/>
                      </a:lnTo>
                      <a:lnTo>
                        <a:pt x="17" y="38"/>
                      </a:lnTo>
                      <a:lnTo>
                        <a:pt x="17" y="31"/>
                      </a:lnTo>
                      <a:lnTo>
                        <a:pt x="15" y="24"/>
                      </a:lnTo>
                      <a:lnTo>
                        <a:pt x="15" y="16"/>
                      </a:ln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42"/>
                      </a:lnTo>
                      <a:lnTo>
                        <a:pt x="4" y="50"/>
                      </a:lnTo>
                      <a:lnTo>
                        <a:pt x="6" y="57"/>
                      </a:lnTo>
                      <a:lnTo>
                        <a:pt x="9" y="64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1" name="Freeform 499"/>
                <p:cNvSpPr>
                  <a:spLocks/>
                </p:cNvSpPr>
                <p:nvPr/>
              </p:nvSpPr>
              <p:spPr bwMode="auto">
                <a:xfrm>
                  <a:off x="1830" y="3766"/>
                  <a:ext cx="45" cy="39"/>
                </a:xfrm>
                <a:custGeom>
                  <a:avLst/>
                  <a:gdLst>
                    <a:gd name="T0" fmla="*/ 45 w 45"/>
                    <a:gd name="T1" fmla="*/ 26 h 39"/>
                    <a:gd name="T2" fmla="*/ 36 w 45"/>
                    <a:gd name="T3" fmla="*/ 18 h 39"/>
                    <a:gd name="T4" fmla="*/ 28 w 45"/>
                    <a:gd name="T5" fmla="*/ 15 h 39"/>
                    <a:gd name="T6" fmla="*/ 23 w 45"/>
                    <a:gd name="T7" fmla="*/ 11 h 39"/>
                    <a:gd name="T8" fmla="*/ 19 w 45"/>
                    <a:gd name="T9" fmla="*/ 9 h 39"/>
                    <a:gd name="T10" fmla="*/ 19 w 45"/>
                    <a:gd name="T11" fmla="*/ 7 h 39"/>
                    <a:gd name="T12" fmla="*/ 17 w 45"/>
                    <a:gd name="T13" fmla="*/ 7 h 39"/>
                    <a:gd name="T14" fmla="*/ 15 w 45"/>
                    <a:gd name="T15" fmla="*/ 3 h 39"/>
                    <a:gd name="T16" fmla="*/ 13 w 45"/>
                    <a:gd name="T17" fmla="*/ 0 h 39"/>
                    <a:gd name="T18" fmla="*/ 0 w 45"/>
                    <a:gd name="T19" fmla="*/ 5 h 39"/>
                    <a:gd name="T20" fmla="*/ 2 w 45"/>
                    <a:gd name="T21" fmla="*/ 11 h 39"/>
                    <a:gd name="T22" fmla="*/ 4 w 45"/>
                    <a:gd name="T23" fmla="*/ 15 h 39"/>
                    <a:gd name="T24" fmla="*/ 8 w 45"/>
                    <a:gd name="T25" fmla="*/ 18 h 39"/>
                    <a:gd name="T26" fmla="*/ 10 w 45"/>
                    <a:gd name="T27" fmla="*/ 22 h 39"/>
                    <a:gd name="T28" fmla="*/ 13 w 45"/>
                    <a:gd name="T29" fmla="*/ 24 h 39"/>
                    <a:gd name="T30" fmla="*/ 19 w 45"/>
                    <a:gd name="T31" fmla="*/ 27 h 39"/>
                    <a:gd name="T32" fmla="*/ 26 w 45"/>
                    <a:gd name="T33" fmla="*/ 31 h 39"/>
                    <a:gd name="T34" fmla="*/ 36 w 45"/>
                    <a:gd name="T35" fmla="*/ 39 h 39"/>
                    <a:gd name="T36" fmla="*/ 45 w 45"/>
                    <a:gd name="T37" fmla="*/ 26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5" h="39">
                      <a:moveTo>
                        <a:pt x="45" y="26"/>
                      </a:moveTo>
                      <a:lnTo>
                        <a:pt x="36" y="18"/>
                      </a:lnTo>
                      <a:lnTo>
                        <a:pt x="28" y="15"/>
                      </a:lnTo>
                      <a:lnTo>
                        <a:pt x="23" y="11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4" y="15"/>
                      </a:lnTo>
                      <a:lnTo>
                        <a:pt x="8" y="18"/>
                      </a:lnTo>
                      <a:lnTo>
                        <a:pt x="10" y="22"/>
                      </a:lnTo>
                      <a:lnTo>
                        <a:pt x="13" y="24"/>
                      </a:lnTo>
                      <a:lnTo>
                        <a:pt x="19" y="27"/>
                      </a:lnTo>
                      <a:lnTo>
                        <a:pt x="26" y="31"/>
                      </a:lnTo>
                      <a:lnTo>
                        <a:pt x="36" y="39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2" name="Freeform 500"/>
                <p:cNvSpPr>
                  <a:spLocks/>
                </p:cNvSpPr>
                <p:nvPr/>
              </p:nvSpPr>
              <p:spPr bwMode="auto">
                <a:xfrm>
                  <a:off x="1866" y="3792"/>
                  <a:ext cx="149" cy="108"/>
                </a:xfrm>
                <a:custGeom>
                  <a:avLst/>
                  <a:gdLst>
                    <a:gd name="T0" fmla="*/ 149 w 149"/>
                    <a:gd name="T1" fmla="*/ 96 h 108"/>
                    <a:gd name="T2" fmla="*/ 136 w 149"/>
                    <a:gd name="T3" fmla="*/ 88 h 108"/>
                    <a:gd name="T4" fmla="*/ 118 w 149"/>
                    <a:gd name="T5" fmla="*/ 77 h 108"/>
                    <a:gd name="T6" fmla="*/ 99 w 149"/>
                    <a:gd name="T7" fmla="*/ 64 h 108"/>
                    <a:gd name="T8" fmla="*/ 79 w 149"/>
                    <a:gd name="T9" fmla="*/ 49 h 108"/>
                    <a:gd name="T10" fmla="*/ 59 w 149"/>
                    <a:gd name="T11" fmla="*/ 35 h 108"/>
                    <a:gd name="T12" fmla="*/ 38 w 149"/>
                    <a:gd name="T13" fmla="*/ 22 h 108"/>
                    <a:gd name="T14" fmla="*/ 22 w 149"/>
                    <a:gd name="T15" fmla="*/ 9 h 108"/>
                    <a:gd name="T16" fmla="*/ 9 w 149"/>
                    <a:gd name="T17" fmla="*/ 0 h 108"/>
                    <a:gd name="T18" fmla="*/ 0 w 149"/>
                    <a:gd name="T19" fmla="*/ 13 h 108"/>
                    <a:gd name="T20" fmla="*/ 12 w 149"/>
                    <a:gd name="T21" fmla="*/ 22 h 108"/>
                    <a:gd name="T22" fmla="*/ 29 w 149"/>
                    <a:gd name="T23" fmla="*/ 33 h 108"/>
                    <a:gd name="T24" fmla="*/ 49 w 149"/>
                    <a:gd name="T25" fmla="*/ 48 h 108"/>
                    <a:gd name="T26" fmla="*/ 70 w 149"/>
                    <a:gd name="T27" fmla="*/ 62 h 108"/>
                    <a:gd name="T28" fmla="*/ 90 w 149"/>
                    <a:gd name="T29" fmla="*/ 77 h 108"/>
                    <a:gd name="T30" fmla="*/ 110 w 149"/>
                    <a:gd name="T31" fmla="*/ 90 h 108"/>
                    <a:gd name="T32" fmla="*/ 127 w 149"/>
                    <a:gd name="T33" fmla="*/ 101 h 108"/>
                    <a:gd name="T34" fmla="*/ 142 w 149"/>
                    <a:gd name="T35" fmla="*/ 108 h 108"/>
                    <a:gd name="T36" fmla="*/ 149 w 149"/>
                    <a:gd name="T37" fmla="*/ 96 h 1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9" h="108">
                      <a:moveTo>
                        <a:pt x="149" y="96"/>
                      </a:moveTo>
                      <a:lnTo>
                        <a:pt x="136" y="88"/>
                      </a:lnTo>
                      <a:lnTo>
                        <a:pt x="118" y="77"/>
                      </a:lnTo>
                      <a:lnTo>
                        <a:pt x="99" y="64"/>
                      </a:lnTo>
                      <a:lnTo>
                        <a:pt x="79" y="49"/>
                      </a:lnTo>
                      <a:lnTo>
                        <a:pt x="59" y="35"/>
                      </a:lnTo>
                      <a:lnTo>
                        <a:pt x="38" y="22"/>
                      </a:lnTo>
                      <a:lnTo>
                        <a:pt x="22" y="9"/>
                      </a:lnTo>
                      <a:lnTo>
                        <a:pt x="9" y="0"/>
                      </a:lnTo>
                      <a:lnTo>
                        <a:pt x="0" y="13"/>
                      </a:lnTo>
                      <a:lnTo>
                        <a:pt x="12" y="22"/>
                      </a:lnTo>
                      <a:lnTo>
                        <a:pt x="29" y="33"/>
                      </a:lnTo>
                      <a:lnTo>
                        <a:pt x="49" y="48"/>
                      </a:lnTo>
                      <a:lnTo>
                        <a:pt x="70" y="62"/>
                      </a:lnTo>
                      <a:lnTo>
                        <a:pt x="90" y="77"/>
                      </a:lnTo>
                      <a:lnTo>
                        <a:pt x="110" y="90"/>
                      </a:lnTo>
                      <a:lnTo>
                        <a:pt x="127" y="101"/>
                      </a:lnTo>
                      <a:lnTo>
                        <a:pt x="142" y="108"/>
                      </a:lnTo>
                      <a:lnTo>
                        <a:pt x="149" y="9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3" name="Freeform 501"/>
                <p:cNvSpPr>
                  <a:spLocks/>
                </p:cNvSpPr>
                <p:nvPr/>
              </p:nvSpPr>
              <p:spPr bwMode="auto">
                <a:xfrm>
                  <a:off x="2008" y="3888"/>
                  <a:ext cx="51" cy="22"/>
                </a:xfrm>
                <a:custGeom>
                  <a:avLst/>
                  <a:gdLst>
                    <a:gd name="T0" fmla="*/ 51 w 51"/>
                    <a:gd name="T1" fmla="*/ 1 h 22"/>
                    <a:gd name="T2" fmla="*/ 44 w 51"/>
                    <a:gd name="T3" fmla="*/ 1 h 22"/>
                    <a:gd name="T4" fmla="*/ 37 w 51"/>
                    <a:gd name="T5" fmla="*/ 1 h 22"/>
                    <a:gd name="T6" fmla="*/ 33 w 51"/>
                    <a:gd name="T7" fmla="*/ 3 h 22"/>
                    <a:gd name="T8" fmla="*/ 29 w 51"/>
                    <a:gd name="T9" fmla="*/ 5 h 22"/>
                    <a:gd name="T10" fmla="*/ 27 w 51"/>
                    <a:gd name="T11" fmla="*/ 5 h 22"/>
                    <a:gd name="T12" fmla="*/ 24 w 51"/>
                    <a:gd name="T13" fmla="*/ 5 h 22"/>
                    <a:gd name="T14" fmla="*/ 16 w 51"/>
                    <a:gd name="T15" fmla="*/ 3 h 22"/>
                    <a:gd name="T16" fmla="*/ 7 w 51"/>
                    <a:gd name="T17" fmla="*/ 0 h 22"/>
                    <a:gd name="T18" fmla="*/ 0 w 51"/>
                    <a:gd name="T19" fmla="*/ 12 h 22"/>
                    <a:gd name="T20" fmla="*/ 11 w 51"/>
                    <a:gd name="T21" fmla="*/ 18 h 22"/>
                    <a:gd name="T22" fmla="*/ 20 w 51"/>
                    <a:gd name="T23" fmla="*/ 22 h 22"/>
                    <a:gd name="T24" fmla="*/ 29 w 51"/>
                    <a:gd name="T25" fmla="*/ 22 h 22"/>
                    <a:gd name="T26" fmla="*/ 35 w 51"/>
                    <a:gd name="T27" fmla="*/ 20 h 22"/>
                    <a:gd name="T28" fmla="*/ 39 w 51"/>
                    <a:gd name="T29" fmla="*/ 18 h 22"/>
                    <a:gd name="T30" fmla="*/ 42 w 51"/>
                    <a:gd name="T31" fmla="*/ 16 h 22"/>
                    <a:gd name="T32" fmla="*/ 44 w 51"/>
                    <a:gd name="T33" fmla="*/ 16 h 22"/>
                    <a:gd name="T34" fmla="*/ 46 w 51"/>
                    <a:gd name="T35" fmla="*/ 16 h 22"/>
                    <a:gd name="T36" fmla="*/ 51 w 51"/>
                    <a:gd name="T37" fmla="*/ 1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1" h="22">
                      <a:moveTo>
                        <a:pt x="51" y="1"/>
                      </a:moveTo>
                      <a:lnTo>
                        <a:pt x="44" y="1"/>
                      </a:lnTo>
                      <a:lnTo>
                        <a:pt x="37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7" y="5"/>
                      </a:lnTo>
                      <a:lnTo>
                        <a:pt x="24" y="5"/>
                      </a:lnTo>
                      <a:lnTo>
                        <a:pt x="16" y="3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11" y="18"/>
                      </a:lnTo>
                      <a:lnTo>
                        <a:pt x="20" y="22"/>
                      </a:lnTo>
                      <a:lnTo>
                        <a:pt x="29" y="22"/>
                      </a:lnTo>
                      <a:lnTo>
                        <a:pt x="35" y="20"/>
                      </a:lnTo>
                      <a:lnTo>
                        <a:pt x="39" y="18"/>
                      </a:lnTo>
                      <a:lnTo>
                        <a:pt x="42" y="16"/>
                      </a:lnTo>
                      <a:lnTo>
                        <a:pt x="44" y="16"/>
                      </a:lnTo>
                      <a:lnTo>
                        <a:pt x="46" y="16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4" name="Freeform 502"/>
                <p:cNvSpPr>
                  <a:spLocks/>
                </p:cNvSpPr>
                <p:nvPr/>
              </p:nvSpPr>
              <p:spPr bwMode="auto">
                <a:xfrm>
                  <a:off x="2054" y="3889"/>
                  <a:ext cx="55" cy="37"/>
                </a:xfrm>
                <a:custGeom>
                  <a:avLst/>
                  <a:gdLst>
                    <a:gd name="T0" fmla="*/ 55 w 55"/>
                    <a:gd name="T1" fmla="*/ 24 h 37"/>
                    <a:gd name="T2" fmla="*/ 50 w 55"/>
                    <a:gd name="T3" fmla="*/ 21 h 37"/>
                    <a:gd name="T4" fmla="*/ 44 w 55"/>
                    <a:gd name="T5" fmla="*/ 19 h 37"/>
                    <a:gd name="T6" fmla="*/ 37 w 55"/>
                    <a:gd name="T7" fmla="*/ 15 h 37"/>
                    <a:gd name="T8" fmla="*/ 31 w 55"/>
                    <a:gd name="T9" fmla="*/ 11 h 37"/>
                    <a:gd name="T10" fmla="*/ 24 w 55"/>
                    <a:gd name="T11" fmla="*/ 8 h 37"/>
                    <a:gd name="T12" fmla="*/ 18 w 55"/>
                    <a:gd name="T13" fmla="*/ 6 h 37"/>
                    <a:gd name="T14" fmla="*/ 11 w 55"/>
                    <a:gd name="T15" fmla="*/ 2 h 37"/>
                    <a:gd name="T16" fmla="*/ 5 w 55"/>
                    <a:gd name="T17" fmla="*/ 0 h 37"/>
                    <a:gd name="T18" fmla="*/ 0 w 55"/>
                    <a:gd name="T19" fmla="*/ 15 h 37"/>
                    <a:gd name="T20" fmla="*/ 5 w 55"/>
                    <a:gd name="T21" fmla="*/ 17 h 37"/>
                    <a:gd name="T22" fmla="*/ 13 w 55"/>
                    <a:gd name="T23" fmla="*/ 19 h 37"/>
                    <a:gd name="T24" fmla="*/ 18 w 55"/>
                    <a:gd name="T25" fmla="*/ 23 h 37"/>
                    <a:gd name="T26" fmla="*/ 24 w 55"/>
                    <a:gd name="T27" fmla="*/ 24 h 37"/>
                    <a:gd name="T28" fmla="*/ 29 w 55"/>
                    <a:gd name="T29" fmla="*/ 28 h 37"/>
                    <a:gd name="T30" fmla="*/ 37 w 55"/>
                    <a:gd name="T31" fmla="*/ 32 h 37"/>
                    <a:gd name="T32" fmla="*/ 42 w 55"/>
                    <a:gd name="T33" fmla="*/ 35 h 37"/>
                    <a:gd name="T34" fmla="*/ 50 w 55"/>
                    <a:gd name="T35" fmla="*/ 37 h 37"/>
                    <a:gd name="T36" fmla="*/ 55 w 55"/>
                    <a:gd name="T37" fmla="*/ 24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" h="37">
                      <a:moveTo>
                        <a:pt x="55" y="24"/>
                      </a:moveTo>
                      <a:lnTo>
                        <a:pt x="50" y="21"/>
                      </a:lnTo>
                      <a:lnTo>
                        <a:pt x="44" y="19"/>
                      </a:lnTo>
                      <a:lnTo>
                        <a:pt x="37" y="15"/>
                      </a:lnTo>
                      <a:lnTo>
                        <a:pt x="31" y="11"/>
                      </a:lnTo>
                      <a:lnTo>
                        <a:pt x="24" y="8"/>
                      </a:lnTo>
                      <a:lnTo>
                        <a:pt x="18" y="6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13" y="19"/>
                      </a:lnTo>
                      <a:lnTo>
                        <a:pt x="18" y="23"/>
                      </a:lnTo>
                      <a:lnTo>
                        <a:pt x="24" y="24"/>
                      </a:lnTo>
                      <a:lnTo>
                        <a:pt x="29" y="28"/>
                      </a:lnTo>
                      <a:lnTo>
                        <a:pt x="37" y="32"/>
                      </a:lnTo>
                      <a:lnTo>
                        <a:pt x="42" y="35"/>
                      </a:lnTo>
                      <a:lnTo>
                        <a:pt x="50" y="37"/>
                      </a:lnTo>
                      <a:lnTo>
                        <a:pt x="55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5" name="Freeform 503"/>
                <p:cNvSpPr>
                  <a:spLocks/>
                </p:cNvSpPr>
                <p:nvPr/>
              </p:nvSpPr>
              <p:spPr bwMode="auto">
                <a:xfrm>
                  <a:off x="3319" y="3199"/>
                  <a:ext cx="74" cy="69"/>
                </a:xfrm>
                <a:custGeom>
                  <a:avLst/>
                  <a:gdLst>
                    <a:gd name="T0" fmla="*/ 0 w 74"/>
                    <a:gd name="T1" fmla="*/ 10 h 69"/>
                    <a:gd name="T2" fmla="*/ 7 w 74"/>
                    <a:gd name="T3" fmla="*/ 21 h 69"/>
                    <a:gd name="T4" fmla="*/ 15 w 74"/>
                    <a:gd name="T5" fmla="*/ 28 h 69"/>
                    <a:gd name="T6" fmla="*/ 24 w 74"/>
                    <a:gd name="T7" fmla="*/ 37 h 69"/>
                    <a:gd name="T8" fmla="*/ 32 w 74"/>
                    <a:gd name="T9" fmla="*/ 43 h 69"/>
                    <a:gd name="T10" fmla="*/ 41 w 74"/>
                    <a:gd name="T11" fmla="*/ 50 h 69"/>
                    <a:gd name="T12" fmla="*/ 48 w 74"/>
                    <a:gd name="T13" fmla="*/ 56 h 69"/>
                    <a:gd name="T14" fmla="*/ 57 w 74"/>
                    <a:gd name="T15" fmla="*/ 63 h 69"/>
                    <a:gd name="T16" fmla="*/ 65 w 74"/>
                    <a:gd name="T17" fmla="*/ 69 h 69"/>
                    <a:gd name="T18" fmla="*/ 74 w 74"/>
                    <a:gd name="T19" fmla="*/ 58 h 69"/>
                    <a:gd name="T20" fmla="*/ 67 w 74"/>
                    <a:gd name="T21" fmla="*/ 50 h 69"/>
                    <a:gd name="T22" fmla="*/ 57 w 74"/>
                    <a:gd name="T23" fmla="*/ 45 h 69"/>
                    <a:gd name="T24" fmla="*/ 50 w 74"/>
                    <a:gd name="T25" fmla="*/ 37 h 69"/>
                    <a:gd name="T26" fmla="*/ 43 w 74"/>
                    <a:gd name="T27" fmla="*/ 32 h 69"/>
                    <a:gd name="T28" fmla="*/ 33 w 74"/>
                    <a:gd name="T29" fmla="*/ 24 h 69"/>
                    <a:gd name="T30" fmla="*/ 26 w 74"/>
                    <a:gd name="T31" fmla="*/ 19 h 69"/>
                    <a:gd name="T32" fmla="*/ 20 w 74"/>
                    <a:gd name="T33" fmla="*/ 10 h 69"/>
                    <a:gd name="T34" fmla="*/ 13 w 74"/>
                    <a:gd name="T35" fmla="*/ 0 h 69"/>
                    <a:gd name="T36" fmla="*/ 0 w 74"/>
                    <a:gd name="T37" fmla="*/ 10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69">
                      <a:moveTo>
                        <a:pt x="0" y="10"/>
                      </a:moveTo>
                      <a:lnTo>
                        <a:pt x="7" y="21"/>
                      </a:lnTo>
                      <a:lnTo>
                        <a:pt x="15" y="28"/>
                      </a:lnTo>
                      <a:lnTo>
                        <a:pt x="24" y="37"/>
                      </a:lnTo>
                      <a:lnTo>
                        <a:pt x="32" y="43"/>
                      </a:lnTo>
                      <a:lnTo>
                        <a:pt x="41" y="50"/>
                      </a:lnTo>
                      <a:lnTo>
                        <a:pt x="48" y="56"/>
                      </a:lnTo>
                      <a:lnTo>
                        <a:pt x="57" y="63"/>
                      </a:lnTo>
                      <a:lnTo>
                        <a:pt x="65" y="69"/>
                      </a:lnTo>
                      <a:lnTo>
                        <a:pt x="74" y="58"/>
                      </a:lnTo>
                      <a:lnTo>
                        <a:pt x="67" y="50"/>
                      </a:lnTo>
                      <a:lnTo>
                        <a:pt x="57" y="45"/>
                      </a:lnTo>
                      <a:lnTo>
                        <a:pt x="50" y="37"/>
                      </a:lnTo>
                      <a:lnTo>
                        <a:pt x="43" y="32"/>
                      </a:lnTo>
                      <a:lnTo>
                        <a:pt x="33" y="24"/>
                      </a:lnTo>
                      <a:lnTo>
                        <a:pt x="26" y="19"/>
                      </a:lnTo>
                      <a:lnTo>
                        <a:pt x="2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6" name="Freeform 504"/>
                <p:cNvSpPr>
                  <a:spLocks/>
                </p:cNvSpPr>
                <p:nvPr/>
              </p:nvSpPr>
              <p:spPr bwMode="auto">
                <a:xfrm>
                  <a:off x="3277" y="3096"/>
                  <a:ext cx="55" cy="113"/>
                </a:xfrm>
                <a:custGeom>
                  <a:avLst/>
                  <a:gdLst>
                    <a:gd name="T0" fmla="*/ 0 w 55"/>
                    <a:gd name="T1" fmla="*/ 7 h 113"/>
                    <a:gd name="T2" fmla="*/ 3 w 55"/>
                    <a:gd name="T3" fmla="*/ 17 h 113"/>
                    <a:gd name="T4" fmla="*/ 9 w 55"/>
                    <a:gd name="T5" fmla="*/ 28 h 113"/>
                    <a:gd name="T6" fmla="*/ 13 w 55"/>
                    <a:gd name="T7" fmla="*/ 41 h 113"/>
                    <a:gd name="T8" fmla="*/ 18 w 55"/>
                    <a:gd name="T9" fmla="*/ 55 h 113"/>
                    <a:gd name="T10" fmla="*/ 24 w 55"/>
                    <a:gd name="T11" fmla="*/ 70 h 113"/>
                    <a:gd name="T12" fmla="*/ 29 w 55"/>
                    <a:gd name="T13" fmla="*/ 87 h 113"/>
                    <a:gd name="T14" fmla="*/ 35 w 55"/>
                    <a:gd name="T15" fmla="*/ 100 h 113"/>
                    <a:gd name="T16" fmla="*/ 42 w 55"/>
                    <a:gd name="T17" fmla="*/ 113 h 113"/>
                    <a:gd name="T18" fmla="*/ 55 w 55"/>
                    <a:gd name="T19" fmla="*/ 103 h 113"/>
                    <a:gd name="T20" fmla="*/ 49 w 55"/>
                    <a:gd name="T21" fmla="*/ 94 h 113"/>
                    <a:gd name="T22" fmla="*/ 44 w 55"/>
                    <a:gd name="T23" fmla="*/ 79 h 113"/>
                    <a:gd name="T24" fmla="*/ 38 w 55"/>
                    <a:gd name="T25" fmla="*/ 67 h 113"/>
                    <a:gd name="T26" fmla="*/ 33 w 55"/>
                    <a:gd name="T27" fmla="*/ 50 h 113"/>
                    <a:gd name="T28" fmla="*/ 27 w 55"/>
                    <a:gd name="T29" fmla="*/ 35 h 113"/>
                    <a:gd name="T30" fmla="*/ 22 w 55"/>
                    <a:gd name="T31" fmla="*/ 22 h 113"/>
                    <a:gd name="T32" fmla="*/ 18 w 55"/>
                    <a:gd name="T33" fmla="*/ 9 h 113"/>
                    <a:gd name="T34" fmla="*/ 13 w 55"/>
                    <a:gd name="T35" fmla="*/ 0 h 113"/>
                    <a:gd name="T36" fmla="*/ 0 w 55"/>
                    <a:gd name="T37" fmla="*/ 7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" h="113">
                      <a:moveTo>
                        <a:pt x="0" y="7"/>
                      </a:moveTo>
                      <a:lnTo>
                        <a:pt x="3" y="17"/>
                      </a:lnTo>
                      <a:lnTo>
                        <a:pt x="9" y="28"/>
                      </a:lnTo>
                      <a:lnTo>
                        <a:pt x="13" y="41"/>
                      </a:lnTo>
                      <a:lnTo>
                        <a:pt x="18" y="55"/>
                      </a:lnTo>
                      <a:lnTo>
                        <a:pt x="24" y="70"/>
                      </a:lnTo>
                      <a:lnTo>
                        <a:pt x="29" y="87"/>
                      </a:lnTo>
                      <a:lnTo>
                        <a:pt x="35" y="100"/>
                      </a:lnTo>
                      <a:lnTo>
                        <a:pt x="42" y="113"/>
                      </a:lnTo>
                      <a:lnTo>
                        <a:pt x="55" y="103"/>
                      </a:lnTo>
                      <a:lnTo>
                        <a:pt x="49" y="94"/>
                      </a:lnTo>
                      <a:lnTo>
                        <a:pt x="44" y="79"/>
                      </a:lnTo>
                      <a:lnTo>
                        <a:pt x="38" y="67"/>
                      </a:lnTo>
                      <a:lnTo>
                        <a:pt x="33" y="50"/>
                      </a:lnTo>
                      <a:lnTo>
                        <a:pt x="27" y="35"/>
                      </a:lnTo>
                      <a:lnTo>
                        <a:pt x="22" y="22"/>
                      </a:lnTo>
                      <a:lnTo>
                        <a:pt x="18" y="9"/>
                      </a:lnTo>
                      <a:lnTo>
                        <a:pt x="1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7" name="Freeform 505"/>
                <p:cNvSpPr>
                  <a:spLocks/>
                </p:cNvSpPr>
                <p:nvPr/>
              </p:nvSpPr>
              <p:spPr bwMode="auto">
                <a:xfrm>
                  <a:off x="3253" y="3089"/>
                  <a:ext cx="37" cy="27"/>
                </a:xfrm>
                <a:custGeom>
                  <a:avLst/>
                  <a:gdLst>
                    <a:gd name="T0" fmla="*/ 0 w 37"/>
                    <a:gd name="T1" fmla="*/ 24 h 27"/>
                    <a:gd name="T2" fmla="*/ 9 w 37"/>
                    <a:gd name="T3" fmla="*/ 27 h 27"/>
                    <a:gd name="T4" fmla="*/ 18 w 37"/>
                    <a:gd name="T5" fmla="*/ 27 h 27"/>
                    <a:gd name="T6" fmla="*/ 24 w 37"/>
                    <a:gd name="T7" fmla="*/ 22 h 27"/>
                    <a:gd name="T8" fmla="*/ 25 w 37"/>
                    <a:gd name="T9" fmla="*/ 16 h 27"/>
                    <a:gd name="T10" fmla="*/ 27 w 37"/>
                    <a:gd name="T11" fmla="*/ 13 h 27"/>
                    <a:gd name="T12" fmla="*/ 25 w 37"/>
                    <a:gd name="T13" fmla="*/ 13 h 27"/>
                    <a:gd name="T14" fmla="*/ 22 w 37"/>
                    <a:gd name="T15" fmla="*/ 13 h 27"/>
                    <a:gd name="T16" fmla="*/ 24 w 37"/>
                    <a:gd name="T17" fmla="*/ 14 h 27"/>
                    <a:gd name="T18" fmla="*/ 37 w 37"/>
                    <a:gd name="T19" fmla="*/ 7 h 27"/>
                    <a:gd name="T20" fmla="*/ 29 w 37"/>
                    <a:gd name="T21" fmla="*/ 0 h 27"/>
                    <a:gd name="T22" fmla="*/ 20 w 37"/>
                    <a:gd name="T23" fmla="*/ 0 h 27"/>
                    <a:gd name="T24" fmla="*/ 14 w 37"/>
                    <a:gd name="T25" fmla="*/ 5 h 27"/>
                    <a:gd name="T26" fmla="*/ 13 w 37"/>
                    <a:gd name="T27" fmla="*/ 9 h 27"/>
                    <a:gd name="T28" fmla="*/ 11 w 37"/>
                    <a:gd name="T29" fmla="*/ 13 h 27"/>
                    <a:gd name="T30" fmla="*/ 11 w 37"/>
                    <a:gd name="T31" fmla="*/ 14 h 27"/>
                    <a:gd name="T32" fmla="*/ 13 w 37"/>
                    <a:gd name="T33" fmla="*/ 13 h 27"/>
                    <a:gd name="T34" fmla="*/ 11 w 37"/>
                    <a:gd name="T35" fmla="*/ 13 h 27"/>
                    <a:gd name="T36" fmla="*/ 0 w 37"/>
                    <a:gd name="T37" fmla="*/ 24 h 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27">
                      <a:moveTo>
                        <a:pt x="0" y="24"/>
                      </a:moveTo>
                      <a:lnTo>
                        <a:pt x="9" y="27"/>
                      </a:lnTo>
                      <a:lnTo>
                        <a:pt x="18" y="27"/>
                      </a:lnTo>
                      <a:lnTo>
                        <a:pt x="24" y="22"/>
                      </a:lnTo>
                      <a:lnTo>
                        <a:pt x="25" y="16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2" y="13"/>
                      </a:lnTo>
                      <a:lnTo>
                        <a:pt x="24" y="14"/>
                      </a:lnTo>
                      <a:lnTo>
                        <a:pt x="37" y="7"/>
                      </a:lnTo>
                      <a:lnTo>
                        <a:pt x="29" y="0"/>
                      </a:lnTo>
                      <a:lnTo>
                        <a:pt x="20" y="0"/>
                      </a:lnTo>
                      <a:lnTo>
                        <a:pt x="14" y="5"/>
                      </a:lnTo>
                      <a:lnTo>
                        <a:pt x="13" y="9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8" name="Freeform 506"/>
                <p:cNvSpPr>
                  <a:spLocks/>
                </p:cNvSpPr>
                <p:nvPr/>
              </p:nvSpPr>
              <p:spPr bwMode="auto">
                <a:xfrm>
                  <a:off x="3184" y="3015"/>
                  <a:ext cx="80" cy="98"/>
                </a:xfrm>
                <a:custGeom>
                  <a:avLst/>
                  <a:gdLst>
                    <a:gd name="T0" fmla="*/ 0 w 80"/>
                    <a:gd name="T1" fmla="*/ 7 h 98"/>
                    <a:gd name="T2" fmla="*/ 6 w 80"/>
                    <a:gd name="T3" fmla="*/ 18 h 98"/>
                    <a:gd name="T4" fmla="*/ 15 w 80"/>
                    <a:gd name="T5" fmla="*/ 29 h 98"/>
                    <a:gd name="T6" fmla="*/ 24 w 80"/>
                    <a:gd name="T7" fmla="*/ 42 h 98"/>
                    <a:gd name="T8" fmla="*/ 34 w 80"/>
                    <a:gd name="T9" fmla="*/ 55 h 98"/>
                    <a:gd name="T10" fmla="*/ 43 w 80"/>
                    <a:gd name="T11" fmla="*/ 68 h 98"/>
                    <a:gd name="T12" fmla="*/ 52 w 80"/>
                    <a:gd name="T13" fmla="*/ 79 h 98"/>
                    <a:gd name="T14" fmla="*/ 61 w 80"/>
                    <a:gd name="T15" fmla="*/ 90 h 98"/>
                    <a:gd name="T16" fmla="*/ 69 w 80"/>
                    <a:gd name="T17" fmla="*/ 98 h 98"/>
                    <a:gd name="T18" fmla="*/ 80 w 80"/>
                    <a:gd name="T19" fmla="*/ 87 h 98"/>
                    <a:gd name="T20" fmla="*/ 72 w 80"/>
                    <a:gd name="T21" fmla="*/ 79 h 98"/>
                    <a:gd name="T22" fmla="*/ 65 w 80"/>
                    <a:gd name="T23" fmla="*/ 70 h 98"/>
                    <a:gd name="T24" fmla="*/ 56 w 80"/>
                    <a:gd name="T25" fmla="*/ 59 h 98"/>
                    <a:gd name="T26" fmla="*/ 46 w 80"/>
                    <a:gd name="T27" fmla="*/ 46 h 98"/>
                    <a:gd name="T28" fmla="*/ 35 w 80"/>
                    <a:gd name="T29" fmla="*/ 35 h 98"/>
                    <a:gd name="T30" fmla="*/ 28 w 80"/>
                    <a:gd name="T31" fmla="*/ 22 h 98"/>
                    <a:gd name="T32" fmla="*/ 19 w 80"/>
                    <a:gd name="T33" fmla="*/ 9 h 98"/>
                    <a:gd name="T34" fmla="*/ 13 w 80"/>
                    <a:gd name="T35" fmla="*/ 0 h 98"/>
                    <a:gd name="T36" fmla="*/ 0 w 80"/>
                    <a:gd name="T37" fmla="*/ 7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0" h="98">
                      <a:moveTo>
                        <a:pt x="0" y="7"/>
                      </a:moveTo>
                      <a:lnTo>
                        <a:pt x="6" y="18"/>
                      </a:lnTo>
                      <a:lnTo>
                        <a:pt x="15" y="29"/>
                      </a:lnTo>
                      <a:lnTo>
                        <a:pt x="24" y="42"/>
                      </a:lnTo>
                      <a:lnTo>
                        <a:pt x="34" y="55"/>
                      </a:lnTo>
                      <a:lnTo>
                        <a:pt x="43" y="68"/>
                      </a:lnTo>
                      <a:lnTo>
                        <a:pt x="52" y="79"/>
                      </a:lnTo>
                      <a:lnTo>
                        <a:pt x="61" y="90"/>
                      </a:lnTo>
                      <a:lnTo>
                        <a:pt x="69" y="98"/>
                      </a:lnTo>
                      <a:lnTo>
                        <a:pt x="80" y="87"/>
                      </a:lnTo>
                      <a:lnTo>
                        <a:pt x="72" y="79"/>
                      </a:lnTo>
                      <a:lnTo>
                        <a:pt x="65" y="70"/>
                      </a:lnTo>
                      <a:lnTo>
                        <a:pt x="56" y="59"/>
                      </a:lnTo>
                      <a:lnTo>
                        <a:pt x="46" y="46"/>
                      </a:lnTo>
                      <a:lnTo>
                        <a:pt x="35" y="35"/>
                      </a:lnTo>
                      <a:lnTo>
                        <a:pt x="28" y="22"/>
                      </a:lnTo>
                      <a:lnTo>
                        <a:pt x="19" y="9"/>
                      </a:lnTo>
                      <a:lnTo>
                        <a:pt x="1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19" name="Freeform 507"/>
                <p:cNvSpPr>
                  <a:spLocks/>
                </p:cNvSpPr>
                <p:nvPr/>
              </p:nvSpPr>
              <p:spPr bwMode="auto">
                <a:xfrm>
                  <a:off x="3160" y="2956"/>
                  <a:ext cx="37" cy="66"/>
                </a:xfrm>
                <a:custGeom>
                  <a:avLst/>
                  <a:gdLst>
                    <a:gd name="T0" fmla="*/ 0 w 37"/>
                    <a:gd name="T1" fmla="*/ 4 h 66"/>
                    <a:gd name="T2" fmla="*/ 2 w 37"/>
                    <a:gd name="T3" fmla="*/ 11 h 66"/>
                    <a:gd name="T4" fmla="*/ 4 w 37"/>
                    <a:gd name="T5" fmla="*/ 16 h 66"/>
                    <a:gd name="T6" fmla="*/ 6 w 37"/>
                    <a:gd name="T7" fmla="*/ 24 h 66"/>
                    <a:gd name="T8" fmla="*/ 8 w 37"/>
                    <a:gd name="T9" fmla="*/ 33 h 66"/>
                    <a:gd name="T10" fmla="*/ 11 w 37"/>
                    <a:gd name="T11" fmla="*/ 40 h 66"/>
                    <a:gd name="T12" fmla="*/ 13 w 37"/>
                    <a:gd name="T13" fmla="*/ 48 h 66"/>
                    <a:gd name="T14" fmla="*/ 19 w 37"/>
                    <a:gd name="T15" fmla="*/ 57 h 66"/>
                    <a:gd name="T16" fmla="*/ 24 w 37"/>
                    <a:gd name="T17" fmla="*/ 66 h 66"/>
                    <a:gd name="T18" fmla="*/ 37 w 37"/>
                    <a:gd name="T19" fmla="*/ 59 h 66"/>
                    <a:gd name="T20" fmla="*/ 32 w 37"/>
                    <a:gd name="T21" fmla="*/ 50 h 66"/>
                    <a:gd name="T22" fmla="*/ 28 w 37"/>
                    <a:gd name="T23" fmla="*/ 42 h 66"/>
                    <a:gd name="T24" fmla="*/ 24 w 37"/>
                    <a:gd name="T25" fmla="*/ 35 h 66"/>
                    <a:gd name="T26" fmla="*/ 22 w 37"/>
                    <a:gd name="T27" fmla="*/ 28 h 66"/>
                    <a:gd name="T28" fmla="*/ 21 w 37"/>
                    <a:gd name="T29" fmla="*/ 20 h 66"/>
                    <a:gd name="T30" fmla="*/ 19 w 37"/>
                    <a:gd name="T31" fmla="*/ 13 h 66"/>
                    <a:gd name="T32" fmla="*/ 17 w 37"/>
                    <a:gd name="T33" fmla="*/ 7 h 66"/>
                    <a:gd name="T34" fmla="*/ 15 w 37"/>
                    <a:gd name="T35" fmla="*/ 0 h 66"/>
                    <a:gd name="T36" fmla="*/ 0 w 37"/>
                    <a:gd name="T37" fmla="*/ 4 h 6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66">
                      <a:moveTo>
                        <a:pt x="0" y="4"/>
                      </a:moveTo>
                      <a:lnTo>
                        <a:pt x="2" y="11"/>
                      </a:lnTo>
                      <a:lnTo>
                        <a:pt x="4" y="16"/>
                      </a:lnTo>
                      <a:lnTo>
                        <a:pt x="6" y="24"/>
                      </a:lnTo>
                      <a:lnTo>
                        <a:pt x="8" y="33"/>
                      </a:lnTo>
                      <a:lnTo>
                        <a:pt x="11" y="40"/>
                      </a:lnTo>
                      <a:lnTo>
                        <a:pt x="13" y="48"/>
                      </a:lnTo>
                      <a:lnTo>
                        <a:pt x="19" y="57"/>
                      </a:lnTo>
                      <a:lnTo>
                        <a:pt x="24" y="66"/>
                      </a:lnTo>
                      <a:lnTo>
                        <a:pt x="37" y="59"/>
                      </a:lnTo>
                      <a:lnTo>
                        <a:pt x="32" y="50"/>
                      </a:lnTo>
                      <a:lnTo>
                        <a:pt x="28" y="42"/>
                      </a:lnTo>
                      <a:lnTo>
                        <a:pt x="24" y="35"/>
                      </a:lnTo>
                      <a:lnTo>
                        <a:pt x="22" y="28"/>
                      </a:lnTo>
                      <a:lnTo>
                        <a:pt x="21" y="20"/>
                      </a:lnTo>
                      <a:lnTo>
                        <a:pt x="19" y="13"/>
                      </a:lnTo>
                      <a:lnTo>
                        <a:pt x="17" y="7"/>
                      </a:lnTo>
                      <a:lnTo>
                        <a:pt x="1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0" name="Freeform 508"/>
                <p:cNvSpPr>
                  <a:spLocks/>
                </p:cNvSpPr>
                <p:nvPr/>
              </p:nvSpPr>
              <p:spPr bwMode="auto">
                <a:xfrm>
                  <a:off x="3157" y="2902"/>
                  <a:ext cx="18" cy="58"/>
                </a:xfrm>
                <a:custGeom>
                  <a:avLst/>
                  <a:gdLst>
                    <a:gd name="T0" fmla="*/ 0 w 18"/>
                    <a:gd name="T1" fmla="*/ 4 h 58"/>
                    <a:gd name="T2" fmla="*/ 0 w 18"/>
                    <a:gd name="T3" fmla="*/ 11 h 58"/>
                    <a:gd name="T4" fmla="*/ 1 w 18"/>
                    <a:gd name="T5" fmla="*/ 17 h 58"/>
                    <a:gd name="T6" fmla="*/ 1 w 18"/>
                    <a:gd name="T7" fmla="*/ 24 h 58"/>
                    <a:gd name="T8" fmla="*/ 1 w 18"/>
                    <a:gd name="T9" fmla="*/ 30 h 58"/>
                    <a:gd name="T10" fmla="*/ 1 w 18"/>
                    <a:gd name="T11" fmla="*/ 35 h 58"/>
                    <a:gd name="T12" fmla="*/ 1 w 18"/>
                    <a:gd name="T13" fmla="*/ 43 h 58"/>
                    <a:gd name="T14" fmla="*/ 1 w 18"/>
                    <a:gd name="T15" fmla="*/ 50 h 58"/>
                    <a:gd name="T16" fmla="*/ 3 w 18"/>
                    <a:gd name="T17" fmla="*/ 58 h 58"/>
                    <a:gd name="T18" fmla="*/ 18 w 18"/>
                    <a:gd name="T19" fmla="*/ 54 h 58"/>
                    <a:gd name="T20" fmla="*/ 16 w 18"/>
                    <a:gd name="T21" fmla="*/ 46 h 58"/>
                    <a:gd name="T22" fmla="*/ 16 w 18"/>
                    <a:gd name="T23" fmla="*/ 41 h 58"/>
                    <a:gd name="T24" fmla="*/ 16 w 18"/>
                    <a:gd name="T25" fmla="*/ 35 h 58"/>
                    <a:gd name="T26" fmla="*/ 16 w 18"/>
                    <a:gd name="T27" fmla="*/ 30 h 58"/>
                    <a:gd name="T28" fmla="*/ 16 w 18"/>
                    <a:gd name="T29" fmla="*/ 24 h 58"/>
                    <a:gd name="T30" fmla="*/ 16 w 18"/>
                    <a:gd name="T31" fmla="*/ 17 h 58"/>
                    <a:gd name="T32" fmla="*/ 16 w 18"/>
                    <a:gd name="T33" fmla="*/ 10 h 58"/>
                    <a:gd name="T34" fmla="*/ 14 w 18"/>
                    <a:gd name="T35" fmla="*/ 0 h 58"/>
                    <a:gd name="T36" fmla="*/ 0 w 18"/>
                    <a:gd name="T37" fmla="*/ 4 h 5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" h="58">
                      <a:moveTo>
                        <a:pt x="0" y="4"/>
                      </a:move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1" y="24"/>
                      </a:lnTo>
                      <a:lnTo>
                        <a:pt x="1" y="30"/>
                      </a:lnTo>
                      <a:lnTo>
                        <a:pt x="1" y="35"/>
                      </a:lnTo>
                      <a:lnTo>
                        <a:pt x="1" y="43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18" y="54"/>
                      </a:lnTo>
                      <a:lnTo>
                        <a:pt x="16" y="46"/>
                      </a:lnTo>
                      <a:lnTo>
                        <a:pt x="16" y="41"/>
                      </a:lnTo>
                      <a:lnTo>
                        <a:pt x="16" y="35"/>
                      </a:lnTo>
                      <a:lnTo>
                        <a:pt x="16" y="30"/>
                      </a:lnTo>
                      <a:lnTo>
                        <a:pt x="16" y="24"/>
                      </a:lnTo>
                      <a:lnTo>
                        <a:pt x="16" y="17"/>
                      </a:lnTo>
                      <a:lnTo>
                        <a:pt x="16" y="10"/>
                      </a:lnTo>
                      <a:lnTo>
                        <a:pt x="1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1" name="Freeform 509"/>
                <p:cNvSpPr>
                  <a:spLocks/>
                </p:cNvSpPr>
                <p:nvPr/>
              </p:nvSpPr>
              <p:spPr bwMode="auto">
                <a:xfrm>
                  <a:off x="3138" y="2821"/>
                  <a:ext cx="33" cy="85"/>
                </a:xfrm>
                <a:custGeom>
                  <a:avLst/>
                  <a:gdLst>
                    <a:gd name="T0" fmla="*/ 0 w 33"/>
                    <a:gd name="T1" fmla="*/ 8 h 85"/>
                    <a:gd name="T2" fmla="*/ 2 w 33"/>
                    <a:gd name="T3" fmla="*/ 13 h 85"/>
                    <a:gd name="T4" fmla="*/ 6 w 33"/>
                    <a:gd name="T5" fmla="*/ 22 h 85"/>
                    <a:gd name="T6" fmla="*/ 7 w 33"/>
                    <a:gd name="T7" fmla="*/ 32 h 85"/>
                    <a:gd name="T8" fmla="*/ 11 w 33"/>
                    <a:gd name="T9" fmla="*/ 43 h 85"/>
                    <a:gd name="T10" fmla="*/ 13 w 33"/>
                    <a:gd name="T11" fmla="*/ 54 h 85"/>
                    <a:gd name="T12" fmla="*/ 15 w 33"/>
                    <a:gd name="T13" fmla="*/ 65 h 85"/>
                    <a:gd name="T14" fmla="*/ 17 w 33"/>
                    <a:gd name="T15" fmla="*/ 76 h 85"/>
                    <a:gd name="T16" fmla="*/ 19 w 33"/>
                    <a:gd name="T17" fmla="*/ 85 h 85"/>
                    <a:gd name="T18" fmla="*/ 33 w 33"/>
                    <a:gd name="T19" fmla="*/ 81 h 85"/>
                    <a:gd name="T20" fmla="*/ 31 w 33"/>
                    <a:gd name="T21" fmla="*/ 72 h 85"/>
                    <a:gd name="T22" fmla="*/ 30 w 33"/>
                    <a:gd name="T23" fmla="*/ 63 h 85"/>
                    <a:gd name="T24" fmla="*/ 28 w 33"/>
                    <a:gd name="T25" fmla="*/ 52 h 85"/>
                    <a:gd name="T26" fmla="*/ 26 w 33"/>
                    <a:gd name="T27" fmla="*/ 39 h 85"/>
                    <a:gd name="T28" fmla="*/ 22 w 33"/>
                    <a:gd name="T29" fmla="*/ 28 h 85"/>
                    <a:gd name="T30" fmla="*/ 20 w 33"/>
                    <a:gd name="T31" fmla="*/ 17 h 85"/>
                    <a:gd name="T32" fmla="*/ 17 w 33"/>
                    <a:gd name="T33" fmla="*/ 8 h 85"/>
                    <a:gd name="T34" fmla="*/ 13 w 33"/>
                    <a:gd name="T35" fmla="*/ 0 h 85"/>
                    <a:gd name="T36" fmla="*/ 0 w 33"/>
                    <a:gd name="T37" fmla="*/ 8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3" h="85">
                      <a:moveTo>
                        <a:pt x="0" y="8"/>
                      </a:moveTo>
                      <a:lnTo>
                        <a:pt x="2" y="13"/>
                      </a:lnTo>
                      <a:lnTo>
                        <a:pt x="6" y="22"/>
                      </a:lnTo>
                      <a:lnTo>
                        <a:pt x="7" y="32"/>
                      </a:lnTo>
                      <a:lnTo>
                        <a:pt x="11" y="43"/>
                      </a:lnTo>
                      <a:lnTo>
                        <a:pt x="13" y="54"/>
                      </a:lnTo>
                      <a:lnTo>
                        <a:pt x="15" y="65"/>
                      </a:lnTo>
                      <a:lnTo>
                        <a:pt x="17" y="76"/>
                      </a:lnTo>
                      <a:lnTo>
                        <a:pt x="19" y="85"/>
                      </a:lnTo>
                      <a:lnTo>
                        <a:pt x="33" y="81"/>
                      </a:lnTo>
                      <a:lnTo>
                        <a:pt x="31" y="72"/>
                      </a:lnTo>
                      <a:lnTo>
                        <a:pt x="30" y="63"/>
                      </a:lnTo>
                      <a:lnTo>
                        <a:pt x="28" y="52"/>
                      </a:lnTo>
                      <a:lnTo>
                        <a:pt x="26" y="39"/>
                      </a:lnTo>
                      <a:lnTo>
                        <a:pt x="22" y="28"/>
                      </a:lnTo>
                      <a:lnTo>
                        <a:pt x="20" y="17"/>
                      </a:lnTo>
                      <a:lnTo>
                        <a:pt x="17" y="8"/>
                      </a:lnTo>
                      <a:lnTo>
                        <a:pt x="1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2" name="Freeform 510"/>
                <p:cNvSpPr>
                  <a:spLocks/>
                </p:cNvSpPr>
                <p:nvPr/>
              </p:nvSpPr>
              <p:spPr bwMode="auto">
                <a:xfrm>
                  <a:off x="3112" y="2812"/>
                  <a:ext cx="39" cy="18"/>
                </a:xfrm>
                <a:custGeom>
                  <a:avLst/>
                  <a:gdLst>
                    <a:gd name="T0" fmla="*/ 0 w 39"/>
                    <a:gd name="T1" fmla="*/ 11 h 18"/>
                    <a:gd name="T2" fmla="*/ 6 w 39"/>
                    <a:gd name="T3" fmla="*/ 17 h 18"/>
                    <a:gd name="T4" fmla="*/ 13 w 39"/>
                    <a:gd name="T5" fmla="*/ 18 h 18"/>
                    <a:gd name="T6" fmla="*/ 19 w 39"/>
                    <a:gd name="T7" fmla="*/ 17 h 18"/>
                    <a:gd name="T8" fmla="*/ 22 w 39"/>
                    <a:gd name="T9" fmla="*/ 15 h 18"/>
                    <a:gd name="T10" fmla="*/ 24 w 39"/>
                    <a:gd name="T11" fmla="*/ 15 h 18"/>
                    <a:gd name="T12" fmla="*/ 26 w 39"/>
                    <a:gd name="T13" fmla="*/ 17 h 18"/>
                    <a:gd name="T14" fmla="*/ 39 w 39"/>
                    <a:gd name="T15" fmla="*/ 9 h 18"/>
                    <a:gd name="T16" fmla="*/ 33 w 39"/>
                    <a:gd name="T17" fmla="*/ 2 h 18"/>
                    <a:gd name="T18" fmla="*/ 28 w 39"/>
                    <a:gd name="T19" fmla="*/ 0 h 18"/>
                    <a:gd name="T20" fmla="*/ 21 w 39"/>
                    <a:gd name="T21" fmla="*/ 0 h 18"/>
                    <a:gd name="T22" fmla="*/ 17 w 39"/>
                    <a:gd name="T23" fmla="*/ 0 h 18"/>
                    <a:gd name="T24" fmla="*/ 13 w 39"/>
                    <a:gd name="T25" fmla="*/ 2 h 18"/>
                    <a:gd name="T26" fmla="*/ 11 w 39"/>
                    <a:gd name="T27" fmla="*/ 4 h 18"/>
                    <a:gd name="T28" fmla="*/ 13 w 39"/>
                    <a:gd name="T29" fmla="*/ 4 h 18"/>
                    <a:gd name="T30" fmla="*/ 0 w 39"/>
                    <a:gd name="T31" fmla="*/ 11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9" h="18">
                      <a:moveTo>
                        <a:pt x="0" y="11"/>
                      </a:moveTo>
                      <a:lnTo>
                        <a:pt x="6" y="17"/>
                      </a:lnTo>
                      <a:lnTo>
                        <a:pt x="13" y="18"/>
                      </a:lnTo>
                      <a:lnTo>
                        <a:pt x="19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6" y="17"/>
                      </a:lnTo>
                      <a:lnTo>
                        <a:pt x="39" y="9"/>
                      </a:lnTo>
                      <a:lnTo>
                        <a:pt x="33" y="2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3" name="Freeform 511"/>
                <p:cNvSpPr>
                  <a:spLocks/>
                </p:cNvSpPr>
                <p:nvPr/>
              </p:nvSpPr>
              <p:spPr bwMode="auto">
                <a:xfrm>
                  <a:off x="3097" y="2770"/>
                  <a:ext cx="28" cy="53"/>
                </a:xfrm>
                <a:custGeom>
                  <a:avLst/>
                  <a:gdLst>
                    <a:gd name="T0" fmla="*/ 12 w 28"/>
                    <a:gd name="T1" fmla="*/ 0 h 53"/>
                    <a:gd name="T2" fmla="*/ 4 w 28"/>
                    <a:gd name="T3" fmla="*/ 7 h 53"/>
                    <a:gd name="T4" fmla="*/ 0 w 28"/>
                    <a:gd name="T5" fmla="*/ 16 h 53"/>
                    <a:gd name="T6" fmla="*/ 0 w 28"/>
                    <a:gd name="T7" fmla="*/ 24 h 53"/>
                    <a:gd name="T8" fmla="*/ 2 w 28"/>
                    <a:gd name="T9" fmla="*/ 33 h 53"/>
                    <a:gd name="T10" fmla="*/ 6 w 28"/>
                    <a:gd name="T11" fmla="*/ 38 h 53"/>
                    <a:gd name="T12" fmla="*/ 10 w 28"/>
                    <a:gd name="T13" fmla="*/ 46 h 53"/>
                    <a:gd name="T14" fmla="*/ 13 w 28"/>
                    <a:gd name="T15" fmla="*/ 49 h 53"/>
                    <a:gd name="T16" fmla="*/ 15 w 28"/>
                    <a:gd name="T17" fmla="*/ 53 h 53"/>
                    <a:gd name="T18" fmla="*/ 28 w 28"/>
                    <a:gd name="T19" fmla="*/ 46 h 53"/>
                    <a:gd name="T20" fmla="*/ 26 w 28"/>
                    <a:gd name="T21" fmla="*/ 42 h 53"/>
                    <a:gd name="T22" fmla="*/ 23 w 28"/>
                    <a:gd name="T23" fmla="*/ 36 h 53"/>
                    <a:gd name="T24" fmla="*/ 21 w 28"/>
                    <a:gd name="T25" fmla="*/ 31 h 53"/>
                    <a:gd name="T26" fmla="*/ 17 w 28"/>
                    <a:gd name="T27" fmla="*/ 27 h 53"/>
                    <a:gd name="T28" fmla="*/ 17 w 28"/>
                    <a:gd name="T29" fmla="*/ 22 h 53"/>
                    <a:gd name="T30" fmla="*/ 17 w 28"/>
                    <a:gd name="T31" fmla="*/ 18 h 53"/>
                    <a:gd name="T32" fmla="*/ 17 w 28"/>
                    <a:gd name="T33" fmla="*/ 14 h 53"/>
                    <a:gd name="T34" fmla="*/ 21 w 28"/>
                    <a:gd name="T35" fmla="*/ 11 h 53"/>
                    <a:gd name="T36" fmla="*/ 12 w 28"/>
                    <a:gd name="T37" fmla="*/ 0 h 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53">
                      <a:moveTo>
                        <a:pt x="12" y="0"/>
                      </a:move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2" y="33"/>
                      </a:lnTo>
                      <a:lnTo>
                        <a:pt x="6" y="38"/>
                      </a:lnTo>
                      <a:lnTo>
                        <a:pt x="10" y="46"/>
                      </a:lnTo>
                      <a:lnTo>
                        <a:pt x="13" y="49"/>
                      </a:lnTo>
                      <a:lnTo>
                        <a:pt x="15" y="53"/>
                      </a:lnTo>
                      <a:lnTo>
                        <a:pt x="28" y="46"/>
                      </a:lnTo>
                      <a:lnTo>
                        <a:pt x="26" y="42"/>
                      </a:lnTo>
                      <a:lnTo>
                        <a:pt x="23" y="36"/>
                      </a:lnTo>
                      <a:lnTo>
                        <a:pt x="21" y="31"/>
                      </a:lnTo>
                      <a:lnTo>
                        <a:pt x="17" y="27"/>
                      </a:lnTo>
                      <a:lnTo>
                        <a:pt x="17" y="22"/>
                      </a:lnTo>
                      <a:lnTo>
                        <a:pt x="17" y="18"/>
                      </a:lnTo>
                      <a:lnTo>
                        <a:pt x="17" y="14"/>
                      </a:lnTo>
                      <a:lnTo>
                        <a:pt x="21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4" name="Freeform 512"/>
                <p:cNvSpPr>
                  <a:spLocks/>
                </p:cNvSpPr>
                <p:nvPr/>
              </p:nvSpPr>
              <p:spPr bwMode="auto">
                <a:xfrm>
                  <a:off x="3109" y="2738"/>
                  <a:ext cx="96" cy="43"/>
                </a:xfrm>
                <a:custGeom>
                  <a:avLst/>
                  <a:gdLst>
                    <a:gd name="T0" fmla="*/ 92 w 96"/>
                    <a:gd name="T1" fmla="*/ 0 h 43"/>
                    <a:gd name="T2" fmla="*/ 83 w 96"/>
                    <a:gd name="T3" fmla="*/ 2 h 43"/>
                    <a:gd name="T4" fmla="*/ 72 w 96"/>
                    <a:gd name="T5" fmla="*/ 4 h 43"/>
                    <a:gd name="T6" fmla="*/ 59 w 96"/>
                    <a:gd name="T7" fmla="*/ 8 h 43"/>
                    <a:gd name="T8" fmla="*/ 46 w 96"/>
                    <a:gd name="T9" fmla="*/ 9 h 43"/>
                    <a:gd name="T10" fmla="*/ 33 w 96"/>
                    <a:gd name="T11" fmla="*/ 15 h 43"/>
                    <a:gd name="T12" fmla="*/ 20 w 96"/>
                    <a:gd name="T13" fmla="*/ 19 h 43"/>
                    <a:gd name="T14" fmla="*/ 9 w 96"/>
                    <a:gd name="T15" fmla="*/ 24 h 43"/>
                    <a:gd name="T16" fmla="*/ 0 w 96"/>
                    <a:gd name="T17" fmla="*/ 32 h 43"/>
                    <a:gd name="T18" fmla="*/ 9 w 96"/>
                    <a:gd name="T19" fmla="*/ 43 h 43"/>
                    <a:gd name="T20" fmla="*/ 16 w 96"/>
                    <a:gd name="T21" fmla="*/ 37 h 43"/>
                    <a:gd name="T22" fmla="*/ 25 w 96"/>
                    <a:gd name="T23" fmla="*/ 33 h 43"/>
                    <a:gd name="T24" fmla="*/ 36 w 96"/>
                    <a:gd name="T25" fmla="*/ 30 h 43"/>
                    <a:gd name="T26" fmla="*/ 49 w 96"/>
                    <a:gd name="T27" fmla="*/ 26 h 43"/>
                    <a:gd name="T28" fmla="*/ 62 w 96"/>
                    <a:gd name="T29" fmla="*/ 22 h 43"/>
                    <a:gd name="T30" fmla="*/ 75 w 96"/>
                    <a:gd name="T31" fmla="*/ 19 h 43"/>
                    <a:gd name="T32" fmla="*/ 86 w 96"/>
                    <a:gd name="T33" fmla="*/ 17 h 43"/>
                    <a:gd name="T34" fmla="*/ 96 w 96"/>
                    <a:gd name="T35" fmla="*/ 15 h 43"/>
                    <a:gd name="T36" fmla="*/ 92 w 96"/>
                    <a:gd name="T37" fmla="*/ 0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6" h="43">
                      <a:moveTo>
                        <a:pt x="92" y="0"/>
                      </a:moveTo>
                      <a:lnTo>
                        <a:pt x="83" y="2"/>
                      </a:lnTo>
                      <a:lnTo>
                        <a:pt x="72" y="4"/>
                      </a:lnTo>
                      <a:lnTo>
                        <a:pt x="59" y="8"/>
                      </a:lnTo>
                      <a:lnTo>
                        <a:pt x="46" y="9"/>
                      </a:lnTo>
                      <a:lnTo>
                        <a:pt x="33" y="15"/>
                      </a:lnTo>
                      <a:lnTo>
                        <a:pt x="20" y="19"/>
                      </a:lnTo>
                      <a:lnTo>
                        <a:pt x="9" y="24"/>
                      </a:lnTo>
                      <a:lnTo>
                        <a:pt x="0" y="32"/>
                      </a:lnTo>
                      <a:lnTo>
                        <a:pt x="9" y="43"/>
                      </a:lnTo>
                      <a:lnTo>
                        <a:pt x="16" y="37"/>
                      </a:lnTo>
                      <a:lnTo>
                        <a:pt x="25" y="33"/>
                      </a:lnTo>
                      <a:lnTo>
                        <a:pt x="36" y="30"/>
                      </a:lnTo>
                      <a:lnTo>
                        <a:pt x="49" y="26"/>
                      </a:lnTo>
                      <a:lnTo>
                        <a:pt x="62" y="22"/>
                      </a:lnTo>
                      <a:lnTo>
                        <a:pt x="75" y="19"/>
                      </a:lnTo>
                      <a:lnTo>
                        <a:pt x="86" y="17"/>
                      </a:lnTo>
                      <a:lnTo>
                        <a:pt x="96" y="15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5" name="Freeform 513"/>
                <p:cNvSpPr>
                  <a:spLocks/>
                </p:cNvSpPr>
                <p:nvPr/>
              </p:nvSpPr>
              <p:spPr bwMode="auto">
                <a:xfrm>
                  <a:off x="3201" y="2736"/>
                  <a:ext cx="22" cy="22"/>
                </a:xfrm>
                <a:custGeom>
                  <a:avLst/>
                  <a:gdLst>
                    <a:gd name="T0" fmla="*/ 18 w 22"/>
                    <a:gd name="T1" fmla="*/ 6 h 22"/>
                    <a:gd name="T2" fmla="*/ 20 w 22"/>
                    <a:gd name="T3" fmla="*/ 8 h 22"/>
                    <a:gd name="T4" fmla="*/ 22 w 22"/>
                    <a:gd name="T5" fmla="*/ 8 h 22"/>
                    <a:gd name="T6" fmla="*/ 20 w 22"/>
                    <a:gd name="T7" fmla="*/ 6 h 22"/>
                    <a:gd name="T8" fmla="*/ 17 w 22"/>
                    <a:gd name="T9" fmla="*/ 2 h 22"/>
                    <a:gd name="T10" fmla="*/ 13 w 22"/>
                    <a:gd name="T11" fmla="*/ 0 h 22"/>
                    <a:gd name="T12" fmla="*/ 5 w 22"/>
                    <a:gd name="T13" fmla="*/ 0 h 22"/>
                    <a:gd name="T14" fmla="*/ 0 w 22"/>
                    <a:gd name="T15" fmla="*/ 2 h 22"/>
                    <a:gd name="T16" fmla="*/ 4 w 22"/>
                    <a:gd name="T17" fmla="*/ 17 h 22"/>
                    <a:gd name="T18" fmla="*/ 7 w 22"/>
                    <a:gd name="T19" fmla="*/ 15 h 22"/>
                    <a:gd name="T20" fmla="*/ 9 w 22"/>
                    <a:gd name="T21" fmla="*/ 15 h 22"/>
                    <a:gd name="T22" fmla="*/ 7 w 22"/>
                    <a:gd name="T23" fmla="*/ 15 h 22"/>
                    <a:gd name="T24" fmla="*/ 9 w 22"/>
                    <a:gd name="T25" fmla="*/ 17 h 22"/>
                    <a:gd name="T26" fmla="*/ 11 w 22"/>
                    <a:gd name="T27" fmla="*/ 19 h 22"/>
                    <a:gd name="T28" fmla="*/ 17 w 22"/>
                    <a:gd name="T29" fmla="*/ 22 h 22"/>
                    <a:gd name="T30" fmla="*/ 22 w 22"/>
                    <a:gd name="T31" fmla="*/ 21 h 22"/>
                    <a:gd name="T32" fmla="*/ 18 w 22"/>
                    <a:gd name="T33" fmla="*/ 6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18" y="6"/>
                      </a:move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4" y="17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7" y="22"/>
                      </a:lnTo>
                      <a:lnTo>
                        <a:pt x="22" y="21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6" name="Freeform 514"/>
                <p:cNvSpPr>
                  <a:spLocks/>
                </p:cNvSpPr>
                <p:nvPr/>
              </p:nvSpPr>
              <p:spPr bwMode="auto">
                <a:xfrm>
                  <a:off x="3219" y="2725"/>
                  <a:ext cx="39" cy="32"/>
                </a:xfrm>
                <a:custGeom>
                  <a:avLst/>
                  <a:gdLst>
                    <a:gd name="T0" fmla="*/ 39 w 39"/>
                    <a:gd name="T1" fmla="*/ 0 h 32"/>
                    <a:gd name="T2" fmla="*/ 32 w 39"/>
                    <a:gd name="T3" fmla="*/ 2 h 32"/>
                    <a:gd name="T4" fmla="*/ 26 w 39"/>
                    <a:gd name="T5" fmla="*/ 4 h 32"/>
                    <a:gd name="T6" fmla="*/ 21 w 39"/>
                    <a:gd name="T7" fmla="*/ 8 h 32"/>
                    <a:gd name="T8" fmla="*/ 17 w 39"/>
                    <a:gd name="T9" fmla="*/ 9 h 32"/>
                    <a:gd name="T10" fmla="*/ 11 w 39"/>
                    <a:gd name="T11" fmla="*/ 13 h 32"/>
                    <a:gd name="T12" fmla="*/ 8 w 39"/>
                    <a:gd name="T13" fmla="*/ 15 h 32"/>
                    <a:gd name="T14" fmla="*/ 4 w 39"/>
                    <a:gd name="T15" fmla="*/ 17 h 32"/>
                    <a:gd name="T16" fmla="*/ 0 w 39"/>
                    <a:gd name="T17" fmla="*/ 17 h 32"/>
                    <a:gd name="T18" fmla="*/ 4 w 39"/>
                    <a:gd name="T19" fmla="*/ 32 h 32"/>
                    <a:gd name="T20" fmla="*/ 10 w 39"/>
                    <a:gd name="T21" fmla="*/ 32 h 32"/>
                    <a:gd name="T22" fmla="*/ 15 w 39"/>
                    <a:gd name="T23" fmla="*/ 28 h 32"/>
                    <a:gd name="T24" fmla="*/ 19 w 39"/>
                    <a:gd name="T25" fmla="*/ 26 h 32"/>
                    <a:gd name="T26" fmla="*/ 24 w 39"/>
                    <a:gd name="T27" fmla="*/ 22 h 32"/>
                    <a:gd name="T28" fmla="*/ 28 w 39"/>
                    <a:gd name="T29" fmla="*/ 21 h 32"/>
                    <a:gd name="T30" fmla="*/ 32 w 39"/>
                    <a:gd name="T31" fmla="*/ 19 h 32"/>
                    <a:gd name="T32" fmla="*/ 37 w 39"/>
                    <a:gd name="T33" fmla="*/ 17 h 32"/>
                    <a:gd name="T34" fmla="*/ 39 w 39"/>
                    <a:gd name="T35" fmla="*/ 17 h 32"/>
                    <a:gd name="T36" fmla="*/ 39 w 39"/>
                    <a:gd name="T37" fmla="*/ 0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32">
                      <a:moveTo>
                        <a:pt x="39" y="0"/>
                      </a:move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1" y="8"/>
                      </a:lnTo>
                      <a:lnTo>
                        <a:pt x="17" y="9"/>
                      </a:lnTo>
                      <a:lnTo>
                        <a:pt x="11" y="13"/>
                      </a:lnTo>
                      <a:lnTo>
                        <a:pt x="8" y="15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4" y="32"/>
                      </a:lnTo>
                      <a:lnTo>
                        <a:pt x="10" y="32"/>
                      </a:lnTo>
                      <a:lnTo>
                        <a:pt x="15" y="28"/>
                      </a:lnTo>
                      <a:lnTo>
                        <a:pt x="19" y="26"/>
                      </a:lnTo>
                      <a:lnTo>
                        <a:pt x="24" y="22"/>
                      </a:lnTo>
                      <a:lnTo>
                        <a:pt x="28" y="21"/>
                      </a:lnTo>
                      <a:lnTo>
                        <a:pt x="32" y="19"/>
                      </a:lnTo>
                      <a:lnTo>
                        <a:pt x="37" y="17"/>
                      </a:lnTo>
                      <a:lnTo>
                        <a:pt x="39" y="17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7" name="Freeform 515"/>
                <p:cNvSpPr>
                  <a:spLocks/>
                </p:cNvSpPr>
                <p:nvPr/>
              </p:nvSpPr>
              <p:spPr bwMode="auto">
                <a:xfrm>
                  <a:off x="3258" y="2725"/>
                  <a:ext cx="35" cy="26"/>
                </a:xfrm>
                <a:custGeom>
                  <a:avLst/>
                  <a:gdLst>
                    <a:gd name="T0" fmla="*/ 32 w 35"/>
                    <a:gd name="T1" fmla="*/ 11 h 26"/>
                    <a:gd name="T2" fmla="*/ 30 w 35"/>
                    <a:gd name="T3" fmla="*/ 11 h 26"/>
                    <a:gd name="T4" fmla="*/ 28 w 35"/>
                    <a:gd name="T5" fmla="*/ 9 h 26"/>
                    <a:gd name="T6" fmla="*/ 24 w 35"/>
                    <a:gd name="T7" fmla="*/ 9 h 26"/>
                    <a:gd name="T8" fmla="*/ 20 w 35"/>
                    <a:gd name="T9" fmla="*/ 8 h 26"/>
                    <a:gd name="T10" fmla="*/ 17 w 35"/>
                    <a:gd name="T11" fmla="*/ 4 h 26"/>
                    <a:gd name="T12" fmla="*/ 11 w 35"/>
                    <a:gd name="T13" fmla="*/ 2 h 26"/>
                    <a:gd name="T14" fmla="*/ 6 w 35"/>
                    <a:gd name="T15" fmla="*/ 0 h 26"/>
                    <a:gd name="T16" fmla="*/ 0 w 35"/>
                    <a:gd name="T17" fmla="*/ 0 h 26"/>
                    <a:gd name="T18" fmla="*/ 0 w 35"/>
                    <a:gd name="T19" fmla="*/ 17 h 26"/>
                    <a:gd name="T20" fmla="*/ 4 w 35"/>
                    <a:gd name="T21" fmla="*/ 17 h 26"/>
                    <a:gd name="T22" fmla="*/ 6 w 35"/>
                    <a:gd name="T23" fmla="*/ 17 h 26"/>
                    <a:gd name="T24" fmla="*/ 9 w 35"/>
                    <a:gd name="T25" fmla="*/ 19 h 26"/>
                    <a:gd name="T26" fmla="*/ 13 w 35"/>
                    <a:gd name="T27" fmla="*/ 21 h 26"/>
                    <a:gd name="T28" fmla="*/ 17 w 35"/>
                    <a:gd name="T29" fmla="*/ 22 h 26"/>
                    <a:gd name="T30" fmla="*/ 22 w 35"/>
                    <a:gd name="T31" fmla="*/ 24 h 26"/>
                    <a:gd name="T32" fmla="*/ 28 w 35"/>
                    <a:gd name="T33" fmla="*/ 26 h 26"/>
                    <a:gd name="T34" fmla="*/ 35 w 35"/>
                    <a:gd name="T35" fmla="*/ 26 h 26"/>
                    <a:gd name="T36" fmla="*/ 32 w 35"/>
                    <a:gd name="T37" fmla="*/ 11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26">
                      <a:moveTo>
                        <a:pt x="32" y="11"/>
                      </a:move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4" y="9"/>
                      </a:lnTo>
                      <a:lnTo>
                        <a:pt x="20" y="8"/>
                      </a:lnTo>
                      <a:lnTo>
                        <a:pt x="17" y="4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9" y="19"/>
                      </a:lnTo>
                      <a:lnTo>
                        <a:pt x="13" y="21"/>
                      </a:lnTo>
                      <a:lnTo>
                        <a:pt x="17" y="22"/>
                      </a:lnTo>
                      <a:lnTo>
                        <a:pt x="22" y="24"/>
                      </a:lnTo>
                      <a:lnTo>
                        <a:pt x="28" y="26"/>
                      </a:lnTo>
                      <a:lnTo>
                        <a:pt x="35" y="26"/>
                      </a:lnTo>
                      <a:lnTo>
                        <a:pt x="32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8" name="Freeform 516"/>
                <p:cNvSpPr>
                  <a:spLocks/>
                </p:cNvSpPr>
                <p:nvPr/>
              </p:nvSpPr>
              <p:spPr bwMode="auto">
                <a:xfrm>
                  <a:off x="3290" y="2712"/>
                  <a:ext cx="31" cy="39"/>
                </a:xfrm>
                <a:custGeom>
                  <a:avLst/>
                  <a:gdLst>
                    <a:gd name="T0" fmla="*/ 31 w 31"/>
                    <a:gd name="T1" fmla="*/ 0 h 39"/>
                    <a:gd name="T2" fmla="*/ 22 w 31"/>
                    <a:gd name="T3" fmla="*/ 2 h 39"/>
                    <a:gd name="T4" fmla="*/ 16 w 31"/>
                    <a:gd name="T5" fmla="*/ 6 h 39"/>
                    <a:gd name="T6" fmla="*/ 11 w 31"/>
                    <a:gd name="T7" fmla="*/ 10 h 39"/>
                    <a:gd name="T8" fmla="*/ 7 w 31"/>
                    <a:gd name="T9" fmla="*/ 15 h 39"/>
                    <a:gd name="T10" fmla="*/ 5 w 31"/>
                    <a:gd name="T11" fmla="*/ 19 h 39"/>
                    <a:gd name="T12" fmla="*/ 3 w 31"/>
                    <a:gd name="T13" fmla="*/ 22 h 39"/>
                    <a:gd name="T14" fmla="*/ 1 w 31"/>
                    <a:gd name="T15" fmla="*/ 22 h 39"/>
                    <a:gd name="T16" fmla="*/ 0 w 31"/>
                    <a:gd name="T17" fmla="*/ 24 h 39"/>
                    <a:gd name="T18" fmla="*/ 3 w 31"/>
                    <a:gd name="T19" fmla="*/ 39 h 39"/>
                    <a:gd name="T20" fmla="*/ 9 w 31"/>
                    <a:gd name="T21" fmla="*/ 35 h 39"/>
                    <a:gd name="T22" fmla="*/ 14 w 31"/>
                    <a:gd name="T23" fmla="*/ 32 h 39"/>
                    <a:gd name="T24" fmla="*/ 18 w 31"/>
                    <a:gd name="T25" fmla="*/ 28 h 39"/>
                    <a:gd name="T26" fmla="*/ 20 w 31"/>
                    <a:gd name="T27" fmla="*/ 24 h 39"/>
                    <a:gd name="T28" fmla="*/ 22 w 31"/>
                    <a:gd name="T29" fmla="*/ 21 h 39"/>
                    <a:gd name="T30" fmla="*/ 25 w 31"/>
                    <a:gd name="T31" fmla="*/ 19 h 39"/>
                    <a:gd name="T32" fmla="*/ 27 w 31"/>
                    <a:gd name="T33" fmla="*/ 17 h 39"/>
                    <a:gd name="T34" fmla="*/ 31 w 31"/>
                    <a:gd name="T35" fmla="*/ 15 h 39"/>
                    <a:gd name="T36" fmla="*/ 31 w 31"/>
                    <a:gd name="T37" fmla="*/ 0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39">
                      <a:moveTo>
                        <a:pt x="31" y="0"/>
                      </a:moveTo>
                      <a:lnTo>
                        <a:pt x="22" y="2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7" y="15"/>
                      </a:lnTo>
                      <a:lnTo>
                        <a:pt x="5" y="19"/>
                      </a:lnTo>
                      <a:lnTo>
                        <a:pt x="3" y="22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3" y="39"/>
                      </a:lnTo>
                      <a:lnTo>
                        <a:pt x="9" y="35"/>
                      </a:lnTo>
                      <a:lnTo>
                        <a:pt x="14" y="32"/>
                      </a:lnTo>
                      <a:lnTo>
                        <a:pt x="18" y="28"/>
                      </a:lnTo>
                      <a:lnTo>
                        <a:pt x="20" y="24"/>
                      </a:lnTo>
                      <a:lnTo>
                        <a:pt x="22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31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29" name="Freeform 517"/>
                <p:cNvSpPr>
                  <a:spLocks/>
                </p:cNvSpPr>
                <p:nvPr/>
              </p:nvSpPr>
              <p:spPr bwMode="auto">
                <a:xfrm>
                  <a:off x="3321" y="2712"/>
                  <a:ext cx="66" cy="32"/>
                </a:xfrm>
                <a:custGeom>
                  <a:avLst/>
                  <a:gdLst>
                    <a:gd name="T0" fmla="*/ 66 w 66"/>
                    <a:gd name="T1" fmla="*/ 17 h 32"/>
                    <a:gd name="T2" fmla="*/ 61 w 66"/>
                    <a:gd name="T3" fmla="*/ 15 h 32"/>
                    <a:gd name="T4" fmla="*/ 54 w 66"/>
                    <a:gd name="T5" fmla="*/ 13 h 32"/>
                    <a:gd name="T6" fmla="*/ 44 w 66"/>
                    <a:gd name="T7" fmla="*/ 11 h 32"/>
                    <a:gd name="T8" fmla="*/ 35 w 66"/>
                    <a:gd name="T9" fmla="*/ 8 h 32"/>
                    <a:gd name="T10" fmla="*/ 26 w 66"/>
                    <a:gd name="T11" fmla="*/ 4 h 32"/>
                    <a:gd name="T12" fmla="*/ 17 w 66"/>
                    <a:gd name="T13" fmla="*/ 2 h 32"/>
                    <a:gd name="T14" fmla="*/ 7 w 66"/>
                    <a:gd name="T15" fmla="*/ 0 h 32"/>
                    <a:gd name="T16" fmla="*/ 0 w 66"/>
                    <a:gd name="T17" fmla="*/ 0 h 32"/>
                    <a:gd name="T18" fmla="*/ 0 w 66"/>
                    <a:gd name="T19" fmla="*/ 15 h 32"/>
                    <a:gd name="T20" fmla="*/ 5 w 66"/>
                    <a:gd name="T21" fmla="*/ 17 h 32"/>
                    <a:gd name="T22" fmla="*/ 13 w 66"/>
                    <a:gd name="T23" fmla="*/ 17 h 32"/>
                    <a:gd name="T24" fmla="*/ 22 w 66"/>
                    <a:gd name="T25" fmla="*/ 19 h 32"/>
                    <a:gd name="T26" fmla="*/ 31 w 66"/>
                    <a:gd name="T27" fmla="*/ 22 h 32"/>
                    <a:gd name="T28" fmla="*/ 41 w 66"/>
                    <a:gd name="T29" fmla="*/ 26 h 32"/>
                    <a:gd name="T30" fmla="*/ 48 w 66"/>
                    <a:gd name="T31" fmla="*/ 28 h 32"/>
                    <a:gd name="T32" fmla="*/ 57 w 66"/>
                    <a:gd name="T33" fmla="*/ 30 h 32"/>
                    <a:gd name="T34" fmla="*/ 65 w 66"/>
                    <a:gd name="T35" fmla="*/ 32 h 32"/>
                    <a:gd name="T36" fmla="*/ 66 w 66"/>
                    <a:gd name="T37" fmla="*/ 17 h 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6" h="32">
                      <a:moveTo>
                        <a:pt x="66" y="17"/>
                      </a:moveTo>
                      <a:lnTo>
                        <a:pt x="61" y="15"/>
                      </a:lnTo>
                      <a:lnTo>
                        <a:pt x="54" y="13"/>
                      </a:lnTo>
                      <a:lnTo>
                        <a:pt x="44" y="11"/>
                      </a:lnTo>
                      <a:lnTo>
                        <a:pt x="35" y="8"/>
                      </a:lnTo>
                      <a:lnTo>
                        <a:pt x="26" y="4"/>
                      </a:lnTo>
                      <a:lnTo>
                        <a:pt x="17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13" y="17"/>
                      </a:lnTo>
                      <a:lnTo>
                        <a:pt x="22" y="19"/>
                      </a:lnTo>
                      <a:lnTo>
                        <a:pt x="31" y="22"/>
                      </a:lnTo>
                      <a:lnTo>
                        <a:pt x="41" y="26"/>
                      </a:lnTo>
                      <a:lnTo>
                        <a:pt x="48" y="28"/>
                      </a:lnTo>
                      <a:lnTo>
                        <a:pt x="57" y="30"/>
                      </a:lnTo>
                      <a:lnTo>
                        <a:pt x="65" y="32"/>
                      </a:lnTo>
                      <a:lnTo>
                        <a:pt x="66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0" name="Freeform 518"/>
                <p:cNvSpPr>
                  <a:spLocks/>
                </p:cNvSpPr>
                <p:nvPr/>
              </p:nvSpPr>
              <p:spPr bwMode="auto">
                <a:xfrm>
                  <a:off x="3386" y="2729"/>
                  <a:ext cx="35" cy="18"/>
                </a:xfrm>
                <a:custGeom>
                  <a:avLst/>
                  <a:gdLst>
                    <a:gd name="T0" fmla="*/ 22 w 35"/>
                    <a:gd name="T1" fmla="*/ 0 h 18"/>
                    <a:gd name="T2" fmla="*/ 22 w 35"/>
                    <a:gd name="T3" fmla="*/ 2 h 18"/>
                    <a:gd name="T4" fmla="*/ 20 w 35"/>
                    <a:gd name="T5" fmla="*/ 2 h 18"/>
                    <a:gd name="T6" fmla="*/ 18 w 35"/>
                    <a:gd name="T7" fmla="*/ 2 h 18"/>
                    <a:gd name="T8" fmla="*/ 16 w 35"/>
                    <a:gd name="T9" fmla="*/ 2 h 18"/>
                    <a:gd name="T10" fmla="*/ 13 w 35"/>
                    <a:gd name="T11" fmla="*/ 2 h 18"/>
                    <a:gd name="T12" fmla="*/ 7 w 35"/>
                    <a:gd name="T13" fmla="*/ 2 h 18"/>
                    <a:gd name="T14" fmla="*/ 1 w 35"/>
                    <a:gd name="T15" fmla="*/ 0 h 18"/>
                    <a:gd name="T16" fmla="*/ 0 w 35"/>
                    <a:gd name="T17" fmla="*/ 15 h 18"/>
                    <a:gd name="T18" fmla="*/ 5 w 35"/>
                    <a:gd name="T19" fmla="*/ 17 h 18"/>
                    <a:gd name="T20" fmla="*/ 9 w 35"/>
                    <a:gd name="T21" fmla="*/ 17 h 18"/>
                    <a:gd name="T22" fmla="*/ 14 w 35"/>
                    <a:gd name="T23" fmla="*/ 18 h 18"/>
                    <a:gd name="T24" fmla="*/ 18 w 35"/>
                    <a:gd name="T25" fmla="*/ 18 h 18"/>
                    <a:gd name="T26" fmla="*/ 24 w 35"/>
                    <a:gd name="T27" fmla="*/ 18 h 18"/>
                    <a:gd name="T28" fmla="*/ 27 w 35"/>
                    <a:gd name="T29" fmla="*/ 17 h 18"/>
                    <a:gd name="T30" fmla="*/ 33 w 35"/>
                    <a:gd name="T31" fmla="*/ 13 h 18"/>
                    <a:gd name="T32" fmla="*/ 35 w 35"/>
                    <a:gd name="T33" fmla="*/ 9 h 18"/>
                    <a:gd name="T34" fmla="*/ 22 w 35"/>
                    <a:gd name="T35" fmla="*/ 0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8">
                      <a:moveTo>
                        <a:pt x="22" y="0"/>
                      </a:move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7" y="2"/>
                      </a:lnTo>
                      <a:lnTo>
                        <a:pt x="1" y="0"/>
                      </a:lnTo>
                      <a:lnTo>
                        <a:pt x="0" y="15"/>
                      </a:lnTo>
                      <a:lnTo>
                        <a:pt x="5" y="17"/>
                      </a:lnTo>
                      <a:lnTo>
                        <a:pt x="9" y="17"/>
                      </a:lnTo>
                      <a:lnTo>
                        <a:pt x="14" y="18"/>
                      </a:lnTo>
                      <a:lnTo>
                        <a:pt x="18" y="18"/>
                      </a:lnTo>
                      <a:lnTo>
                        <a:pt x="24" y="18"/>
                      </a:lnTo>
                      <a:lnTo>
                        <a:pt x="27" y="17"/>
                      </a:lnTo>
                      <a:lnTo>
                        <a:pt x="33" y="13"/>
                      </a:lnTo>
                      <a:lnTo>
                        <a:pt x="35" y="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1" name="Freeform 519"/>
                <p:cNvSpPr>
                  <a:spLocks/>
                </p:cNvSpPr>
                <p:nvPr/>
              </p:nvSpPr>
              <p:spPr bwMode="auto">
                <a:xfrm>
                  <a:off x="3402" y="2694"/>
                  <a:ext cx="22" cy="44"/>
                </a:xfrm>
                <a:custGeom>
                  <a:avLst/>
                  <a:gdLst>
                    <a:gd name="T0" fmla="*/ 2 w 22"/>
                    <a:gd name="T1" fmla="*/ 0 h 44"/>
                    <a:gd name="T2" fmla="*/ 0 w 22"/>
                    <a:gd name="T3" fmla="*/ 7 h 44"/>
                    <a:gd name="T4" fmla="*/ 0 w 22"/>
                    <a:gd name="T5" fmla="*/ 13 h 44"/>
                    <a:gd name="T6" fmla="*/ 2 w 22"/>
                    <a:gd name="T7" fmla="*/ 20 h 44"/>
                    <a:gd name="T8" fmla="*/ 4 w 22"/>
                    <a:gd name="T9" fmla="*/ 26 h 44"/>
                    <a:gd name="T10" fmla="*/ 6 w 22"/>
                    <a:gd name="T11" fmla="*/ 29 h 44"/>
                    <a:gd name="T12" fmla="*/ 6 w 22"/>
                    <a:gd name="T13" fmla="*/ 33 h 44"/>
                    <a:gd name="T14" fmla="*/ 6 w 22"/>
                    <a:gd name="T15" fmla="*/ 35 h 44"/>
                    <a:gd name="T16" fmla="*/ 19 w 22"/>
                    <a:gd name="T17" fmla="*/ 44 h 44"/>
                    <a:gd name="T18" fmla="*/ 22 w 22"/>
                    <a:gd name="T19" fmla="*/ 37 h 44"/>
                    <a:gd name="T20" fmla="*/ 21 w 22"/>
                    <a:gd name="T21" fmla="*/ 29 h 44"/>
                    <a:gd name="T22" fmla="*/ 21 w 22"/>
                    <a:gd name="T23" fmla="*/ 26 h 44"/>
                    <a:gd name="T24" fmla="*/ 19 w 22"/>
                    <a:gd name="T25" fmla="*/ 20 h 44"/>
                    <a:gd name="T26" fmla="*/ 17 w 22"/>
                    <a:gd name="T27" fmla="*/ 15 h 44"/>
                    <a:gd name="T28" fmla="*/ 15 w 22"/>
                    <a:gd name="T29" fmla="*/ 11 h 44"/>
                    <a:gd name="T30" fmla="*/ 15 w 22"/>
                    <a:gd name="T31" fmla="*/ 9 h 44"/>
                    <a:gd name="T32" fmla="*/ 17 w 22"/>
                    <a:gd name="T33" fmla="*/ 7 h 44"/>
                    <a:gd name="T34" fmla="*/ 2 w 22"/>
                    <a:gd name="T35" fmla="*/ 0 h 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44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2" y="20"/>
                      </a:lnTo>
                      <a:lnTo>
                        <a:pt x="4" y="26"/>
                      </a:lnTo>
                      <a:lnTo>
                        <a:pt x="6" y="29"/>
                      </a:lnTo>
                      <a:lnTo>
                        <a:pt x="6" y="33"/>
                      </a:lnTo>
                      <a:lnTo>
                        <a:pt x="6" y="35"/>
                      </a:lnTo>
                      <a:lnTo>
                        <a:pt x="19" y="44"/>
                      </a:lnTo>
                      <a:lnTo>
                        <a:pt x="22" y="37"/>
                      </a:lnTo>
                      <a:lnTo>
                        <a:pt x="21" y="29"/>
                      </a:lnTo>
                      <a:lnTo>
                        <a:pt x="21" y="26"/>
                      </a:lnTo>
                      <a:lnTo>
                        <a:pt x="19" y="20"/>
                      </a:lnTo>
                      <a:lnTo>
                        <a:pt x="17" y="15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7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2" name="Freeform 520"/>
                <p:cNvSpPr>
                  <a:spLocks/>
                </p:cNvSpPr>
                <p:nvPr/>
              </p:nvSpPr>
              <p:spPr bwMode="auto">
                <a:xfrm>
                  <a:off x="3404" y="2661"/>
                  <a:ext cx="48" cy="40"/>
                </a:xfrm>
                <a:custGeom>
                  <a:avLst/>
                  <a:gdLst>
                    <a:gd name="T0" fmla="*/ 43 w 48"/>
                    <a:gd name="T1" fmla="*/ 0 h 40"/>
                    <a:gd name="T2" fmla="*/ 35 w 48"/>
                    <a:gd name="T3" fmla="*/ 3 h 40"/>
                    <a:gd name="T4" fmla="*/ 28 w 48"/>
                    <a:gd name="T5" fmla="*/ 7 h 40"/>
                    <a:gd name="T6" fmla="*/ 22 w 48"/>
                    <a:gd name="T7" fmla="*/ 11 h 40"/>
                    <a:gd name="T8" fmla="*/ 17 w 48"/>
                    <a:gd name="T9" fmla="*/ 14 h 40"/>
                    <a:gd name="T10" fmla="*/ 11 w 48"/>
                    <a:gd name="T11" fmla="*/ 18 h 40"/>
                    <a:gd name="T12" fmla="*/ 7 w 48"/>
                    <a:gd name="T13" fmla="*/ 22 h 40"/>
                    <a:gd name="T14" fmla="*/ 4 w 48"/>
                    <a:gd name="T15" fmla="*/ 27 h 40"/>
                    <a:gd name="T16" fmla="*/ 0 w 48"/>
                    <a:gd name="T17" fmla="*/ 33 h 40"/>
                    <a:gd name="T18" fmla="*/ 15 w 48"/>
                    <a:gd name="T19" fmla="*/ 40 h 40"/>
                    <a:gd name="T20" fmla="*/ 17 w 48"/>
                    <a:gd name="T21" fmla="*/ 37 h 40"/>
                    <a:gd name="T22" fmla="*/ 19 w 48"/>
                    <a:gd name="T23" fmla="*/ 33 h 40"/>
                    <a:gd name="T24" fmla="*/ 22 w 48"/>
                    <a:gd name="T25" fmla="*/ 29 h 40"/>
                    <a:gd name="T26" fmla="*/ 26 w 48"/>
                    <a:gd name="T27" fmla="*/ 26 h 40"/>
                    <a:gd name="T28" fmla="*/ 31 w 48"/>
                    <a:gd name="T29" fmla="*/ 22 h 40"/>
                    <a:gd name="T30" fmla="*/ 35 w 48"/>
                    <a:gd name="T31" fmla="*/ 20 h 40"/>
                    <a:gd name="T32" fmla="*/ 43 w 48"/>
                    <a:gd name="T33" fmla="*/ 16 h 40"/>
                    <a:gd name="T34" fmla="*/ 48 w 48"/>
                    <a:gd name="T35" fmla="*/ 13 h 40"/>
                    <a:gd name="T36" fmla="*/ 43 w 48"/>
                    <a:gd name="T37" fmla="*/ 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8" h="40">
                      <a:moveTo>
                        <a:pt x="43" y="0"/>
                      </a:moveTo>
                      <a:lnTo>
                        <a:pt x="35" y="3"/>
                      </a:lnTo>
                      <a:lnTo>
                        <a:pt x="28" y="7"/>
                      </a:lnTo>
                      <a:lnTo>
                        <a:pt x="22" y="11"/>
                      </a:lnTo>
                      <a:lnTo>
                        <a:pt x="17" y="14"/>
                      </a:lnTo>
                      <a:lnTo>
                        <a:pt x="11" y="18"/>
                      </a:lnTo>
                      <a:lnTo>
                        <a:pt x="7" y="22"/>
                      </a:lnTo>
                      <a:lnTo>
                        <a:pt x="4" y="27"/>
                      </a:lnTo>
                      <a:lnTo>
                        <a:pt x="0" y="33"/>
                      </a:lnTo>
                      <a:lnTo>
                        <a:pt x="15" y="40"/>
                      </a:lnTo>
                      <a:lnTo>
                        <a:pt x="17" y="37"/>
                      </a:lnTo>
                      <a:lnTo>
                        <a:pt x="19" y="33"/>
                      </a:lnTo>
                      <a:lnTo>
                        <a:pt x="22" y="29"/>
                      </a:lnTo>
                      <a:lnTo>
                        <a:pt x="26" y="26"/>
                      </a:lnTo>
                      <a:lnTo>
                        <a:pt x="31" y="22"/>
                      </a:lnTo>
                      <a:lnTo>
                        <a:pt x="35" y="20"/>
                      </a:lnTo>
                      <a:lnTo>
                        <a:pt x="43" y="16"/>
                      </a:lnTo>
                      <a:lnTo>
                        <a:pt x="48" y="13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3" name="Freeform 521"/>
                <p:cNvSpPr>
                  <a:spLocks/>
                </p:cNvSpPr>
                <p:nvPr/>
              </p:nvSpPr>
              <p:spPr bwMode="auto">
                <a:xfrm>
                  <a:off x="3447" y="2635"/>
                  <a:ext cx="85" cy="39"/>
                </a:xfrm>
                <a:custGeom>
                  <a:avLst/>
                  <a:gdLst>
                    <a:gd name="T0" fmla="*/ 75 w 85"/>
                    <a:gd name="T1" fmla="*/ 0 h 39"/>
                    <a:gd name="T2" fmla="*/ 70 w 85"/>
                    <a:gd name="T3" fmla="*/ 4 h 39"/>
                    <a:gd name="T4" fmla="*/ 62 w 85"/>
                    <a:gd name="T5" fmla="*/ 7 h 39"/>
                    <a:gd name="T6" fmla="*/ 51 w 85"/>
                    <a:gd name="T7" fmla="*/ 9 h 39"/>
                    <a:gd name="T8" fmla="*/ 40 w 85"/>
                    <a:gd name="T9" fmla="*/ 13 h 39"/>
                    <a:gd name="T10" fmla="*/ 29 w 85"/>
                    <a:gd name="T11" fmla="*/ 15 h 39"/>
                    <a:gd name="T12" fmla="*/ 18 w 85"/>
                    <a:gd name="T13" fmla="*/ 18 h 39"/>
                    <a:gd name="T14" fmla="*/ 9 w 85"/>
                    <a:gd name="T15" fmla="*/ 22 h 39"/>
                    <a:gd name="T16" fmla="*/ 0 w 85"/>
                    <a:gd name="T17" fmla="*/ 26 h 39"/>
                    <a:gd name="T18" fmla="*/ 5 w 85"/>
                    <a:gd name="T19" fmla="*/ 39 h 39"/>
                    <a:gd name="T20" fmla="*/ 12 w 85"/>
                    <a:gd name="T21" fmla="*/ 37 h 39"/>
                    <a:gd name="T22" fmla="*/ 24 w 85"/>
                    <a:gd name="T23" fmla="*/ 33 h 39"/>
                    <a:gd name="T24" fmla="*/ 33 w 85"/>
                    <a:gd name="T25" fmla="*/ 29 h 39"/>
                    <a:gd name="T26" fmla="*/ 44 w 85"/>
                    <a:gd name="T27" fmla="*/ 28 h 39"/>
                    <a:gd name="T28" fmla="*/ 57 w 85"/>
                    <a:gd name="T29" fmla="*/ 24 h 39"/>
                    <a:gd name="T30" fmla="*/ 66 w 85"/>
                    <a:gd name="T31" fmla="*/ 22 h 39"/>
                    <a:gd name="T32" fmla="*/ 75 w 85"/>
                    <a:gd name="T33" fmla="*/ 18 h 39"/>
                    <a:gd name="T34" fmla="*/ 85 w 85"/>
                    <a:gd name="T35" fmla="*/ 13 h 39"/>
                    <a:gd name="T36" fmla="*/ 75 w 85"/>
                    <a:gd name="T37" fmla="*/ 0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5" h="39">
                      <a:moveTo>
                        <a:pt x="75" y="0"/>
                      </a:moveTo>
                      <a:lnTo>
                        <a:pt x="70" y="4"/>
                      </a:lnTo>
                      <a:lnTo>
                        <a:pt x="62" y="7"/>
                      </a:lnTo>
                      <a:lnTo>
                        <a:pt x="51" y="9"/>
                      </a:lnTo>
                      <a:lnTo>
                        <a:pt x="40" y="13"/>
                      </a:lnTo>
                      <a:lnTo>
                        <a:pt x="29" y="15"/>
                      </a:lnTo>
                      <a:lnTo>
                        <a:pt x="18" y="18"/>
                      </a:lnTo>
                      <a:lnTo>
                        <a:pt x="9" y="22"/>
                      </a:lnTo>
                      <a:lnTo>
                        <a:pt x="0" y="26"/>
                      </a:lnTo>
                      <a:lnTo>
                        <a:pt x="5" y="39"/>
                      </a:lnTo>
                      <a:lnTo>
                        <a:pt x="12" y="37"/>
                      </a:lnTo>
                      <a:lnTo>
                        <a:pt x="24" y="33"/>
                      </a:lnTo>
                      <a:lnTo>
                        <a:pt x="33" y="29"/>
                      </a:lnTo>
                      <a:lnTo>
                        <a:pt x="44" y="28"/>
                      </a:lnTo>
                      <a:lnTo>
                        <a:pt x="57" y="24"/>
                      </a:lnTo>
                      <a:lnTo>
                        <a:pt x="66" y="22"/>
                      </a:lnTo>
                      <a:lnTo>
                        <a:pt x="75" y="18"/>
                      </a:lnTo>
                      <a:lnTo>
                        <a:pt x="85" y="13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4" name="Freeform 522"/>
                <p:cNvSpPr>
                  <a:spLocks/>
                </p:cNvSpPr>
                <p:nvPr/>
              </p:nvSpPr>
              <p:spPr bwMode="auto">
                <a:xfrm>
                  <a:off x="3522" y="2609"/>
                  <a:ext cx="21" cy="39"/>
                </a:xfrm>
                <a:custGeom>
                  <a:avLst/>
                  <a:gdLst>
                    <a:gd name="T0" fmla="*/ 0 w 21"/>
                    <a:gd name="T1" fmla="*/ 13 h 39"/>
                    <a:gd name="T2" fmla="*/ 2 w 21"/>
                    <a:gd name="T3" fmla="*/ 15 h 39"/>
                    <a:gd name="T4" fmla="*/ 4 w 21"/>
                    <a:gd name="T5" fmla="*/ 17 h 39"/>
                    <a:gd name="T6" fmla="*/ 6 w 21"/>
                    <a:gd name="T7" fmla="*/ 18 h 39"/>
                    <a:gd name="T8" fmla="*/ 6 w 21"/>
                    <a:gd name="T9" fmla="*/ 20 h 39"/>
                    <a:gd name="T10" fmla="*/ 6 w 21"/>
                    <a:gd name="T11" fmla="*/ 22 h 39"/>
                    <a:gd name="T12" fmla="*/ 4 w 21"/>
                    <a:gd name="T13" fmla="*/ 24 h 39"/>
                    <a:gd name="T14" fmla="*/ 0 w 21"/>
                    <a:gd name="T15" fmla="*/ 26 h 39"/>
                    <a:gd name="T16" fmla="*/ 10 w 21"/>
                    <a:gd name="T17" fmla="*/ 39 h 39"/>
                    <a:gd name="T18" fmla="*/ 15 w 21"/>
                    <a:gd name="T19" fmla="*/ 35 h 39"/>
                    <a:gd name="T20" fmla="*/ 19 w 21"/>
                    <a:gd name="T21" fmla="*/ 30 h 39"/>
                    <a:gd name="T22" fmla="*/ 21 w 21"/>
                    <a:gd name="T23" fmla="*/ 24 h 39"/>
                    <a:gd name="T24" fmla="*/ 21 w 21"/>
                    <a:gd name="T25" fmla="*/ 17 h 39"/>
                    <a:gd name="T26" fmla="*/ 19 w 21"/>
                    <a:gd name="T27" fmla="*/ 11 h 39"/>
                    <a:gd name="T28" fmla="*/ 17 w 21"/>
                    <a:gd name="T29" fmla="*/ 7 h 39"/>
                    <a:gd name="T30" fmla="*/ 13 w 21"/>
                    <a:gd name="T31" fmla="*/ 4 h 39"/>
                    <a:gd name="T32" fmla="*/ 10 w 21"/>
                    <a:gd name="T33" fmla="*/ 0 h 39"/>
                    <a:gd name="T34" fmla="*/ 0 w 21"/>
                    <a:gd name="T35" fmla="*/ 13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" h="39">
                      <a:moveTo>
                        <a:pt x="0" y="13"/>
                      </a:move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4" y="24"/>
                      </a:lnTo>
                      <a:lnTo>
                        <a:pt x="0" y="26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19" y="30"/>
                      </a:lnTo>
                      <a:lnTo>
                        <a:pt x="21" y="24"/>
                      </a:lnTo>
                      <a:lnTo>
                        <a:pt x="21" y="17"/>
                      </a:lnTo>
                      <a:lnTo>
                        <a:pt x="19" y="11"/>
                      </a:lnTo>
                      <a:lnTo>
                        <a:pt x="17" y="7"/>
                      </a:lnTo>
                      <a:lnTo>
                        <a:pt x="13" y="4"/>
                      </a:lnTo>
                      <a:lnTo>
                        <a:pt x="1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5" name="Freeform 523"/>
                <p:cNvSpPr>
                  <a:spLocks/>
                </p:cNvSpPr>
                <p:nvPr/>
              </p:nvSpPr>
              <p:spPr bwMode="auto">
                <a:xfrm>
                  <a:off x="3493" y="2605"/>
                  <a:ext cx="39" cy="19"/>
                </a:xfrm>
                <a:custGeom>
                  <a:avLst/>
                  <a:gdLst>
                    <a:gd name="T0" fmla="*/ 0 w 39"/>
                    <a:gd name="T1" fmla="*/ 17 h 19"/>
                    <a:gd name="T2" fmla="*/ 5 w 39"/>
                    <a:gd name="T3" fmla="*/ 19 h 19"/>
                    <a:gd name="T4" fmla="*/ 11 w 39"/>
                    <a:gd name="T5" fmla="*/ 19 h 19"/>
                    <a:gd name="T6" fmla="*/ 16 w 39"/>
                    <a:gd name="T7" fmla="*/ 19 h 19"/>
                    <a:gd name="T8" fmla="*/ 20 w 39"/>
                    <a:gd name="T9" fmla="*/ 17 h 19"/>
                    <a:gd name="T10" fmla="*/ 24 w 39"/>
                    <a:gd name="T11" fmla="*/ 17 h 19"/>
                    <a:gd name="T12" fmla="*/ 27 w 39"/>
                    <a:gd name="T13" fmla="*/ 17 h 19"/>
                    <a:gd name="T14" fmla="*/ 29 w 39"/>
                    <a:gd name="T15" fmla="*/ 17 h 19"/>
                    <a:gd name="T16" fmla="*/ 39 w 39"/>
                    <a:gd name="T17" fmla="*/ 4 h 19"/>
                    <a:gd name="T18" fmla="*/ 33 w 39"/>
                    <a:gd name="T19" fmla="*/ 2 h 19"/>
                    <a:gd name="T20" fmla="*/ 27 w 39"/>
                    <a:gd name="T21" fmla="*/ 0 h 19"/>
                    <a:gd name="T22" fmla="*/ 22 w 39"/>
                    <a:gd name="T23" fmla="*/ 0 h 19"/>
                    <a:gd name="T24" fmla="*/ 18 w 39"/>
                    <a:gd name="T25" fmla="*/ 2 h 19"/>
                    <a:gd name="T26" fmla="*/ 13 w 39"/>
                    <a:gd name="T27" fmla="*/ 2 h 19"/>
                    <a:gd name="T28" fmla="*/ 9 w 39"/>
                    <a:gd name="T29" fmla="*/ 4 h 19"/>
                    <a:gd name="T30" fmla="*/ 7 w 39"/>
                    <a:gd name="T31" fmla="*/ 4 h 19"/>
                    <a:gd name="T32" fmla="*/ 5 w 39"/>
                    <a:gd name="T33" fmla="*/ 4 h 19"/>
                    <a:gd name="T34" fmla="*/ 0 w 39"/>
                    <a:gd name="T35" fmla="*/ 17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9" h="19">
                      <a:moveTo>
                        <a:pt x="0" y="17"/>
                      </a:moveTo>
                      <a:lnTo>
                        <a:pt x="5" y="19"/>
                      </a:lnTo>
                      <a:lnTo>
                        <a:pt x="11" y="19"/>
                      </a:lnTo>
                      <a:lnTo>
                        <a:pt x="16" y="19"/>
                      </a:lnTo>
                      <a:lnTo>
                        <a:pt x="20" y="17"/>
                      </a:lnTo>
                      <a:lnTo>
                        <a:pt x="24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6" name="Freeform 524"/>
                <p:cNvSpPr>
                  <a:spLocks/>
                </p:cNvSpPr>
                <p:nvPr/>
              </p:nvSpPr>
              <p:spPr bwMode="auto">
                <a:xfrm>
                  <a:off x="3467" y="2594"/>
                  <a:ext cx="31" cy="28"/>
                </a:xfrm>
                <a:custGeom>
                  <a:avLst/>
                  <a:gdLst>
                    <a:gd name="T0" fmla="*/ 0 w 31"/>
                    <a:gd name="T1" fmla="*/ 4 h 28"/>
                    <a:gd name="T2" fmla="*/ 2 w 31"/>
                    <a:gd name="T3" fmla="*/ 10 h 28"/>
                    <a:gd name="T4" fmla="*/ 4 w 31"/>
                    <a:gd name="T5" fmla="*/ 13 h 28"/>
                    <a:gd name="T6" fmla="*/ 7 w 31"/>
                    <a:gd name="T7" fmla="*/ 17 h 28"/>
                    <a:gd name="T8" fmla="*/ 11 w 31"/>
                    <a:gd name="T9" fmla="*/ 21 h 28"/>
                    <a:gd name="T10" fmla="*/ 15 w 31"/>
                    <a:gd name="T11" fmla="*/ 24 h 28"/>
                    <a:gd name="T12" fmla="*/ 18 w 31"/>
                    <a:gd name="T13" fmla="*/ 26 h 28"/>
                    <a:gd name="T14" fmla="*/ 22 w 31"/>
                    <a:gd name="T15" fmla="*/ 28 h 28"/>
                    <a:gd name="T16" fmla="*/ 26 w 31"/>
                    <a:gd name="T17" fmla="*/ 28 h 28"/>
                    <a:gd name="T18" fmla="*/ 31 w 31"/>
                    <a:gd name="T19" fmla="*/ 15 h 28"/>
                    <a:gd name="T20" fmla="*/ 28 w 31"/>
                    <a:gd name="T21" fmla="*/ 13 h 28"/>
                    <a:gd name="T22" fmla="*/ 26 w 31"/>
                    <a:gd name="T23" fmla="*/ 11 h 28"/>
                    <a:gd name="T24" fmla="*/ 22 w 31"/>
                    <a:gd name="T25" fmla="*/ 11 h 28"/>
                    <a:gd name="T26" fmla="*/ 20 w 31"/>
                    <a:gd name="T27" fmla="*/ 10 h 28"/>
                    <a:gd name="T28" fmla="*/ 18 w 31"/>
                    <a:gd name="T29" fmla="*/ 8 h 28"/>
                    <a:gd name="T30" fmla="*/ 16 w 31"/>
                    <a:gd name="T31" fmla="*/ 6 h 28"/>
                    <a:gd name="T32" fmla="*/ 16 w 31"/>
                    <a:gd name="T33" fmla="*/ 2 h 28"/>
                    <a:gd name="T34" fmla="*/ 15 w 31"/>
                    <a:gd name="T35" fmla="*/ 0 h 28"/>
                    <a:gd name="T36" fmla="*/ 0 w 31"/>
                    <a:gd name="T37" fmla="*/ 4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28">
                      <a:moveTo>
                        <a:pt x="0" y="4"/>
                      </a:move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7" y="17"/>
                      </a:lnTo>
                      <a:lnTo>
                        <a:pt x="11" y="21"/>
                      </a:lnTo>
                      <a:lnTo>
                        <a:pt x="15" y="24"/>
                      </a:lnTo>
                      <a:lnTo>
                        <a:pt x="18" y="26"/>
                      </a:lnTo>
                      <a:lnTo>
                        <a:pt x="22" y="28"/>
                      </a:lnTo>
                      <a:lnTo>
                        <a:pt x="26" y="28"/>
                      </a:lnTo>
                      <a:lnTo>
                        <a:pt x="31" y="15"/>
                      </a:lnTo>
                      <a:lnTo>
                        <a:pt x="28" y="13"/>
                      </a:lnTo>
                      <a:lnTo>
                        <a:pt x="26" y="11"/>
                      </a:lnTo>
                      <a:lnTo>
                        <a:pt x="22" y="11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7" name="Freeform 525"/>
                <p:cNvSpPr>
                  <a:spLocks/>
                </p:cNvSpPr>
                <p:nvPr/>
              </p:nvSpPr>
              <p:spPr bwMode="auto">
                <a:xfrm>
                  <a:off x="3461" y="2544"/>
                  <a:ext cx="21" cy="54"/>
                </a:xfrm>
                <a:custGeom>
                  <a:avLst/>
                  <a:gdLst>
                    <a:gd name="T0" fmla="*/ 6 w 21"/>
                    <a:gd name="T1" fmla="*/ 0 h 54"/>
                    <a:gd name="T2" fmla="*/ 4 w 21"/>
                    <a:gd name="T3" fmla="*/ 8 h 54"/>
                    <a:gd name="T4" fmla="*/ 2 w 21"/>
                    <a:gd name="T5" fmla="*/ 15 h 54"/>
                    <a:gd name="T6" fmla="*/ 0 w 21"/>
                    <a:gd name="T7" fmla="*/ 23 h 54"/>
                    <a:gd name="T8" fmla="*/ 0 w 21"/>
                    <a:gd name="T9" fmla="*/ 30 h 54"/>
                    <a:gd name="T10" fmla="*/ 2 w 21"/>
                    <a:gd name="T11" fmla="*/ 36 h 54"/>
                    <a:gd name="T12" fmla="*/ 2 w 21"/>
                    <a:gd name="T13" fmla="*/ 43 h 54"/>
                    <a:gd name="T14" fmla="*/ 4 w 21"/>
                    <a:gd name="T15" fmla="*/ 48 h 54"/>
                    <a:gd name="T16" fmla="*/ 6 w 21"/>
                    <a:gd name="T17" fmla="*/ 54 h 54"/>
                    <a:gd name="T18" fmla="*/ 21 w 21"/>
                    <a:gd name="T19" fmla="*/ 50 h 54"/>
                    <a:gd name="T20" fmla="*/ 19 w 21"/>
                    <a:gd name="T21" fmla="*/ 45 h 54"/>
                    <a:gd name="T22" fmla="*/ 17 w 21"/>
                    <a:gd name="T23" fmla="*/ 39 h 54"/>
                    <a:gd name="T24" fmla="*/ 17 w 21"/>
                    <a:gd name="T25" fmla="*/ 34 h 54"/>
                    <a:gd name="T26" fmla="*/ 17 w 21"/>
                    <a:gd name="T27" fmla="*/ 28 h 54"/>
                    <a:gd name="T28" fmla="*/ 17 w 21"/>
                    <a:gd name="T29" fmla="*/ 23 h 54"/>
                    <a:gd name="T30" fmla="*/ 17 w 21"/>
                    <a:gd name="T31" fmla="*/ 17 h 54"/>
                    <a:gd name="T32" fmla="*/ 17 w 21"/>
                    <a:gd name="T33" fmla="*/ 13 h 54"/>
                    <a:gd name="T34" fmla="*/ 19 w 21"/>
                    <a:gd name="T35" fmla="*/ 10 h 54"/>
                    <a:gd name="T36" fmla="*/ 6 w 21"/>
                    <a:gd name="T37" fmla="*/ 0 h 5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54">
                      <a:moveTo>
                        <a:pt x="6" y="0"/>
                      </a:moveTo>
                      <a:lnTo>
                        <a:pt x="4" y="8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2" y="43"/>
                      </a:lnTo>
                      <a:lnTo>
                        <a:pt x="4" y="48"/>
                      </a:lnTo>
                      <a:lnTo>
                        <a:pt x="6" y="54"/>
                      </a:lnTo>
                      <a:lnTo>
                        <a:pt x="21" y="50"/>
                      </a:lnTo>
                      <a:lnTo>
                        <a:pt x="19" y="45"/>
                      </a:lnTo>
                      <a:lnTo>
                        <a:pt x="17" y="39"/>
                      </a:lnTo>
                      <a:lnTo>
                        <a:pt x="17" y="34"/>
                      </a:lnTo>
                      <a:lnTo>
                        <a:pt x="17" y="28"/>
                      </a:lnTo>
                      <a:lnTo>
                        <a:pt x="17" y="23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9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8" name="Freeform 526"/>
                <p:cNvSpPr>
                  <a:spLocks/>
                </p:cNvSpPr>
                <p:nvPr/>
              </p:nvSpPr>
              <p:spPr bwMode="auto">
                <a:xfrm>
                  <a:off x="3467" y="2528"/>
                  <a:ext cx="52" cy="26"/>
                </a:xfrm>
                <a:custGeom>
                  <a:avLst/>
                  <a:gdLst>
                    <a:gd name="T0" fmla="*/ 42 w 52"/>
                    <a:gd name="T1" fmla="*/ 0 h 26"/>
                    <a:gd name="T2" fmla="*/ 40 w 52"/>
                    <a:gd name="T3" fmla="*/ 2 h 26"/>
                    <a:gd name="T4" fmla="*/ 37 w 52"/>
                    <a:gd name="T5" fmla="*/ 2 h 26"/>
                    <a:gd name="T6" fmla="*/ 31 w 52"/>
                    <a:gd name="T7" fmla="*/ 4 h 26"/>
                    <a:gd name="T8" fmla="*/ 26 w 52"/>
                    <a:gd name="T9" fmla="*/ 4 h 26"/>
                    <a:gd name="T10" fmla="*/ 18 w 52"/>
                    <a:gd name="T11" fmla="*/ 5 h 26"/>
                    <a:gd name="T12" fmla="*/ 13 w 52"/>
                    <a:gd name="T13" fmla="*/ 7 h 26"/>
                    <a:gd name="T14" fmla="*/ 5 w 52"/>
                    <a:gd name="T15" fmla="*/ 11 h 26"/>
                    <a:gd name="T16" fmla="*/ 0 w 52"/>
                    <a:gd name="T17" fmla="*/ 16 h 26"/>
                    <a:gd name="T18" fmla="*/ 13 w 52"/>
                    <a:gd name="T19" fmla="*/ 26 h 26"/>
                    <a:gd name="T20" fmla="*/ 15 w 52"/>
                    <a:gd name="T21" fmla="*/ 24 h 26"/>
                    <a:gd name="T22" fmla="*/ 18 w 52"/>
                    <a:gd name="T23" fmla="*/ 22 h 26"/>
                    <a:gd name="T24" fmla="*/ 22 w 52"/>
                    <a:gd name="T25" fmla="*/ 20 h 26"/>
                    <a:gd name="T26" fmla="*/ 28 w 52"/>
                    <a:gd name="T27" fmla="*/ 20 h 26"/>
                    <a:gd name="T28" fmla="*/ 33 w 52"/>
                    <a:gd name="T29" fmla="*/ 18 h 26"/>
                    <a:gd name="T30" fmla="*/ 39 w 52"/>
                    <a:gd name="T31" fmla="*/ 18 h 26"/>
                    <a:gd name="T32" fmla="*/ 46 w 52"/>
                    <a:gd name="T33" fmla="*/ 16 h 26"/>
                    <a:gd name="T34" fmla="*/ 52 w 52"/>
                    <a:gd name="T35" fmla="*/ 13 h 26"/>
                    <a:gd name="T36" fmla="*/ 42 w 52"/>
                    <a:gd name="T37" fmla="*/ 0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2" h="26">
                      <a:moveTo>
                        <a:pt x="42" y="0"/>
                      </a:moveTo>
                      <a:lnTo>
                        <a:pt x="40" y="2"/>
                      </a:lnTo>
                      <a:lnTo>
                        <a:pt x="37" y="2"/>
                      </a:lnTo>
                      <a:lnTo>
                        <a:pt x="31" y="4"/>
                      </a:lnTo>
                      <a:lnTo>
                        <a:pt x="26" y="4"/>
                      </a:lnTo>
                      <a:lnTo>
                        <a:pt x="18" y="5"/>
                      </a:lnTo>
                      <a:lnTo>
                        <a:pt x="13" y="7"/>
                      </a:ln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13" y="26"/>
                      </a:lnTo>
                      <a:lnTo>
                        <a:pt x="15" y="24"/>
                      </a:lnTo>
                      <a:lnTo>
                        <a:pt x="18" y="22"/>
                      </a:lnTo>
                      <a:lnTo>
                        <a:pt x="22" y="20"/>
                      </a:lnTo>
                      <a:lnTo>
                        <a:pt x="28" y="20"/>
                      </a:lnTo>
                      <a:lnTo>
                        <a:pt x="33" y="18"/>
                      </a:lnTo>
                      <a:lnTo>
                        <a:pt x="39" y="18"/>
                      </a:lnTo>
                      <a:lnTo>
                        <a:pt x="46" y="16"/>
                      </a:lnTo>
                      <a:lnTo>
                        <a:pt x="52" y="1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39" name="Freeform 527"/>
                <p:cNvSpPr>
                  <a:spLocks/>
                </p:cNvSpPr>
                <p:nvPr/>
              </p:nvSpPr>
              <p:spPr bwMode="auto">
                <a:xfrm>
                  <a:off x="3509" y="2504"/>
                  <a:ext cx="21" cy="37"/>
                </a:xfrm>
                <a:custGeom>
                  <a:avLst/>
                  <a:gdLst>
                    <a:gd name="T0" fmla="*/ 11 w 21"/>
                    <a:gd name="T1" fmla="*/ 0 h 37"/>
                    <a:gd name="T2" fmla="*/ 8 w 21"/>
                    <a:gd name="T3" fmla="*/ 4 h 37"/>
                    <a:gd name="T4" fmla="*/ 4 w 21"/>
                    <a:gd name="T5" fmla="*/ 9 h 37"/>
                    <a:gd name="T6" fmla="*/ 4 w 21"/>
                    <a:gd name="T7" fmla="*/ 13 h 37"/>
                    <a:gd name="T8" fmla="*/ 2 w 21"/>
                    <a:gd name="T9" fmla="*/ 16 h 37"/>
                    <a:gd name="T10" fmla="*/ 2 w 21"/>
                    <a:gd name="T11" fmla="*/ 20 h 37"/>
                    <a:gd name="T12" fmla="*/ 2 w 21"/>
                    <a:gd name="T13" fmla="*/ 22 h 37"/>
                    <a:gd name="T14" fmla="*/ 0 w 21"/>
                    <a:gd name="T15" fmla="*/ 24 h 37"/>
                    <a:gd name="T16" fmla="*/ 10 w 21"/>
                    <a:gd name="T17" fmla="*/ 37 h 37"/>
                    <a:gd name="T18" fmla="*/ 13 w 21"/>
                    <a:gd name="T19" fmla="*/ 33 h 37"/>
                    <a:gd name="T20" fmla="*/ 17 w 21"/>
                    <a:gd name="T21" fmla="*/ 28 h 37"/>
                    <a:gd name="T22" fmla="*/ 17 w 21"/>
                    <a:gd name="T23" fmla="*/ 24 h 37"/>
                    <a:gd name="T24" fmla="*/ 19 w 21"/>
                    <a:gd name="T25" fmla="*/ 20 h 37"/>
                    <a:gd name="T26" fmla="*/ 19 w 21"/>
                    <a:gd name="T27" fmla="*/ 16 h 37"/>
                    <a:gd name="T28" fmla="*/ 19 w 21"/>
                    <a:gd name="T29" fmla="*/ 15 h 37"/>
                    <a:gd name="T30" fmla="*/ 21 w 21"/>
                    <a:gd name="T31" fmla="*/ 13 h 37"/>
                    <a:gd name="T32" fmla="*/ 21 w 21"/>
                    <a:gd name="T33" fmla="*/ 11 h 37"/>
                    <a:gd name="T34" fmla="*/ 11 w 21"/>
                    <a:gd name="T35" fmla="*/ 0 h 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" h="37">
                      <a:moveTo>
                        <a:pt x="11" y="0"/>
                      </a:moveTo>
                      <a:lnTo>
                        <a:pt x="8" y="4"/>
                      </a:lnTo>
                      <a:lnTo>
                        <a:pt x="4" y="9"/>
                      </a:lnTo>
                      <a:lnTo>
                        <a:pt x="4" y="13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0" y="24"/>
                      </a:lnTo>
                      <a:lnTo>
                        <a:pt x="10" y="37"/>
                      </a:lnTo>
                      <a:lnTo>
                        <a:pt x="13" y="33"/>
                      </a:lnTo>
                      <a:lnTo>
                        <a:pt x="17" y="28"/>
                      </a:lnTo>
                      <a:lnTo>
                        <a:pt x="17" y="24"/>
                      </a:lnTo>
                      <a:lnTo>
                        <a:pt x="19" y="20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0" name="Freeform 528"/>
                <p:cNvSpPr>
                  <a:spLocks/>
                </p:cNvSpPr>
                <p:nvPr/>
              </p:nvSpPr>
              <p:spPr bwMode="auto">
                <a:xfrm>
                  <a:off x="3520" y="2485"/>
                  <a:ext cx="45" cy="30"/>
                </a:xfrm>
                <a:custGeom>
                  <a:avLst/>
                  <a:gdLst>
                    <a:gd name="T0" fmla="*/ 39 w 45"/>
                    <a:gd name="T1" fmla="*/ 0 h 30"/>
                    <a:gd name="T2" fmla="*/ 34 w 45"/>
                    <a:gd name="T3" fmla="*/ 2 h 30"/>
                    <a:gd name="T4" fmla="*/ 30 w 45"/>
                    <a:gd name="T5" fmla="*/ 4 h 30"/>
                    <a:gd name="T6" fmla="*/ 24 w 45"/>
                    <a:gd name="T7" fmla="*/ 6 h 30"/>
                    <a:gd name="T8" fmla="*/ 19 w 45"/>
                    <a:gd name="T9" fmla="*/ 8 h 30"/>
                    <a:gd name="T10" fmla="*/ 15 w 45"/>
                    <a:gd name="T11" fmla="*/ 10 h 30"/>
                    <a:gd name="T12" fmla="*/ 10 w 45"/>
                    <a:gd name="T13" fmla="*/ 13 h 30"/>
                    <a:gd name="T14" fmla="*/ 4 w 45"/>
                    <a:gd name="T15" fmla="*/ 15 h 30"/>
                    <a:gd name="T16" fmla="*/ 0 w 45"/>
                    <a:gd name="T17" fmla="*/ 19 h 30"/>
                    <a:gd name="T18" fmla="*/ 10 w 45"/>
                    <a:gd name="T19" fmla="*/ 30 h 30"/>
                    <a:gd name="T20" fmla="*/ 13 w 45"/>
                    <a:gd name="T21" fmla="*/ 28 h 30"/>
                    <a:gd name="T22" fmla="*/ 17 w 45"/>
                    <a:gd name="T23" fmla="*/ 26 h 30"/>
                    <a:gd name="T24" fmla="*/ 21 w 45"/>
                    <a:gd name="T25" fmla="*/ 24 h 30"/>
                    <a:gd name="T26" fmla="*/ 24 w 45"/>
                    <a:gd name="T27" fmla="*/ 23 h 30"/>
                    <a:gd name="T28" fmla="*/ 30 w 45"/>
                    <a:gd name="T29" fmla="*/ 21 h 30"/>
                    <a:gd name="T30" fmla="*/ 36 w 45"/>
                    <a:gd name="T31" fmla="*/ 19 h 30"/>
                    <a:gd name="T32" fmla="*/ 39 w 45"/>
                    <a:gd name="T33" fmla="*/ 17 h 30"/>
                    <a:gd name="T34" fmla="*/ 45 w 45"/>
                    <a:gd name="T35" fmla="*/ 15 h 30"/>
                    <a:gd name="T36" fmla="*/ 39 w 45"/>
                    <a:gd name="T37" fmla="*/ 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5" h="30">
                      <a:moveTo>
                        <a:pt x="39" y="0"/>
                      </a:moveTo>
                      <a:lnTo>
                        <a:pt x="34" y="2"/>
                      </a:lnTo>
                      <a:lnTo>
                        <a:pt x="30" y="4"/>
                      </a:lnTo>
                      <a:lnTo>
                        <a:pt x="24" y="6"/>
                      </a:lnTo>
                      <a:lnTo>
                        <a:pt x="19" y="8"/>
                      </a:lnTo>
                      <a:lnTo>
                        <a:pt x="15" y="10"/>
                      </a:lnTo>
                      <a:lnTo>
                        <a:pt x="10" y="13"/>
                      </a:lnTo>
                      <a:lnTo>
                        <a:pt x="4" y="15"/>
                      </a:lnTo>
                      <a:lnTo>
                        <a:pt x="0" y="19"/>
                      </a:lnTo>
                      <a:lnTo>
                        <a:pt x="10" y="30"/>
                      </a:lnTo>
                      <a:lnTo>
                        <a:pt x="13" y="28"/>
                      </a:lnTo>
                      <a:lnTo>
                        <a:pt x="17" y="26"/>
                      </a:lnTo>
                      <a:lnTo>
                        <a:pt x="21" y="24"/>
                      </a:lnTo>
                      <a:lnTo>
                        <a:pt x="24" y="23"/>
                      </a:lnTo>
                      <a:lnTo>
                        <a:pt x="30" y="21"/>
                      </a:lnTo>
                      <a:lnTo>
                        <a:pt x="36" y="19"/>
                      </a:lnTo>
                      <a:lnTo>
                        <a:pt x="39" y="17"/>
                      </a:lnTo>
                      <a:lnTo>
                        <a:pt x="45" y="1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1" name="Freeform 529"/>
                <p:cNvSpPr>
                  <a:spLocks/>
                </p:cNvSpPr>
                <p:nvPr/>
              </p:nvSpPr>
              <p:spPr bwMode="auto">
                <a:xfrm>
                  <a:off x="3559" y="2473"/>
                  <a:ext cx="35" cy="27"/>
                </a:xfrm>
                <a:custGeom>
                  <a:avLst/>
                  <a:gdLst>
                    <a:gd name="T0" fmla="*/ 32 w 35"/>
                    <a:gd name="T1" fmla="*/ 0 h 27"/>
                    <a:gd name="T2" fmla="*/ 28 w 35"/>
                    <a:gd name="T3" fmla="*/ 0 h 27"/>
                    <a:gd name="T4" fmla="*/ 24 w 35"/>
                    <a:gd name="T5" fmla="*/ 1 h 27"/>
                    <a:gd name="T6" fmla="*/ 21 w 35"/>
                    <a:gd name="T7" fmla="*/ 3 h 27"/>
                    <a:gd name="T8" fmla="*/ 15 w 35"/>
                    <a:gd name="T9" fmla="*/ 5 h 27"/>
                    <a:gd name="T10" fmla="*/ 11 w 35"/>
                    <a:gd name="T11" fmla="*/ 7 h 27"/>
                    <a:gd name="T12" fmla="*/ 8 w 35"/>
                    <a:gd name="T13" fmla="*/ 9 h 27"/>
                    <a:gd name="T14" fmla="*/ 4 w 35"/>
                    <a:gd name="T15" fmla="*/ 11 h 27"/>
                    <a:gd name="T16" fmla="*/ 0 w 35"/>
                    <a:gd name="T17" fmla="*/ 12 h 27"/>
                    <a:gd name="T18" fmla="*/ 6 w 35"/>
                    <a:gd name="T19" fmla="*/ 27 h 27"/>
                    <a:gd name="T20" fmla="*/ 9 w 35"/>
                    <a:gd name="T21" fmla="*/ 25 h 27"/>
                    <a:gd name="T22" fmla="*/ 15 w 35"/>
                    <a:gd name="T23" fmla="*/ 24 h 27"/>
                    <a:gd name="T24" fmla="*/ 19 w 35"/>
                    <a:gd name="T25" fmla="*/ 22 h 27"/>
                    <a:gd name="T26" fmla="*/ 22 w 35"/>
                    <a:gd name="T27" fmla="*/ 20 h 27"/>
                    <a:gd name="T28" fmla="*/ 26 w 35"/>
                    <a:gd name="T29" fmla="*/ 18 h 27"/>
                    <a:gd name="T30" fmla="*/ 30 w 35"/>
                    <a:gd name="T31" fmla="*/ 16 h 27"/>
                    <a:gd name="T32" fmla="*/ 32 w 35"/>
                    <a:gd name="T33" fmla="*/ 14 h 27"/>
                    <a:gd name="T34" fmla="*/ 35 w 35"/>
                    <a:gd name="T35" fmla="*/ 14 h 27"/>
                    <a:gd name="T36" fmla="*/ 32 w 35"/>
                    <a:gd name="T37" fmla="*/ 0 h 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27">
                      <a:moveTo>
                        <a:pt x="32" y="0"/>
                      </a:move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21" y="3"/>
                      </a:lnTo>
                      <a:lnTo>
                        <a:pt x="15" y="5"/>
                      </a:lnTo>
                      <a:lnTo>
                        <a:pt x="11" y="7"/>
                      </a:lnTo>
                      <a:lnTo>
                        <a:pt x="8" y="9"/>
                      </a:lnTo>
                      <a:lnTo>
                        <a:pt x="4" y="11"/>
                      </a:lnTo>
                      <a:lnTo>
                        <a:pt x="0" y="12"/>
                      </a:lnTo>
                      <a:lnTo>
                        <a:pt x="6" y="27"/>
                      </a:lnTo>
                      <a:lnTo>
                        <a:pt x="9" y="25"/>
                      </a:lnTo>
                      <a:lnTo>
                        <a:pt x="15" y="24"/>
                      </a:lnTo>
                      <a:lnTo>
                        <a:pt x="19" y="22"/>
                      </a:lnTo>
                      <a:lnTo>
                        <a:pt x="22" y="20"/>
                      </a:lnTo>
                      <a:lnTo>
                        <a:pt x="26" y="18"/>
                      </a:lnTo>
                      <a:lnTo>
                        <a:pt x="30" y="16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2" name="Freeform 530"/>
                <p:cNvSpPr>
                  <a:spLocks/>
                </p:cNvSpPr>
                <p:nvPr/>
              </p:nvSpPr>
              <p:spPr bwMode="auto">
                <a:xfrm>
                  <a:off x="3591" y="2471"/>
                  <a:ext cx="27" cy="20"/>
                </a:xfrm>
                <a:custGeom>
                  <a:avLst/>
                  <a:gdLst>
                    <a:gd name="T0" fmla="*/ 27 w 27"/>
                    <a:gd name="T1" fmla="*/ 5 h 20"/>
                    <a:gd name="T2" fmla="*/ 24 w 27"/>
                    <a:gd name="T3" fmla="*/ 3 h 20"/>
                    <a:gd name="T4" fmla="*/ 20 w 27"/>
                    <a:gd name="T5" fmla="*/ 2 h 20"/>
                    <a:gd name="T6" fmla="*/ 18 w 27"/>
                    <a:gd name="T7" fmla="*/ 2 h 20"/>
                    <a:gd name="T8" fmla="*/ 14 w 27"/>
                    <a:gd name="T9" fmla="*/ 2 h 20"/>
                    <a:gd name="T10" fmla="*/ 11 w 27"/>
                    <a:gd name="T11" fmla="*/ 0 h 20"/>
                    <a:gd name="T12" fmla="*/ 7 w 27"/>
                    <a:gd name="T13" fmla="*/ 0 h 20"/>
                    <a:gd name="T14" fmla="*/ 3 w 27"/>
                    <a:gd name="T15" fmla="*/ 0 h 20"/>
                    <a:gd name="T16" fmla="*/ 0 w 27"/>
                    <a:gd name="T17" fmla="*/ 2 h 20"/>
                    <a:gd name="T18" fmla="*/ 3 w 27"/>
                    <a:gd name="T19" fmla="*/ 16 h 20"/>
                    <a:gd name="T20" fmla="*/ 5 w 27"/>
                    <a:gd name="T21" fmla="*/ 16 h 20"/>
                    <a:gd name="T22" fmla="*/ 9 w 27"/>
                    <a:gd name="T23" fmla="*/ 16 h 20"/>
                    <a:gd name="T24" fmla="*/ 11 w 27"/>
                    <a:gd name="T25" fmla="*/ 16 h 20"/>
                    <a:gd name="T26" fmla="*/ 13 w 27"/>
                    <a:gd name="T27" fmla="*/ 16 h 20"/>
                    <a:gd name="T28" fmla="*/ 14 w 27"/>
                    <a:gd name="T29" fmla="*/ 16 h 20"/>
                    <a:gd name="T30" fmla="*/ 16 w 27"/>
                    <a:gd name="T31" fmla="*/ 16 h 20"/>
                    <a:gd name="T32" fmla="*/ 18 w 27"/>
                    <a:gd name="T33" fmla="*/ 18 h 20"/>
                    <a:gd name="T34" fmla="*/ 22 w 27"/>
                    <a:gd name="T35" fmla="*/ 20 h 20"/>
                    <a:gd name="T36" fmla="*/ 27 w 27"/>
                    <a:gd name="T37" fmla="*/ 5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7" h="20">
                      <a:moveTo>
                        <a:pt x="27" y="5"/>
                      </a:moveTo>
                      <a:lnTo>
                        <a:pt x="24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8"/>
                      </a:lnTo>
                      <a:lnTo>
                        <a:pt x="22" y="20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3" name="Freeform 531"/>
                <p:cNvSpPr>
                  <a:spLocks/>
                </p:cNvSpPr>
                <p:nvPr/>
              </p:nvSpPr>
              <p:spPr bwMode="auto">
                <a:xfrm>
                  <a:off x="3613" y="2476"/>
                  <a:ext cx="42" cy="35"/>
                </a:xfrm>
                <a:custGeom>
                  <a:avLst/>
                  <a:gdLst>
                    <a:gd name="T0" fmla="*/ 42 w 42"/>
                    <a:gd name="T1" fmla="*/ 19 h 35"/>
                    <a:gd name="T2" fmla="*/ 39 w 42"/>
                    <a:gd name="T3" fmla="*/ 19 h 35"/>
                    <a:gd name="T4" fmla="*/ 35 w 42"/>
                    <a:gd name="T5" fmla="*/ 17 h 35"/>
                    <a:gd name="T6" fmla="*/ 29 w 42"/>
                    <a:gd name="T7" fmla="*/ 13 h 35"/>
                    <a:gd name="T8" fmla="*/ 26 w 42"/>
                    <a:gd name="T9" fmla="*/ 11 h 35"/>
                    <a:gd name="T10" fmla="*/ 20 w 42"/>
                    <a:gd name="T11" fmla="*/ 8 h 35"/>
                    <a:gd name="T12" fmla="*/ 15 w 42"/>
                    <a:gd name="T13" fmla="*/ 4 h 35"/>
                    <a:gd name="T14" fmla="*/ 11 w 42"/>
                    <a:gd name="T15" fmla="*/ 2 h 35"/>
                    <a:gd name="T16" fmla="*/ 5 w 42"/>
                    <a:gd name="T17" fmla="*/ 0 h 35"/>
                    <a:gd name="T18" fmla="*/ 0 w 42"/>
                    <a:gd name="T19" fmla="*/ 15 h 35"/>
                    <a:gd name="T20" fmla="*/ 3 w 42"/>
                    <a:gd name="T21" fmla="*/ 15 h 35"/>
                    <a:gd name="T22" fmla="*/ 7 w 42"/>
                    <a:gd name="T23" fmla="*/ 19 h 35"/>
                    <a:gd name="T24" fmla="*/ 13 w 42"/>
                    <a:gd name="T25" fmla="*/ 21 h 35"/>
                    <a:gd name="T26" fmla="*/ 16 w 42"/>
                    <a:gd name="T27" fmla="*/ 24 h 35"/>
                    <a:gd name="T28" fmla="*/ 22 w 42"/>
                    <a:gd name="T29" fmla="*/ 28 h 35"/>
                    <a:gd name="T30" fmla="*/ 27 w 42"/>
                    <a:gd name="T31" fmla="*/ 30 h 35"/>
                    <a:gd name="T32" fmla="*/ 33 w 42"/>
                    <a:gd name="T33" fmla="*/ 33 h 35"/>
                    <a:gd name="T34" fmla="*/ 39 w 42"/>
                    <a:gd name="T35" fmla="*/ 35 h 35"/>
                    <a:gd name="T36" fmla="*/ 42 w 42"/>
                    <a:gd name="T37" fmla="*/ 19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2" h="35">
                      <a:moveTo>
                        <a:pt x="42" y="19"/>
                      </a:moveTo>
                      <a:lnTo>
                        <a:pt x="39" y="19"/>
                      </a:lnTo>
                      <a:lnTo>
                        <a:pt x="35" y="17"/>
                      </a:lnTo>
                      <a:lnTo>
                        <a:pt x="29" y="13"/>
                      </a:lnTo>
                      <a:lnTo>
                        <a:pt x="26" y="11"/>
                      </a:lnTo>
                      <a:lnTo>
                        <a:pt x="20" y="8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7" y="19"/>
                      </a:lnTo>
                      <a:lnTo>
                        <a:pt x="13" y="21"/>
                      </a:lnTo>
                      <a:lnTo>
                        <a:pt x="16" y="24"/>
                      </a:lnTo>
                      <a:lnTo>
                        <a:pt x="22" y="28"/>
                      </a:lnTo>
                      <a:lnTo>
                        <a:pt x="27" y="30"/>
                      </a:lnTo>
                      <a:lnTo>
                        <a:pt x="33" y="33"/>
                      </a:lnTo>
                      <a:lnTo>
                        <a:pt x="39" y="35"/>
                      </a:lnTo>
                      <a:lnTo>
                        <a:pt x="42" y="1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4" name="Freeform 532"/>
                <p:cNvSpPr>
                  <a:spLocks/>
                </p:cNvSpPr>
                <p:nvPr/>
              </p:nvSpPr>
              <p:spPr bwMode="auto">
                <a:xfrm>
                  <a:off x="3652" y="2491"/>
                  <a:ext cx="40" cy="20"/>
                </a:xfrm>
                <a:custGeom>
                  <a:avLst/>
                  <a:gdLst>
                    <a:gd name="T0" fmla="*/ 36 w 40"/>
                    <a:gd name="T1" fmla="*/ 0 h 20"/>
                    <a:gd name="T2" fmla="*/ 31 w 40"/>
                    <a:gd name="T3" fmla="*/ 0 h 20"/>
                    <a:gd name="T4" fmla="*/ 27 w 40"/>
                    <a:gd name="T5" fmla="*/ 2 h 20"/>
                    <a:gd name="T6" fmla="*/ 22 w 40"/>
                    <a:gd name="T7" fmla="*/ 4 h 20"/>
                    <a:gd name="T8" fmla="*/ 18 w 40"/>
                    <a:gd name="T9" fmla="*/ 4 h 20"/>
                    <a:gd name="T10" fmla="*/ 14 w 40"/>
                    <a:gd name="T11" fmla="*/ 4 h 20"/>
                    <a:gd name="T12" fmla="*/ 11 w 40"/>
                    <a:gd name="T13" fmla="*/ 6 h 20"/>
                    <a:gd name="T14" fmla="*/ 7 w 40"/>
                    <a:gd name="T15" fmla="*/ 6 h 20"/>
                    <a:gd name="T16" fmla="*/ 3 w 40"/>
                    <a:gd name="T17" fmla="*/ 4 h 20"/>
                    <a:gd name="T18" fmla="*/ 0 w 40"/>
                    <a:gd name="T19" fmla="*/ 20 h 20"/>
                    <a:gd name="T20" fmla="*/ 5 w 40"/>
                    <a:gd name="T21" fmla="*/ 20 h 20"/>
                    <a:gd name="T22" fmla="*/ 11 w 40"/>
                    <a:gd name="T23" fmla="*/ 20 h 20"/>
                    <a:gd name="T24" fmla="*/ 16 w 40"/>
                    <a:gd name="T25" fmla="*/ 20 h 20"/>
                    <a:gd name="T26" fmla="*/ 22 w 40"/>
                    <a:gd name="T27" fmla="*/ 18 h 20"/>
                    <a:gd name="T28" fmla="*/ 25 w 40"/>
                    <a:gd name="T29" fmla="*/ 18 h 20"/>
                    <a:gd name="T30" fmla="*/ 31 w 40"/>
                    <a:gd name="T31" fmla="*/ 17 h 20"/>
                    <a:gd name="T32" fmla="*/ 35 w 40"/>
                    <a:gd name="T33" fmla="*/ 15 h 20"/>
                    <a:gd name="T34" fmla="*/ 40 w 40"/>
                    <a:gd name="T35" fmla="*/ 15 h 20"/>
                    <a:gd name="T36" fmla="*/ 36 w 40"/>
                    <a:gd name="T37" fmla="*/ 0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20">
                      <a:moveTo>
                        <a:pt x="36" y="0"/>
                      </a:moveTo>
                      <a:lnTo>
                        <a:pt x="31" y="0"/>
                      </a:lnTo>
                      <a:lnTo>
                        <a:pt x="27" y="2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1" y="6"/>
                      </a:lnTo>
                      <a:lnTo>
                        <a:pt x="7" y="6"/>
                      </a:lnTo>
                      <a:lnTo>
                        <a:pt x="3" y="4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11" y="20"/>
                      </a:lnTo>
                      <a:lnTo>
                        <a:pt x="16" y="20"/>
                      </a:lnTo>
                      <a:lnTo>
                        <a:pt x="22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5" y="15"/>
                      </a:lnTo>
                      <a:lnTo>
                        <a:pt x="40" y="15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5" name="Freeform 533"/>
                <p:cNvSpPr>
                  <a:spLocks/>
                </p:cNvSpPr>
                <p:nvPr/>
              </p:nvSpPr>
              <p:spPr bwMode="auto">
                <a:xfrm>
                  <a:off x="3688" y="2480"/>
                  <a:ext cx="52" cy="26"/>
                </a:xfrm>
                <a:custGeom>
                  <a:avLst/>
                  <a:gdLst>
                    <a:gd name="T0" fmla="*/ 41 w 52"/>
                    <a:gd name="T1" fmla="*/ 0 h 26"/>
                    <a:gd name="T2" fmla="*/ 39 w 52"/>
                    <a:gd name="T3" fmla="*/ 2 h 26"/>
                    <a:gd name="T4" fmla="*/ 34 w 52"/>
                    <a:gd name="T5" fmla="*/ 4 h 26"/>
                    <a:gd name="T6" fmla="*/ 30 w 52"/>
                    <a:gd name="T7" fmla="*/ 5 h 26"/>
                    <a:gd name="T8" fmla="*/ 25 w 52"/>
                    <a:gd name="T9" fmla="*/ 7 h 26"/>
                    <a:gd name="T10" fmla="*/ 17 w 52"/>
                    <a:gd name="T11" fmla="*/ 7 h 26"/>
                    <a:gd name="T12" fmla="*/ 12 w 52"/>
                    <a:gd name="T13" fmla="*/ 9 h 26"/>
                    <a:gd name="T14" fmla="*/ 6 w 52"/>
                    <a:gd name="T15" fmla="*/ 9 h 26"/>
                    <a:gd name="T16" fmla="*/ 0 w 52"/>
                    <a:gd name="T17" fmla="*/ 11 h 26"/>
                    <a:gd name="T18" fmla="*/ 4 w 52"/>
                    <a:gd name="T19" fmla="*/ 26 h 26"/>
                    <a:gd name="T20" fmla="*/ 8 w 52"/>
                    <a:gd name="T21" fmla="*/ 24 h 26"/>
                    <a:gd name="T22" fmla="*/ 13 w 52"/>
                    <a:gd name="T23" fmla="*/ 24 h 26"/>
                    <a:gd name="T24" fmla="*/ 21 w 52"/>
                    <a:gd name="T25" fmla="*/ 22 h 26"/>
                    <a:gd name="T26" fmla="*/ 26 w 52"/>
                    <a:gd name="T27" fmla="*/ 22 h 26"/>
                    <a:gd name="T28" fmla="*/ 34 w 52"/>
                    <a:gd name="T29" fmla="*/ 20 h 26"/>
                    <a:gd name="T30" fmla="*/ 39 w 52"/>
                    <a:gd name="T31" fmla="*/ 18 h 26"/>
                    <a:gd name="T32" fmla="*/ 45 w 52"/>
                    <a:gd name="T33" fmla="*/ 17 h 26"/>
                    <a:gd name="T34" fmla="*/ 52 w 52"/>
                    <a:gd name="T35" fmla="*/ 13 h 26"/>
                    <a:gd name="T36" fmla="*/ 41 w 52"/>
                    <a:gd name="T37" fmla="*/ 0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2" h="26">
                      <a:moveTo>
                        <a:pt x="41" y="0"/>
                      </a:moveTo>
                      <a:lnTo>
                        <a:pt x="39" y="2"/>
                      </a:lnTo>
                      <a:lnTo>
                        <a:pt x="34" y="4"/>
                      </a:lnTo>
                      <a:lnTo>
                        <a:pt x="30" y="5"/>
                      </a:lnTo>
                      <a:lnTo>
                        <a:pt x="25" y="7"/>
                      </a:lnTo>
                      <a:lnTo>
                        <a:pt x="17" y="7"/>
                      </a:lnTo>
                      <a:lnTo>
                        <a:pt x="12" y="9"/>
                      </a:lnTo>
                      <a:lnTo>
                        <a:pt x="6" y="9"/>
                      </a:lnTo>
                      <a:lnTo>
                        <a:pt x="0" y="11"/>
                      </a:lnTo>
                      <a:lnTo>
                        <a:pt x="4" y="26"/>
                      </a:lnTo>
                      <a:lnTo>
                        <a:pt x="8" y="24"/>
                      </a:lnTo>
                      <a:lnTo>
                        <a:pt x="13" y="24"/>
                      </a:lnTo>
                      <a:lnTo>
                        <a:pt x="21" y="22"/>
                      </a:lnTo>
                      <a:lnTo>
                        <a:pt x="26" y="22"/>
                      </a:lnTo>
                      <a:lnTo>
                        <a:pt x="34" y="20"/>
                      </a:lnTo>
                      <a:lnTo>
                        <a:pt x="39" y="18"/>
                      </a:lnTo>
                      <a:lnTo>
                        <a:pt x="45" y="17"/>
                      </a:lnTo>
                      <a:lnTo>
                        <a:pt x="52" y="1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6" name="Freeform 534"/>
                <p:cNvSpPr>
                  <a:spLocks/>
                </p:cNvSpPr>
                <p:nvPr/>
              </p:nvSpPr>
              <p:spPr bwMode="auto">
                <a:xfrm>
                  <a:off x="3729" y="2449"/>
                  <a:ext cx="30" cy="44"/>
                </a:xfrm>
                <a:custGeom>
                  <a:avLst/>
                  <a:gdLst>
                    <a:gd name="T0" fmla="*/ 15 w 30"/>
                    <a:gd name="T1" fmla="*/ 0 h 44"/>
                    <a:gd name="T2" fmla="*/ 13 w 30"/>
                    <a:gd name="T3" fmla="*/ 7 h 44"/>
                    <a:gd name="T4" fmla="*/ 13 w 30"/>
                    <a:gd name="T5" fmla="*/ 11 h 44"/>
                    <a:gd name="T6" fmla="*/ 11 w 30"/>
                    <a:gd name="T7" fmla="*/ 16 h 44"/>
                    <a:gd name="T8" fmla="*/ 9 w 30"/>
                    <a:gd name="T9" fmla="*/ 20 h 44"/>
                    <a:gd name="T10" fmla="*/ 9 w 30"/>
                    <a:gd name="T11" fmla="*/ 24 h 44"/>
                    <a:gd name="T12" fmla="*/ 8 w 30"/>
                    <a:gd name="T13" fmla="*/ 25 h 44"/>
                    <a:gd name="T14" fmla="*/ 4 w 30"/>
                    <a:gd name="T15" fmla="*/ 29 h 44"/>
                    <a:gd name="T16" fmla="*/ 0 w 30"/>
                    <a:gd name="T17" fmla="*/ 31 h 44"/>
                    <a:gd name="T18" fmla="*/ 11 w 30"/>
                    <a:gd name="T19" fmla="*/ 44 h 44"/>
                    <a:gd name="T20" fmla="*/ 15 w 30"/>
                    <a:gd name="T21" fmla="*/ 40 h 44"/>
                    <a:gd name="T22" fmla="*/ 19 w 30"/>
                    <a:gd name="T23" fmla="*/ 35 h 44"/>
                    <a:gd name="T24" fmla="*/ 22 w 30"/>
                    <a:gd name="T25" fmla="*/ 31 h 44"/>
                    <a:gd name="T26" fmla="*/ 24 w 30"/>
                    <a:gd name="T27" fmla="*/ 25 h 44"/>
                    <a:gd name="T28" fmla="*/ 26 w 30"/>
                    <a:gd name="T29" fmla="*/ 20 h 44"/>
                    <a:gd name="T30" fmla="*/ 28 w 30"/>
                    <a:gd name="T31" fmla="*/ 14 h 44"/>
                    <a:gd name="T32" fmla="*/ 30 w 30"/>
                    <a:gd name="T33" fmla="*/ 9 h 44"/>
                    <a:gd name="T34" fmla="*/ 30 w 30"/>
                    <a:gd name="T35" fmla="*/ 1 h 44"/>
                    <a:gd name="T36" fmla="*/ 15 w 30"/>
                    <a:gd name="T37" fmla="*/ 0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" h="44">
                      <a:moveTo>
                        <a:pt x="15" y="0"/>
                      </a:moveTo>
                      <a:lnTo>
                        <a:pt x="13" y="7"/>
                      </a:lnTo>
                      <a:lnTo>
                        <a:pt x="13" y="11"/>
                      </a:lnTo>
                      <a:lnTo>
                        <a:pt x="11" y="16"/>
                      </a:lnTo>
                      <a:lnTo>
                        <a:pt x="9" y="20"/>
                      </a:lnTo>
                      <a:lnTo>
                        <a:pt x="9" y="24"/>
                      </a:lnTo>
                      <a:lnTo>
                        <a:pt x="8" y="25"/>
                      </a:lnTo>
                      <a:lnTo>
                        <a:pt x="4" y="29"/>
                      </a:lnTo>
                      <a:lnTo>
                        <a:pt x="0" y="31"/>
                      </a:lnTo>
                      <a:lnTo>
                        <a:pt x="11" y="44"/>
                      </a:lnTo>
                      <a:lnTo>
                        <a:pt x="15" y="40"/>
                      </a:lnTo>
                      <a:lnTo>
                        <a:pt x="19" y="35"/>
                      </a:lnTo>
                      <a:lnTo>
                        <a:pt x="22" y="31"/>
                      </a:lnTo>
                      <a:lnTo>
                        <a:pt x="24" y="25"/>
                      </a:lnTo>
                      <a:lnTo>
                        <a:pt x="26" y="20"/>
                      </a:lnTo>
                      <a:lnTo>
                        <a:pt x="28" y="14"/>
                      </a:lnTo>
                      <a:lnTo>
                        <a:pt x="30" y="9"/>
                      </a:lnTo>
                      <a:lnTo>
                        <a:pt x="30" y="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7" name="Freeform 535"/>
                <p:cNvSpPr>
                  <a:spLocks/>
                </p:cNvSpPr>
                <p:nvPr/>
              </p:nvSpPr>
              <p:spPr bwMode="auto">
                <a:xfrm>
                  <a:off x="3740" y="2377"/>
                  <a:ext cx="19" cy="73"/>
                </a:xfrm>
                <a:custGeom>
                  <a:avLst/>
                  <a:gdLst>
                    <a:gd name="T0" fmla="*/ 0 w 19"/>
                    <a:gd name="T1" fmla="*/ 1 h 73"/>
                    <a:gd name="T2" fmla="*/ 0 w 19"/>
                    <a:gd name="T3" fmla="*/ 9 h 73"/>
                    <a:gd name="T4" fmla="*/ 2 w 19"/>
                    <a:gd name="T5" fmla="*/ 16 h 73"/>
                    <a:gd name="T6" fmla="*/ 2 w 19"/>
                    <a:gd name="T7" fmla="*/ 27 h 73"/>
                    <a:gd name="T8" fmla="*/ 4 w 19"/>
                    <a:gd name="T9" fmla="*/ 36 h 73"/>
                    <a:gd name="T10" fmla="*/ 4 w 19"/>
                    <a:gd name="T11" fmla="*/ 46 h 73"/>
                    <a:gd name="T12" fmla="*/ 4 w 19"/>
                    <a:gd name="T13" fmla="*/ 57 h 73"/>
                    <a:gd name="T14" fmla="*/ 4 w 19"/>
                    <a:gd name="T15" fmla="*/ 64 h 73"/>
                    <a:gd name="T16" fmla="*/ 4 w 19"/>
                    <a:gd name="T17" fmla="*/ 72 h 73"/>
                    <a:gd name="T18" fmla="*/ 19 w 19"/>
                    <a:gd name="T19" fmla="*/ 73 h 73"/>
                    <a:gd name="T20" fmla="*/ 19 w 19"/>
                    <a:gd name="T21" fmla="*/ 66 h 73"/>
                    <a:gd name="T22" fmla="*/ 19 w 19"/>
                    <a:gd name="T23" fmla="*/ 57 h 73"/>
                    <a:gd name="T24" fmla="*/ 19 w 19"/>
                    <a:gd name="T25" fmla="*/ 46 h 73"/>
                    <a:gd name="T26" fmla="*/ 19 w 19"/>
                    <a:gd name="T27" fmla="*/ 35 h 73"/>
                    <a:gd name="T28" fmla="*/ 19 w 19"/>
                    <a:gd name="T29" fmla="*/ 25 h 73"/>
                    <a:gd name="T30" fmla="*/ 17 w 19"/>
                    <a:gd name="T31" fmla="*/ 16 h 73"/>
                    <a:gd name="T32" fmla="*/ 17 w 19"/>
                    <a:gd name="T33" fmla="*/ 7 h 73"/>
                    <a:gd name="T34" fmla="*/ 15 w 19"/>
                    <a:gd name="T35" fmla="*/ 0 h 73"/>
                    <a:gd name="T36" fmla="*/ 0 w 19"/>
                    <a:gd name="T37" fmla="*/ 1 h 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" h="73">
                      <a:moveTo>
                        <a:pt x="0" y="1"/>
                      </a:moveTo>
                      <a:lnTo>
                        <a:pt x="0" y="9"/>
                      </a:lnTo>
                      <a:lnTo>
                        <a:pt x="2" y="16"/>
                      </a:lnTo>
                      <a:lnTo>
                        <a:pt x="2" y="27"/>
                      </a:lnTo>
                      <a:lnTo>
                        <a:pt x="4" y="36"/>
                      </a:lnTo>
                      <a:lnTo>
                        <a:pt x="4" y="46"/>
                      </a:lnTo>
                      <a:lnTo>
                        <a:pt x="4" y="57"/>
                      </a:lnTo>
                      <a:lnTo>
                        <a:pt x="4" y="64"/>
                      </a:lnTo>
                      <a:lnTo>
                        <a:pt x="4" y="72"/>
                      </a:lnTo>
                      <a:lnTo>
                        <a:pt x="19" y="73"/>
                      </a:lnTo>
                      <a:lnTo>
                        <a:pt x="19" y="66"/>
                      </a:lnTo>
                      <a:lnTo>
                        <a:pt x="19" y="57"/>
                      </a:lnTo>
                      <a:lnTo>
                        <a:pt x="19" y="46"/>
                      </a:lnTo>
                      <a:lnTo>
                        <a:pt x="19" y="35"/>
                      </a:lnTo>
                      <a:lnTo>
                        <a:pt x="19" y="25"/>
                      </a:lnTo>
                      <a:lnTo>
                        <a:pt x="17" y="16"/>
                      </a:lnTo>
                      <a:lnTo>
                        <a:pt x="17" y="7"/>
                      </a:lnTo>
                      <a:lnTo>
                        <a:pt x="1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8" name="Freeform 536"/>
                <p:cNvSpPr>
                  <a:spLocks/>
                </p:cNvSpPr>
                <p:nvPr/>
              </p:nvSpPr>
              <p:spPr bwMode="auto">
                <a:xfrm>
                  <a:off x="3729" y="2342"/>
                  <a:ext cx="26" cy="36"/>
                </a:xfrm>
                <a:custGeom>
                  <a:avLst/>
                  <a:gdLst>
                    <a:gd name="T0" fmla="*/ 0 w 26"/>
                    <a:gd name="T1" fmla="*/ 3 h 36"/>
                    <a:gd name="T2" fmla="*/ 0 w 26"/>
                    <a:gd name="T3" fmla="*/ 7 h 36"/>
                    <a:gd name="T4" fmla="*/ 2 w 26"/>
                    <a:gd name="T5" fmla="*/ 12 h 36"/>
                    <a:gd name="T6" fmla="*/ 4 w 26"/>
                    <a:gd name="T7" fmla="*/ 14 h 36"/>
                    <a:gd name="T8" fmla="*/ 6 w 26"/>
                    <a:gd name="T9" fmla="*/ 18 h 36"/>
                    <a:gd name="T10" fmla="*/ 8 w 26"/>
                    <a:gd name="T11" fmla="*/ 22 h 36"/>
                    <a:gd name="T12" fmla="*/ 9 w 26"/>
                    <a:gd name="T13" fmla="*/ 25 h 36"/>
                    <a:gd name="T14" fmla="*/ 9 w 26"/>
                    <a:gd name="T15" fmla="*/ 31 h 36"/>
                    <a:gd name="T16" fmla="*/ 11 w 26"/>
                    <a:gd name="T17" fmla="*/ 36 h 36"/>
                    <a:gd name="T18" fmla="*/ 26 w 26"/>
                    <a:gd name="T19" fmla="*/ 35 h 36"/>
                    <a:gd name="T20" fmla="*/ 26 w 26"/>
                    <a:gd name="T21" fmla="*/ 27 h 36"/>
                    <a:gd name="T22" fmla="*/ 24 w 26"/>
                    <a:gd name="T23" fmla="*/ 22 h 36"/>
                    <a:gd name="T24" fmla="*/ 22 w 26"/>
                    <a:gd name="T25" fmla="*/ 16 h 36"/>
                    <a:gd name="T26" fmla="*/ 20 w 26"/>
                    <a:gd name="T27" fmla="*/ 12 h 36"/>
                    <a:gd name="T28" fmla="*/ 19 w 26"/>
                    <a:gd name="T29" fmla="*/ 9 h 36"/>
                    <a:gd name="T30" fmla="*/ 17 w 26"/>
                    <a:gd name="T31" fmla="*/ 5 h 36"/>
                    <a:gd name="T32" fmla="*/ 15 w 26"/>
                    <a:gd name="T33" fmla="*/ 3 h 36"/>
                    <a:gd name="T34" fmla="*/ 15 w 26"/>
                    <a:gd name="T35" fmla="*/ 0 h 36"/>
                    <a:gd name="T36" fmla="*/ 0 w 26"/>
                    <a:gd name="T37" fmla="*/ 3 h 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36">
                      <a:moveTo>
                        <a:pt x="0" y="3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6" y="18"/>
                      </a:lnTo>
                      <a:lnTo>
                        <a:pt x="8" y="22"/>
                      </a:lnTo>
                      <a:lnTo>
                        <a:pt x="9" y="25"/>
                      </a:lnTo>
                      <a:lnTo>
                        <a:pt x="9" y="31"/>
                      </a:lnTo>
                      <a:lnTo>
                        <a:pt x="11" y="36"/>
                      </a:lnTo>
                      <a:lnTo>
                        <a:pt x="26" y="35"/>
                      </a:lnTo>
                      <a:lnTo>
                        <a:pt x="26" y="27"/>
                      </a:lnTo>
                      <a:lnTo>
                        <a:pt x="24" y="22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19" y="9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49" name="Freeform 537"/>
                <p:cNvSpPr>
                  <a:spLocks/>
                </p:cNvSpPr>
                <p:nvPr/>
              </p:nvSpPr>
              <p:spPr bwMode="auto">
                <a:xfrm>
                  <a:off x="3722" y="2310"/>
                  <a:ext cx="22" cy="35"/>
                </a:xfrm>
                <a:custGeom>
                  <a:avLst/>
                  <a:gdLst>
                    <a:gd name="T0" fmla="*/ 9 w 22"/>
                    <a:gd name="T1" fmla="*/ 0 h 35"/>
                    <a:gd name="T2" fmla="*/ 3 w 22"/>
                    <a:gd name="T3" fmla="*/ 6 h 35"/>
                    <a:gd name="T4" fmla="*/ 0 w 22"/>
                    <a:gd name="T5" fmla="*/ 11 h 35"/>
                    <a:gd name="T6" fmla="*/ 0 w 22"/>
                    <a:gd name="T7" fmla="*/ 17 h 35"/>
                    <a:gd name="T8" fmla="*/ 2 w 22"/>
                    <a:gd name="T9" fmla="*/ 22 h 35"/>
                    <a:gd name="T10" fmla="*/ 3 w 22"/>
                    <a:gd name="T11" fmla="*/ 26 h 35"/>
                    <a:gd name="T12" fmla="*/ 5 w 22"/>
                    <a:gd name="T13" fmla="*/ 30 h 35"/>
                    <a:gd name="T14" fmla="*/ 5 w 22"/>
                    <a:gd name="T15" fmla="*/ 33 h 35"/>
                    <a:gd name="T16" fmla="*/ 7 w 22"/>
                    <a:gd name="T17" fmla="*/ 35 h 35"/>
                    <a:gd name="T18" fmla="*/ 22 w 22"/>
                    <a:gd name="T19" fmla="*/ 32 h 35"/>
                    <a:gd name="T20" fmla="*/ 20 w 22"/>
                    <a:gd name="T21" fmla="*/ 28 h 35"/>
                    <a:gd name="T22" fmla="*/ 18 w 22"/>
                    <a:gd name="T23" fmla="*/ 22 h 35"/>
                    <a:gd name="T24" fmla="*/ 16 w 22"/>
                    <a:gd name="T25" fmla="*/ 19 h 35"/>
                    <a:gd name="T26" fmla="*/ 15 w 22"/>
                    <a:gd name="T27" fmla="*/ 17 h 35"/>
                    <a:gd name="T28" fmla="*/ 15 w 22"/>
                    <a:gd name="T29" fmla="*/ 15 h 35"/>
                    <a:gd name="T30" fmla="*/ 16 w 22"/>
                    <a:gd name="T31" fmla="*/ 13 h 35"/>
                    <a:gd name="T32" fmla="*/ 9 w 22"/>
                    <a:gd name="T33" fmla="*/ 0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5">
                      <a:moveTo>
                        <a:pt x="9" y="0"/>
                      </a:moveTo>
                      <a:lnTo>
                        <a:pt x="3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3" y="26"/>
                      </a:lnTo>
                      <a:lnTo>
                        <a:pt x="5" y="30"/>
                      </a:lnTo>
                      <a:lnTo>
                        <a:pt x="5" y="33"/>
                      </a:lnTo>
                      <a:lnTo>
                        <a:pt x="7" y="35"/>
                      </a:lnTo>
                      <a:lnTo>
                        <a:pt x="22" y="32"/>
                      </a:lnTo>
                      <a:lnTo>
                        <a:pt x="20" y="28"/>
                      </a:lnTo>
                      <a:lnTo>
                        <a:pt x="18" y="22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0" name="Freeform 538"/>
                <p:cNvSpPr>
                  <a:spLocks/>
                </p:cNvSpPr>
                <p:nvPr/>
              </p:nvSpPr>
              <p:spPr bwMode="auto">
                <a:xfrm>
                  <a:off x="3731" y="2299"/>
                  <a:ext cx="65" cy="24"/>
                </a:xfrm>
                <a:custGeom>
                  <a:avLst/>
                  <a:gdLst>
                    <a:gd name="T0" fmla="*/ 61 w 65"/>
                    <a:gd name="T1" fmla="*/ 0 h 24"/>
                    <a:gd name="T2" fmla="*/ 55 w 65"/>
                    <a:gd name="T3" fmla="*/ 2 h 24"/>
                    <a:gd name="T4" fmla="*/ 50 w 65"/>
                    <a:gd name="T5" fmla="*/ 2 h 24"/>
                    <a:gd name="T6" fmla="*/ 41 w 65"/>
                    <a:gd name="T7" fmla="*/ 4 h 24"/>
                    <a:gd name="T8" fmla="*/ 31 w 65"/>
                    <a:gd name="T9" fmla="*/ 4 h 24"/>
                    <a:gd name="T10" fmla="*/ 24 w 65"/>
                    <a:gd name="T11" fmla="*/ 6 h 24"/>
                    <a:gd name="T12" fmla="*/ 15 w 65"/>
                    <a:gd name="T13" fmla="*/ 6 h 24"/>
                    <a:gd name="T14" fmla="*/ 7 w 65"/>
                    <a:gd name="T15" fmla="*/ 7 h 24"/>
                    <a:gd name="T16" fmla="*/ 0 w 65"/>
                    <a:gd name="T17" fmla="*/ 11 h 24"/>
                    <a:gd name="T18" fmla="*/ 7 w 65"/>
                    <a:gd name="T19" fmla="*/ 24 h 24"/>
                    <a:gd name="T20" fmla="*/ 11 w 65"/>
                    <a:gd name="T21" fmla="*/ 22 h 24"/>
                    <a:gd name="T22" fmla="*/ 18 w 65"/>
                    <a:gd name="T23" fmla="*/ 22 h 24"/>
                    <a:gd name="T24" fmla="*/ 26 w 65"/>
                    <a:gd name="T25" fmla="*/ 20 h 24"/>
                    <a:gd name="T26" fmla="*/ 33 w 65"/>
                    <a:gd name="T27" fmla="*/ 19 h 24"/>
                    <a:gd name="T28" fmla="*/ 42 w 65"/>
                    <a:gd name="T29" fmla="*/ 19 h 24"/>
                    <a:gd name="T30" fmla="*/ 50 w 65"/>
                    <a:gd name="T31" fmla="*/ 19 h 24"/>
                    <a:gd name="T32" fmla="*/ 59 w 65"/>
                    <a:gd name="T33" fmla="*/ 17 h 24"/>
                    <a:gd name="T34" fmla="*/ 65 w 65"/>
                    <a:gd name="T35" fmla="*/ 15 h 24"/>
                    <a:gd name="T36" fmla="*/ 61 w 65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5" h="24">
                      <a:moveTo>
                        <a:pt x="61" y="0"/>
                      </a:moveTo>
                      <a:lnTo>
                        <a:pt x="55" y="2"/>
                      </a:lnTo>
                      <a:lnTo>
                        <a:pt x="50" y="2"/>
                      </a:lnTo>
                      <a:lnTo>
                        <a:pt x="41" y="4"/>
                      </a:lnTo>
                      <a:lnTo>
                        <a:pt x="31" y="4"/>
                      </a:lnTo>
                      <a:lnTo>
                        <a:pt x="24" y="6"/>
                      </a:lnTo>
                      <a:lnTo>
                        <a:pt x="15" y="6"/>
                      </a:lnTo>
                      <a:lnTo>
                        <a:pt x="7" y="7"/>
                      </a:lnTo>
                      <a:lnTo>
                        <a:pt x="0" y="11"/>
                      </a:lnTo>
                      <a:lnTo>
                        <a:pt x="7" y="24"/>
                      </a:lnTo>
                      <a:lnTo>
                        <a:pt x="11" y="22"/>
                      </a:lnTo>
                      <a:lnTo>
                        <a:pt x="18" y="22"/>
                      </a:lnTo>
                      <a:lnTo>
                        <a:pt x="26" y="20"/>
                      </a:lnTo>
                      <a:lnTo>
                        <a:pt x="33" y="19"/>
                      </a:lnTo>
                      <a:lnTo>
                        <a:pt x="42" y="19"/>
                      </a:lnTo>
                      <a:lnTo>
                        <a:pt x="50" y="19"/>
                      </a:lnTo>
                      <a:lnTo>
                        <a:pt x="59" y="17"/>
                      </a:lnTo>
                      <a:lnTo>
                        <a:pt x="65" y="15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1" name="Freeform 539"/>
                <p:cNvSpPr>
                  <a:spLocks/>
                </p:cNvSpPr>
                <p:nvPr/>
              </p:nvSpPr>
              <p:spPr bwMode="auto">
                <a:xfrm>
                  <a:off x="3792" y="2292"/>
                  <a:ext cx="29" cy="22"/>
                </a:xfrm>
                <a:custGeom>
                  <a:avLst/>
                  <a:gdLst>
                    <a:gd name="T0" fmla="*/ 15 w 29"/>
                    <a:gd name="T1" fmla="*/ 0 h 22"/>
                    <a:gd name="T2" fmla="*/ 13 w 29"/>
                    <a:gd name="T3" fmla="*/ 2 h 22"/>
                    <a:gd name="T4" fmla="*/ 13 w 29"/>
                    <a:gd name="T5" fmla="*/ 3 h 22"/>
                    <a:gd name="T6" fmla="*/ 11 w 29"/>
                    <a:gd name="T7" fmla="*/ 3 h 22"/>
                    <a:gd name="T8" fmla="*/ 11 w 29"/>
                    <a:gd name="T9" fmla="*/ 5 h 22"/>
                    <a:gd name="T10" fmla="*/ 7 w 29"/>
                    <a:gd name="T11" fmla="*/ 5 h 22"/>
                    <a:gd name="T12" fmla="*/ 4 w 29"/>
                    <a:gd name="T13" fmla="*/ 7 h 22"/>
                    <a:gd name="T14" fmla="*/ 0 w 29"/>
                    <a:gd name="T15" fmla="*/ 7 h 22"/>
                    <a:gd name="T16" fmla="*/ 4 w 29"/>
                    <a:gd name="T17" fmla="*/ 22 h 22"/>
                    <a:gd name="T18" fmla="*/ 9 w 29"/>
                    <a:gd name="T19" fmla="*/ 22 h 22"/>
                    <a:gd name="T20" fmla="*/ 13 w 29"/>
                    <a:gd name="T21" fmla="*/ 20 h 22"/>
                    <a:gd name="T22" fmla="*/ 17 w 29"/>
                    <a:gd name="T23" fmla="*/ 20 h 22"/>
                    <a:gd name="T24" fmla="*/ 18 w 29"/>
                    <a:gd name="T25" fmla="*/ 18 h 22"/>
                    <a:gd name="T26" fmla="*/ 22 w 29"/>
                    <a:gd name="T27" fmla="*/ 14 h 22"/>
                    <a:gd name="T28" fmla="*/ 26 w 29"/>
                    <a:gd name="T29" fmla="*/ 13 h 22"/>
                    <a:gd name="T30" fmla="*/ 28 w 29"/>
                    <a:gd name="T31" fmla="*/ 9 h 22"/>
                    <a:gd name="T32" fmla="*/ 29 w 29"/>
                    <a:gd name="T33" fmla="*/ 5 h 22"/>
                    <a:gd name="T34" fmla="*/ 15 w 29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9" h="22">
                      <a:moveTo>
                        <a:pt x="15" y="0"/>
                      </a:move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7" y="5"/>
                      </a:ln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4" y="22"/>
                      </a:lnTo>
                      <a:lnTo>
                        <a:pt x="9" y="22"/>
                      </a:lnTo>
                      <a:lnTo>
                        <a:pt x="13" y="20"/>
                      </a:lnTo>
                      <a:lnTo>
                        <a:pt x="17" y="20"/>
                      </a:lnTo>
                      <a:lnTo>
                        <a:pt x="18" y="18"/>
                      </a:lnTo>
                      <a:lnTo>
                        <a:pt x="22" y="14"/>
                      </a:lnTo>
                      <a:lnTo>
                        <a:pt x="26" y="13"/>
                      </a:lnTo>
                      <a:lnTo>
                        <a:pt x="28" y="9"/>
                      </a:lnTo>
                      <a:lnTo>
                        <a:pt x="29" y="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2" name="Freeform 540"/>
                <p:cNvSpPr>
                  <a:spLocks/>
                </p:cNvSpPr>
                <p:nvPr/>
              </p:nvSpPr>
              <p:spPr bwMode="auto">
                <a:xfrm>
                  <a:off x="3807" y="2249"/>
                  <a:ext cx="18" cy="48"/>
                </a:xfrm>
                <a:custGeom>
                  <a:avLst/>
                  <a:gdLst>
                    <a:gd name="T0" fmla="*/ 2 w 18"/>
                    <a:gd name="T1" fmla="*/ 0 h 48"/>
                    <a:gd name="T2" fmla="*/ 3 w 18"/>
                    <a:gd name="T3" fmla="*/ 6 h 48"/>
                    <a:gd name="T4" fmla="*/ 3 w 18"/>
                    <a:gd name="T5" fmla="*/ 11 h 48"/>
                    <a:gd name="T6" fmla="*/ 3 w 18"/>
                    <a:gd name="T7" fmla="*/ 19 h 48"/>
                    <a:gd name="T8" fmla="*/ 2 w 18"/>
                    <a:gd name="T9" fmla="*/ 24 h 48"/>
                    <a:gd name="T10" fmla="*/ 2 w 18"/>
                    <a:gd name="T11" fmla="*/ 30 h 48"/>
                    <a:gd name="T12" fmla="*/ 2 w 18"/>
                    <a:gd name="T13" fmla="*/ 33 h 48"/>
                    <a:gd name="T14" fmla="*/ 2 w 18"/>
                    <a:gd name="T15" fmla="*/ 39 h 48"/>
                    <a:gd name="T16" fmla="*/ 0 w 18"/>
                    <a:gd name="T17" fmla="*/ 43 h 48"/>
                    <a:gd name="T18" fmla="*/ 14 w 18"/>
                    <a:gd name="T19" fmla="*/ 48 h 48"/>
                    <a:gd name="T20" fmla="*/ 16 w 18"/>
                    <a:gd name="T21" fmla="*/ 43 h 48"/>
                    <a:gd name="T22" fmla="*/ 16 w 18"/>
                    <a:gd name="T23" fmla="*/ 37 h 48"/>
                    <a:gd name="T24" fmla="*/ 18 w 18"/>
                    <a:gd name="T25" fmla="*/ 30 h 48"/>
                    <a:gd name="T26" fmla="*/ 18 w 18"/>
                    <a:gd name="T27" fmla="*/ 24 h 48"/>
                    <a:gd name="T28" fmla="*/ 18 w 18"/>
                    <a:gd name="T29" fmla="*/ 19 h 48"/>
                    <a:gd name="T30" fmla="*/ 18 w 18"/>
                    <a:gd name="T31" fmla="*/ 11 h 48"/>
                    <a:gd name="T32" fmla="*/ 18 w 18"/>
                    <a:gd name="T33" fmla="*/ 6 h 48"/>
                    <a:gd name="T34" fmla="*/ 18 w 18"/>
                    <a:gd name="T35" fmla="*/ 0 h 48"/>
                    <a:gd name="T36" fmla="*/ 2 w 18"/>
                    <a:gd name="T37" fmla="*/ 0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" h="48">
                      <a:moveTo>
                        <a:pt x="2" y="0"/>
                      </a:moveTo>
                      <a:lnTo>
                        <a:pt x="3" y="6"/>
                      </a:lnTo>
                      <a:lnTo>
                        <a:pt x="3" y="11"/>
                      </a:lnTo>
                      <a:lnTo>
                        <a:pt x="3" y="19"/>
                      </a:lnTo>
                      <a:lnTo>
                        <a:pt x="2" y="24"/>
                      </a:lnTo>
                      <a:lnTo>
                        <a:pt x="2" y="30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0" y="43"/>
                      </a:lnTo>
                      <a:lnTo>
                        <a:pt x="14" y="48"/>
                      </a:lnTo>
                      <a:lnTo>
                        <a:pt x="16" y="43"/>
                      </a:lnTo>
                      <a:lnTo>
                        <a:pt x="16" y="37"/>
                      </a:lnTo>
                      <a:lnTo>
                        <a:pt x="18" y="30"/>
                      </a:lnTo>
                      <a:lnTo>
                        <a:pt x="18" y="24"/>
                      </a:lnTo>
                      <a:lnTo>
                        <a:pt x="18" y="19"/>
                      </a:lnTo>
                      <a:lnTo>
                        <a:pt x="18" y="11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3" name="Freeform 541"/>
                <p:cNvSpPr>
                  <a:spLocks/>
                </p:cNvSpPr>
                <p:nvPr/>
              </p:nvSpPr>
              <p:spPr bwMode="auto">
                <a:xfrm>
                  <a:off x="3799" y="2199"/>
                  <a:ext cx="26" cy="50"/>
                </a:xfrm>
                <a:custGeom>
                  <a:avLst/>
                  <a:gdLst>
                    <a:gd name="T0" fmla="*/ 10 w 26"/>
                    <a:gd name="T1" fmla="*/ 0 h 50"/>
                    <a:gd name="T2" fmla="*/ 2 w 26"/>
                    <a:gd name="T3" fmla="*/ 6 h 50"/>
                    <a:gd name="T4" fmla="*/ 0 w 26"/>
                    <a:gd name="T5" fmla="*/ 15 h 50"/>
                    <a:gd name="T6" fmla="*/ 2 w 26"/>
                    <a:gd name="T7" fmla="*/ 23 h 50"/>
                    <a:gd name="T8" fmla="*/ 4 w 26"/>
                    <a:gd name="T9" fmla="*/ 28 h 50"/>
                    <a:gd name="T10" fmla="*/ 6 w 26"/>
                    <a:gd name="T11" fmla="*/ 36 h 50"/>
                    <a:gd name="T12" fmla="*/ 8 w 26"/>
                    <a:gd name="T13" fmla="*/ 41 h 50"/>
                    <a:gd name="T14" fmla="*/ 10 w 26"/>
                    <a:gd name="T15" fmla="*/ 47 h 50"/>
                    <a:gd name="T16" fmla="*/ 10 w 26"/>
                    <a:gd name="T17" fmla="*/ 50 h 50"/>
                    <a:gd name="T18" fmla="*/ 26 w 26"/>
                    <a:gd name="T19" fmla="*/ 50 h 50"/>
                    <a:gd name="T20" fmla="*/ 24 w 26"/>
                    <a:gd name="T21" fmla="*/ 43 h 50"/>
                    <a:gd name="T22" fmla="*/ 22 w 26"/>
                    <a:gd name="T23" fmla="*/ 36 h 50"/>
                    <a:gd name="T24" fmla="*/ 21 w 26"/>
                    <a:gd name="T25" fmla="*/ 30 h 50"/>
                    <a:gd name="T26" fmla="*/ 17 w 26"/>
                    <a:gd name="T27" fmla="*/ 23 h 50"/>
                    <a:gd name="T28" fmla="*/ 17 w 26"/>
                    <a:gd name="T29" fmla="*/ 19 h 50"/>
                    <a:gd name="T30" fmla="*/ 15 w 26"/>
                    <a:gd name="T31" fmla="*/ 15 h 50"/>
                    <a:gd name="T32" fmla="*/ 17 w 26"/>
                    <a:gd name="T33" fmla="*/ 15 h 50"/>
                    <a:gd name="T34" fmla="*/ 17 w 26"/>
                    <a:gd name="T35" fmla="*/ 13 h 50"/>
                    <a:gd name="T36" fmla="*/ 10 w 26"/>
                    <a:gd name="T37" fmla="*/ 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" h="50">
                      <a:moveTo>
                        <a:pt x="10" y="0"/>
                      </a:moveTo>
                      <a:lnTo>
                        <a:pt x="2" y="6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4" y="28"/>
                      </a:lnTo>
                      <a:lnTo>
                        <a:pt x="6" y="36"/>
                      </a:lnTo>
                      <a:lnTo>
                        <a:pt x="8" y="41"/>
                      </a:lnTo>
                      <a:lnTo>
                        <a:pt x="10" y="47"/>
                      </a:lnTo>
                      <a:lnTo>
                        <a:pt x="10" y="50"/>
                      </a:lnTo>
                      <a:lnTo>
                        <a:pt x="26" y="50"/>
                      </a:lnTo>
                      <a:lnTo>
                        <a:pt x="24" y="43"/>
                      </a:lnTo>
                      <a:lnTo>
                        <a:pt x="22" y="36"/>
                      </a:lnTo>
                      <a:lnTo>
                        <a:pt x="21" y="30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4" name="Freeform 542"/>
                <p:cNvSpPr>
                  <a:spLocks/>
                </p:cNvSpPr>
                <p:nvPr/>
              </p:nvSpPr>
              <p:spPr bwMode="auto">
                <a:xfrm>
                  <a:off x="3809" y="2196"/>
                  <a:ext cx="49" cy="37"/>
                </a:xfrm>
                <a:custGeom>
                  <a:avLst/>
                  <a:gdLst>
                    <a:gd name="T0" fmla="*/ 49 w 49"/>
                    <a:gd name="T1" fmla="*/ 20 h 37"/>
                    <a:gd name="T2" fmla="*/ 46 w 49"/>
                    <a:gd name="T3" fmla="*/ 20 h 37"/>
                    <a:gd name="T4" fmla="*/ 40 w 49"/>
                    <a:gd name="T5" fmla="*/ 16 h 37"/>
                    <a:gd name="T6" fmla="*/ 35 w 49"/>
                    <a:gd name="T7" fmla="*/ 13 h 37"/>
                    <a:gd name="T8" fmla="*/ 29 w 49"/>
                    <a:gd name="T9" fmla="*/ 9 h 37"/>
                    <a:gd name="T10" fmla="*/ 22 w 49"/>
                    <a:gd name="T11" fmla="*/ 5 h 37"/>
                    <a:gd name="T12" fmla="*/ 16 w 49"/>
                    <a:gd name="T13" fmla="*/ 2 h 37"/>
                    <a:gd name="T14" fmla="*/ 7 w 49"/>
                    <a:gd name="T15" fmla="*/ 0 h 37"/>
                    <a:gd name="T16" fmla="*/ 0 w 49"/>
                    <a:gd name="T17" fmla="*/ 3 h 37"/>
                    <a:gd name="T18" fmla="*/ 7 w 49"/>
                    <a:gd name="T19" fmla="*/ 16 h 37"/>
                    <a:gd name="T20" fmla="*/ 9 w 49"/>
                    <a:gd name="T21" fmla="*/ 16 h 37"/>
                    <a:gd name="T22" fmla="*/ 11 w 49"/>
                    <a:gd name="T23" fmla="*/ 16 h 37"/>
                    <a:gd name="T24" fmla="*/ 14 w 49"/>
                    <a:gd name="T25" fmla="*/ 18 h 37"/>
                    <a:gd name="T26" fmla="*/ 20 w 49"/>
                    <a:gd name="T27" fmla="*/ 22 h 37"/>
                    <a:gd name="T28" fmla="*/ 25 w 49"/>
                    <a:gd name="T29" fmla="*/ 26 h 37"/>
                    <a:gd name="T30" fmla="*/ 33 w 49"/>
                    <a:gd name="T31" fmla="*/ 29 h 37"/>
                    <a:gd name="T32" fmla="*/ 40 w 49"/>
                    <a:gd name="T33" fmla="*/ 33 h 37"/>
                    <a:gd name="T34" fmla="*/ 48 w 49"/>
                    <a:gd name="T35" fmla="*/ 37 h 37"/>
                    <a:gd name="T36" fmla="*/ 49 w 49"/>
                    <a:gd name="T37" fmla="*/ 20 h 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9" h="37">
                      <a:moveTo>
                        <a:pt x="49" y="20"/>
                      </a:moveTo>
                      <a:lnTo>
                        <a:pt x="46" y="20"/>
                      </a:lnTo>
                      <a:lnTo>
                        <a:pt x="40" y="16"/>
                      </a:lnTo>
                      <a:lnTo>
                        <a:pt x="35" y="13"/>
                      </a:lnTo>
                      <a:lnTo>
                        <a:pt x="29" y="9"/>
                      </a:lnTo>
                      <a:lnTo>
                        <a:pt x="22" y="5"/>
                      </a:lnTo>
                      <a:lnTo>
                        <a:pt x="16" y="2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4" y="18"/>
                      </a:lnTo>
                      <a:lnTo>
                        <a:pt x="20" y="22"/>
                      </a:lnTo>
                      <a:lnTo>
                        <a:pt x="25" y="26"/>
                      </a:lnTo>
                      <a:lnTo>
                        <a:pt x="33" y="29"/>
                      </a:lnTo>
                      <a:lnTo>
                        <a:pt x="40" y="33"/>
                      </a:lnTo>
                      <a:lnTo>
                        <a:pt x="48" y="37"/>
                      </a:lnTo>
                      <a:lnTo>
                        <a:pt x="49" y="2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5" name="Freeform 543"/>
                <p:cNvSpPr>
                  <a:spLocks/>
                </p:cNvSpPr>
                <p:nvPr/>
              </p:nvSpPr>
              <p:spPr bwMode="auto">
                <a:xfrm>
                  <a:off x="3857" y="2212"/>
                  <a:ext cx="70" cy="21"/>
                </a:xfrm>
                <a:custGeom>
                  <a:avLst/>
                  <a:gdLst>
                    <a:gd name="T0" fmla="*/ 68 w 70"/>
                    <a:gd name="T1" fmla="*/ 0 h 21"/>
                    <a:gd name="T2" fmla="*/ 61 w 70"/>
                    <a:gd name="T3" fmla="*/ 2 h 21"/>
                    <a:gd name="T4" fmla="*/ 51 w 70"/>
                    <a:gd name="T5" fmla="*/ 2 h 21"/>
                    <a:gd name="T6" fmla="*/ 42 w 70"/>
                    <a:gd name="T7" fmla="*/ 4 h 21"/>
                    <a:gd name="T8" fmla="*/ 33 w 70"/>
                    <a:gd name="T9" fmla="*/ 4 h 21"/>
                    <a:gd name="T10" fmla="*/ 25 w 70"/>
                    <a:gd name="T11" fmla="*/ 4 h 21"/>
                    <a:gd name="T12" fmla="*/ 16 w 70"/>
                    <a:gd name="T13" fmla="*/ 6 h 21"/>
                    <a:gd name="T14" fmla="*/ 9 w 70"/>
                    <a:gd name="T15" fmla="*/ 6 h 21"/>
                    <a:gd name="T16" fmla="*/ 1 w 70"/>
                    <a:gd name="T17" fmla="*/ 4 h 21"/>
                    <a:gd name="T18" fmla="*/ 0 w 70"/>
                    <a:gd name="T19" fmla="*/ 21 h 21"/>
                    <a:gd name="T20" fmla="*/ 9 w 70"/>
                    <a:gd name="T21" fmla="*/ 21 h 21"/>
                    <a:gd name="T22" fmla="*/ 16 w 70"/>
                    <a:gd name="T23" fmla="*/ 21 h 21"/>
                    <a:gd name="T24" fmla="*/ 25 w 70"/>
                    <a:gd name="T25" fmla="*/ 21 h 21"/>
                    <a:gd name="T26" fmla="*/ 35 w 70"/>
                    <a:gd name="T27" fmla="*/ 19 h 21"/>
                    <a:gd name="T28" fmla="*/ 44 w 70"/>
                    <a:gd name="T29" fmla="*/ 19 h 21"/>
                    <a:gd name="T30" fmla="*/ 53 w 70"/>
                    <a:gd name="T31" fmla="*/ 17 h 21"/>
                    <a:gd name="T32" fmla="*/ 61 w 70"/>
                    <a:gd name="T33" fmla="*/ 17 h 21"/>
                    <a:gd name="T34" fmla="*/ 70 w 70"/>
                    <a:gd name="T35" fmla="*/ 17 h 21"/>
                    <a:gd name="T36" fmla="*/ 68 w 70"/>
                    <a:gd name="T37" fmla="*/ 0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0" h="21">
                      <a:moveTo>
                        <a:pt x="68" y="0"/>
                      </a:moveTo>
                      <a:lnTo>
                        <a:pt x="61" y="2"/>
                      </a:lnTo>
                      <a:lnTo>
                        <a:pt x="51" y="2"/>
                      </a:lnTo>
                      <a:lnTo>
                        <a:pt x="42" y="4"/>
                      </a:lnTo>
                      <a:lnTo>
                        <a:pt x="33" y="4"/>
                      </a:lnTo>
                      <a:lnTo>
                        <a:pt x="25" y="4"/>
                      </a:lnTo>
                      <a:lnTo>
                        <a:pt x="16" y="6"/>
                      </a:lnTo>
                      <a:lnTo>
                        <a:pt x="9" y="6"/>
                      </a:lnTo>
                      <a:lnTo>
                        <a:pt x="1" y="4"/>
                      </a:lnTo>
                      <a:lnTo>
                        <a:pt x="0" y="21"/>
                      </a:lnTo>
                      <a:lnTo>
                        <a:pt x="9" y="21"/>
                      </a:lnTo>
                      <a:lnTo>
                        <a:pt x="16" y="21"/>
                      </a:lnTo>
                      <a:lnTo>
                        <a:pt x="25" y="21"/>
                      </a:lnTo>
                      <a:lnTo>
                        <a:pt x="35" y="19"/>
                      </a:lnTo>
                      <a:lnTo>
                        <a:pt x="44" y="19"/>
                      </a:lnTo>
                      <a:lnTo>
                        <a:pt x="53" y="17"/>
                      </a:lnTo>
                      <a:lnTo>
                        <a:pt x="61" y="17"/>
                      </a:lnTo>
                      <a:lnTo>
                        <a:pt x="70" y="17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6" name="Freeform 544"/>
                <p:cNvSpPr>
                  <a:spLocks/>
                </p:cNvSpPr>
                <p:nvPr/>
              </p:nvSpPr>
              <p:spPr bwMode="auto">
                <a:xfrm>
                  <a:off x="2730" y="2153"/>
                  <a:ext cx="28" cy="41"/>
                </a:xfrm>
                <a:custGeom>
                  <a:avLst/>
                  <a:gdLst>
                    <a:gd name="T0" fmla="*/ 28 w 28"/>
                    <a:gd name="T1" fmla="*/ 41 h 41"/>
                    <a:gd name="T2" fmla="*/ 28 w 28"/>
                    <a:gd name="T3" fmla="*/ 34 h 41"/>
                    <a:gd name="T4" fmla="*/ 28 w 28"/>
                    <a:gd name="T5" fmla="*/ 28 h 41"/>
                    <a:gd name="T6" fmla="*/ 26 w 28"/>
                    <a:gd name="T7" fmla="*/ 22 h 41"/>
                    <a:gd name="T8" fmla="*/ 22 w 28"/>
                    <a:gd name="T9" fmla="*/ 17 h 41"/>
                    <a:gd name="T10" fmla="*/ 20 w 28"/>
                    <a:gd name="T11" fmla="*/ 13 h 41"/>
                    <a:gd name="T12" fmla="*/ 18 w 28"/>
                    <a:gd name="T13" fmla="*/ 8 h 41"/>
                    <a:gd name="T14" fmla="*/ 15 w 28"/>
                    <a:gd name="T15" fmla="*/ 4 h 41"/>
                    <a:gd name="T16" fmla="*/ 15 w 28"/>
                    <a:gd name="T17" fmla="*/ 0 h 41"/>
                    <a:gd name="T18" fmla="*/ 0 w 28"/>
                    <a:gd name="T19" fmla="*/ 6 h 41"/>
                    <a:gd name="T20" fmla="*/ 2 w 28"/>
                    <a:gd name="T21" fmla="*/ 11 h 41"/>
                    <a:gd name="T22" fmla="*/ 4 w 28"/>
                    <a:gd name="T23" fmla="*/ 15 h 41"/>
                    <a:gd name="T24" fmla="*/ 7 w 28"/>
                    <a:gd name="T25" fmla="*/ 21 h 41"/>
                    <a:gd name="T26" fmla="*/ 9 w 28"/>
                    <a:gd name="T27" fmla="*/ 24 h 41"/>
                    <a:gd name="T28" fmla="*/ 11 w 28"/>
                    <a:gd name="T29" fmla="*/ 28 h 41"/>
                    <a:gd name="T30" fmla="*/ 11 w 28"/>
                    <a:gd name="T31" fmla="*/ 32 h 41"/>
                    <a:gd name="T32" fmla="*/ 13 w 28"/>
                    <a:gd name="T33" fmla="*/ 35 h 41"/>
                    <a:gd name="T34" fmla="*/ 13 w 28"/>
                    <a:gd name="T35" fmla="*/ 39 h 41"/>
                    <a:gd name="T36" fmla="*/ 28 w 28"/>
                    <a:gd name="T37" fmla="*/ 41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41">
                      <a:moveTo>
                        <a:pt x="28" y="41"/>
                      </a:moveTo>
                      <a:lnTo>
                        <a:pt x="28" y="34"/>
                      </a:lnTo>
                      <a:lnTo>
                        <a:pt x="28" y="28"/>
                      </a:lnTo>
                      <a:lnTo>
                        <a:pt x="26" y="22"/>
                      </a:lnTo>
                      <a:lnTo>
                        <a:pt x="22" y="17"/>
                      </a:lnTo>
                      <a:lnTo>
                        <a:pt x="20" y="13"/>
                      </a:lnTo>
                      <a:lnTo>
                        <a:pt x="18" y="8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4" y="15"/>
                      </a:lnTo>
                      <a:lnTo>
                        <a:pt x="7" y="21"/>
                      </a:lnTo>
                      <a:lnTo>
                        <a:pt x="9" y="24"/>
                      </a:lnTo>
                      <a:lnTo>
                        <a:pt x="11" y="28"/>
                      </a:lnTo>
                      <a:lnTo>
                        <a:pt x="11" y="32"/>
                      </a:lnTo>
                      <a:lnTo>
                        <a:pt x="13" y="35"/>
                      </a:lnTo>
                      <a:lnTo>
                        <a:pt x="13" y="39"/>
                      </a:lnTo>
                      <a:lnTo>
                        <a:pt x="28" y="4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7" name="Freeform 545"/>
                <p:cNvSpPr>
                  <a:spLocks/>
                </p:cNvSpPr>
                <p:nvPr/>
              </p:nvSpPr>
              <p:spPr bwMode="auto">
                <a:xfrm>
                  <a:off x="2719" y="2192"/>
                  <a:ext cx="39" cy="50"/>
                </a:xfrm>
                <a:custGeom>
                  <a:avLst/>
                  <a:gdLst>
                    <a:gd name="T0" fmla="*/ 15 w 39"/>
                    <a:gd name="T1" fmla="*/ 50 h 50"/>
                    <a:gd name="T2" fmla="*/ 16 w 39"/>
                    <a:gd name="T3" fmla="*/ 43 h 50"/>
                    <a:gd name="T4" fmla="*/ 20 w 39"/>
                    <a:gd name="T5" fmla="*/ 37 h 50"/>
                    <a:gd name="T6" fmla="*/ 24 w 39"/>
                    <a:gd name="T7" fmla="*/ 31 h 50"/>
                    <a:gd name="T8" fmla="*/ 28 w 39"/>
                    <a:gd name="T9" fmla="*/ 26 h 50"/>
                    <a:gd name="T10" fmla="*/ 31 w 39"/>
                    <a:gd name="T11" fmla="*/ 20 h 50"/>
                    <a:gd name="T12" fmla="*/ 33 w 39"/>
                    <a:gd name="T13" fmla="*/ 15 h 50"/>
                    <a:gd name="T14" fmla="*/ 37 w 39"/>
                    <a:gd name="T15" fmla="*/ 9 h 50"/>
                    <a:gd name="T16" fmla="*/ 39 w 39"/>
                    <a:gd name="T17" fmla="*/ 2 h 50"/>
                    <a:gd name="T18" fmla="*/ 24 w 39"/>
                    <a:gd name="T19" fmla="*/ 0 h 50"/>
                    <a:gd name="T20" fmla="*/ 22 w 39"/>
                    <a:gd name="T21" fmla="*/ 4 h 50"/>
                    <a:gd name="T22" fmla="*/ 20 w 39"/>
                    <a:gd name="T23" fmla="*/ 7 h 50"/>
                    <a:gd name="T24" fmla="*/ 18 w 39"/>
                    <a:gd name="T25" fmla="*/ 13 h 50"/>
                    <a:gd name="T26" fmla="*/ 15 w 39"/>
                    <a:gd name="T27" fmla="*/ 17 h 50"/>
                    <a:gd name="T28" fmla="*/ 11 w 39"/>
                    <a:gd name="T29" fmla="*/ 22 h 50"/>
                    <a:gd name="T30" fmla="*/ 5 w 39"/>
                    <a:gd name="T31" fmla="*/ 30 h 50"/>
                    <a:gd name="T32" fmla="*/ 2 w 39"/>
                    <a:gd name="T33" fmla="*/ 37 h 50"/>
                    <a:gd name="T34" fmla="*/ 0 w 39"/>
                    <a:gd name="T35" fmla="*/ 46 h 50"/>
                    <a:gd name="T36" fmla="*/ 15 w 39"/>
                    <a:gd name="T37" fmla="*/ 5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50">
                      <a:moveTo>
                        <a:pt x="15" y="50"/>
                      </a:moveTo>
                      <a:lnTo>
                        <a:pt x="16" y="43"/>
                      </a:lnTo>
                      <a:lnTo>
                        <a:pt x="20" y="37"/>
                      </a:lnTo>
                      <a:lnTo>
                        <a:pt x="24" y="31"/>
                      </a:lnTo>
                      <a:lnTo>
                        <a:pt x="28" y="26"/>
                      </a:lnTo>
                      <a:lnTo>
                        <a:pt x="31" y="20"/>
                      </a:lnTo>
                      <a:lnTo>
                        <a:pt x="33" y="15"/>
                      </a:lnTo>
                      <a:lnTo>
                        <a:pt x="37" y="9"/>
                      </a:lnTo>
                      <a:lnTo>
                        <a:pt x="39" y="2"/>
                      </a:lnTo>
                      <a:lnTo>
                        <a:pt x="24" y="0"/>
                      </a:lnTo>
                      <a:lnTo>
                        <a:pt x="22" y="4"/>
                      </a:lnTo>
                      <a:lnTo>
                        <a:pt x="20" y="7"/>
                      </a:lnTo>
                      <a:lnTo>
                        <a:pt x="18" y="13"/>
                      </a:lnTo>
                      <a:lnTo>
                        <a:pt x="15" y="17"/>
                      </a:lnTo>
                      <a:lnTo>
                        <a:pt x="11" y="22"/>
                      </a:lnTo>
                      <a:lnTo>
                        <a:pt x="5" y="30"/>
                      </a:lnTo>
                      <a:lnTo>
                        <a:pt x="2" y="37"/>
                      </a:lnTo>
                      <a:lnTo>
                        <a:pt x="0" y="46"/>
                      </a:lnTo>
                      <a:lnTo>
                        <a:pt x="15" y="5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8" name="Freeform 546"/>
                <p:cNvSpPr>
                  <a:spLocks/>
                </p:cNvSpPr>
                <p:nvPr/>
              </p:nvSpPr>
              <p:spPr bwMode="auto">
                <a:xfrm>
                  <a:off x="2711" y="2238"/>
                  <a:ext cx="23" cy="91"/>
                </a:xfrm>
                <a:custGeom>
                  <a:avLst/>
                  <a:gdLst>
                    <a:gd name="T0" fmla="*/ 13 w 23"/>
                    <a:gd name="T1" fmla="*/ 91 h 91"/>
                    <a:gd name="T2" fmla="*/ 17 w 23"/>
                    <a:gd name="T3" fmla="*/ 78 h 91"/>
                    <a:gd name="T4" fmla="*/ 21 w 23"/>
                    <a:gd name="T5" fmla="*/ 67 h 91"/>
                    <a:gd name="T6" fmla="*/ 21 w 23"/>
                    <a:gd name="T7" fmla="*/ 54 h 91"/>
                    <a:gd name="T8" fmla="*/ 21 w 23"/>
                    <a:gd name="T9" fmla="*/ 43 h 91"/>
                    <a:gd name="T10" fmla="*/ 21 w 23"/>
                    <a:gd name="T11" fmla="*/ 32 h 91"/>
                    <a:gd name="T12" fmla="*/ 21 w 23"/>
                    <a:gd name="T13" fmla="*/ 21 h 91"/>
                    <a:gd name="T14" fmla="*/ 21 w 23"/>
                    <a:gd name="T15" fmla="*/ 11 h 91"/>
                    <a:gd name="T16" fmla="*/ 23 w 23"/>
                    <a:gd name="T17" fmla="*/ 4 h 91"/>
                    <a:gd name="T18" fmla="*/ 8 w 23"/>
                    <a:gd name="T19" fmla="*/ 0 h 91"/>
                    <a:gd name="T20" fmla="*/ 6 w 23"/>
                    <a:gd name="T21" fmla="*/ 9 h 91"/>
                    <a:gd name="T22" fmla="*/ 6 w 23"/>
                    <a:gd name="T23" fmla="*/ 21 h 91"/>
                    <a:gd name="T24" fmla="*/ 6 w 23"/>
                    <a:gd name="T25" fmla="*/ 32 h 91"/>
                    <a:gd name="T26" fmla="*/ 6 w 23"/>
                    <a:gd name="T27" fmla="*/ 43 h 91"/>
                    <a:gd name="T28" fmla="*/ 6 w 23"/>
                    <a:gd name="T29" fmla="*/ 54 h 91"/>
                    <a:gd name="T30" fmla="*/ 6 w 23"/>
                    <a:gd name="T31" fmla="*/ 63 h 91"/>
                    <a:gd name="T32" fmla="*/ 2 w 23"/>
                    <a:gd name="T33" fmla="*/ 74 h 91"/>
                    <a:gd name="T34" fmla="*/ 0 w 23"/>
                    <a:gd name="T35" fmla="*/ 83 h 91"/>
                    <a:gd name="T36" fmla="*/ 13 w 23"/>
                    <a:gd name="T37" fmla="*/ 91 h 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" h="91">
                      <a:moveTo>
                        <a:pt x="13" y="91"/>
                      </a:moveTo>
                      <a:lnTo>
                        <a:pt x="17" y="78"/>
                      </a:lnTo>
                      <a:lnTo>
                        <a:pt x="21" y="67"/>
                      </a:lnTo>
                      <a:lnTo>
                        <a:pt x="21" y="54"/>
                      </a:lnTo>
                      <a:lnTo>
                        <a:pt x="21" y="43"/>
                      </a:lnTo>
                      <a:lnTo>
                        <a:pt x="21" y="32"/>
                      </a:lnTo>
                      <a:lnTo>
                        <a:pt x="21" y="21"/>
                      </a:lnTo>
                      <a:lnTo>
                        <a:pt x="21" y="11"/>
                      </a:lnTo>
                      <a:lnTo>
                        <a:pt x="23" y="4"/>
                      </a:lnTo>
                      <a:lnTo>
                        <a:pt x="8" y="0"/>
                      </a:lnTo>
                      <a:lnTo>
                        <a:pt x="6" y="9"/>
                      </a:lnTo>
                      <a:lnTo>
                        <a:pt x="6" y="21"/>
                      </a:lnTo>
                      <a:lnTo>
                        <a:pt x="6" y="32"/>
                      </a:lnTo>
                      <a:lnTo>
                        <a:pt x="6" y="43"/>
                      </a:lnTo>
                      <a:lnTo>
                        <a:pt x="6" y="54"/>
                      </a:lnTo>
                      <a:lnTo>
                        <a:pt x="6" y="63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13" y="9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59" name="Freeform 547"/>
                <p:cNvSpPr>
                  <a:spLocks/>
                </p:cNvSpPr>
                <p:nvPr/>
              </p:nvSpPr>
              <p:spPr bwMode="auto">
                <a:xfrm>
                  <a:off x="2645" y="2321"/>
                  <a:ext cx="79" cy="74"/>
                </a:xfrm>
                <a:custGeom>
                  <a:avLst/>
                  <a:gdLst>
                    <a:gd name="T0" fmla="*/ 13 w 79"/>
                    <a:gd name="T1" fmla="*/ 74 h 74"/>
                    <a:gd name="T2" fmla="*/ 18 w 79"/>
                    <a:gd name="T3" fmla="*/ 68 h 74"/>
                    <a:gd name="T4" fmla="*/ 26 w 79"/>
                    <a:gd name="T5" fmla="*/ 61 h 74"/>
                    <a:gd name="T6" fmla="*/ 35 w 79"/>
                    <a:gd name="T7" fmla="*/ 54 h 74"/>
                    <a:gd name="T8" fmla="*/ 44 w 79"/>
                    <a:gd name="T9" fmla="*/ 46 h 74"/>
                    <a:gd name="T10" fmla="*/ 55 w 79"/>
                    <a:gd name="T11" fmla="*/ 37 h 74"/>
                    <a:gd name="T12" fmla="*/ 65 w 79"/>
                    <a:gd name="T13" fmla="*/ 28 h 74"/>
                    <a:gd name="T14" fmla="*/ 72 w 79"/>
                    <a:gd name="T15" fmla="*/ 17 h 74"/>
                    <a:gd name="T16" fmla="*/ 79 w 79"/>
                    <a:gd name="T17" fmla="*/ 8 h 74"/>
                    <a:gd name="T18" fmla="*/ 66 w 79"/>
                    <a:gd name="T19" fmla="*/ 0 h 74"/>
                    <a:gd name="T20" fmla="*/ 61 w 79"/>
                    <a:gd name="T21" fmla="*/ 9 h 74"/>
                    <a:gd name="T22" fmla="*/ 54 w 79"/>
                    <a:gd name="T23" fmla="*/ 17 h 74"/>
                    <a:gd name="T24" fmla="*/ 44 w 79"/>
                    <a:gd name="T25" fmla="*/ 26 h 74"/>
                    <a:gd name="T26" fmla="*/ 35 w 79"/>
                    <a:gd name="T27" fmla="*/ 33 h 74"/>
                    <a:gd name="T28" fmla="*/ 26 w 79"/>
                    <a:gd name="T29" fmla="*/ 43 h 74"/>
                    <a:gd name="T30" fmla="*/ 17 w 79"/>
                    <a:gd name="T31" fmla="*/ 50 h 74"/>
                    <a:gd name="T32" fmla="*/ 7 w 79"/>
                    <a:gd name="T33" fmla="*/ 57 h 74"/>
                    <a:gd name="T34" fmla="*/ 0 w 79"/>
                    <a:gd name="T35" fmla="*/ 65 h 74"/>
                    <a:gd name="T36" fmla="*/ 13 w 79"/>
                    <a:gd name="T37" fmla="*/ 74 h 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9" h="74">
                      <a:moveTo>
                        <a:pt x="13" y="74"/>
                      </a:moveTo>
                      <a:lnTo>
                        <a:pt x="18" y="68"/>
                      </a:lnTo>
                      <a:lnTo>
                        <a:pt x="26" y="61"/>
                      </a:lnTo>
                      <a:lnTo>
                        <a:pt x="35" y="54"/>
                      </a:lnTo>
                      <a:lnTo>
                        <a:pt x="44" y="46"/>
                      </a:lnTo>
                      <a:lnTo>
                        <a:pt x="55" y="37"/>
                      </a:lnTo>
                      <a:lnTo>
                        <a:pt x="65" y="28"/>
                      </a:lnTo>
                      <a:lnTo>
                        <a:pt x="72" y="17"/>
                      </a:lnTo>
                      <a:lnTo>
                        <a:pt x="79" y="8"/>
                      </a:lnTo>
                      <a:lnTo>
                        <a:pt x="66" y="0"/>
                      </a:lnTo>
                      <a:lnTo>
                        <a:pt x="61" y="9"/>
                      </a:lnTo>
                      <a:lnTo>
                        <a:pt x="54" y="17"/>
                      </a:lnTo>
                      <a:lnTo>
                        <a:pt x="44" y="26"/>
                      </a:lnTo>
                      <a:lnTo>
                        <a:pt x="35" y="33"/>
                      </a:lnTo>
                      <a:lnTo>
                        <a:pt x="26" y="43"/>
                      </a:lnTo>
                      <a:lnTo>
                        <a:pt x="17" y="50"/>
                      </a:lnTo>
                      <a:lnTo>
                        <a:pt x="7" y="57"/>
                      </a:lnTo>
                      <a:lnTo>
                        <a:pt x="0" y="65"/>
                      </a:lnTo>
                      <a:lnTo>
                        <a:pt x="13" y="7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0" name="Freeform 548"/>
                <p:cNvSpPr>
                  <a:spLocks/>
                </p:cNvSpPr>
                <p:nvPr/>
              </p:nvSpPr>
              <p:spPr bwMode="auto">
                <a:xfrm>
                  <a:off x="2630" y="2386"/>
                  <a:ext cx="28" cy="39"/>
                </a:xfrm>
                <a:custGeom>
                  <a:avLst/>
                  <a:gdLst>
                    <a:gd name="T0" fmla="*/ 17 w 28"/>
                    <a:gd name="T1" fmla="*/ 37 h 39"/>
                    <a:gd name="T2" fmla="*/ 15 w 28"/>
                    <a:gd name="T3" fmla="*/ 35 h 39"/>
                    <a:gd name="T4" fmla="*/ 15 w 28"/>
                    <a:gd name="T5" fmla="*/ 31 h 39"/>
                    <a:gd name="T6" fmla="*/ 17 w 28"/>
                    <a:gd name="T7" fmla="*/ 29 h 39"/>
                    <a:gd name="T8" fmla="*/ 17 w 28"/>
                    <a:gd name="T9" fmla="*/ 26 h 39"/>
                    <a:gd name="T10" fmla="*/ 19 w 28"/>
                    <a:gd name="T11" fmla="*/ 24 h 39"/>
                    <a:gd name="T12" fmla="*/ 20 w 28"/>
                    <a:gd name="T13" fmla="*/ 20 h 39"/>
                    <a:gd name="T14" fmla="*/ 24 w 28"/>
                    <a:gd name="T15" fmla="*/ 15 h 39"/>
                    <a:gd name="T16" fmla="*/ 28 w 28"/>
                    <a:gd name="T17" fmla="*/ 9 h 39"/>
                    <a:gd name="T18" fmla="*/ 15 w 28"/>
                    <a:gd name="T19" fmla="*/ 0 h 39"/>
                    <a:gd name="T20" fmla="*/ 11 w 28"/>
                    <a:gd name="T21" fmla="*/ 5 h 39"/>
                    <a:gd name="T22" fmla="*/ 8 w 28"/>
                    <a:gd name="T23" fmla="*/ 11 h 39"/>
                    <a:gd name="T24" fmla="*/ 4 w 28"/>
                    <a:gd name="T25" fmla="*/ 16 h 39"/>
                    <a:gd name="T26" fmla="*/ 2 w 28"/>
                    <a:gd name="T27" fmla="*/ 22 h 39"/>
                    <a:gd name="T28" fmla="*/ 0 w 28"/>
                    <a:gd name="T29" fmla="*/ 26 h 39"/>
                    <a:gd name="T30" fmla="*/ 0 w 28"/>
                    <a:gd name="T31" fmla="*/ 31 h 39"/>
                    <a:gd name="T32" fmla="*/ 0 w 28"/>
                    <a:gd name="T33" fmla="*/ 35 h 39"/>
                    <a:gd name="T34" fmla="*/ 0 w 28"/>
                    <a:gd name="T35" fmla="*/ 39 h 39"/>
                    <a:gd name="T36" fmla="*/ 17 w 28"/>
                    <a:gd name="T37" fmla="*/ 37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" h="39">
                      <a:moveTo>
                        <a:pt x="17" y="37"/>
                      </a:moveTo>
                      <a:lnTo>
                        <a:pt x="15" y="35"/>
                      </a:lnTo>
                      <a:lnTo>
                        <a:pt x="15" y="31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9" y="24"/>
                      </a:lnTo>
                      <a:lnTo>
                        <a:pt x="20" y="20"/>
                      </a:lnTo>
                      <a:lnTo>
                        <a:pt x="24" y="15"/>
                      </a:lnTo>
                      <a:lnTo>
                        <a:pt x="28" y="9"/>
                      </a:lnTo>
                      <a:lnTo>
                        <a:pt x="15" y="0"/>
                      </a:lnTo>
                      <a:lnTo>
                        <a:pt x="11" y="5"/>
                      </a:lnTo>
                      <a:lnTo>
                        <a:pt x="8" y="11"/>
                      </a:lnTo>
                      <a:lnTo>
                        <a:pt x="4" y="16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7" y="3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1" name="Freeform 549"/>
                <p:cNvSpPr>
                  <a:spLocks/>
                </p:cNvSpPr>
                <p:nvPr/>
              </p:nvSpPr>
              <p:spPr bwMode="auto">
                <a:xfrm>
                  <a:off x="2630" y="2423"/>
                  <a:ext cx="30" cy="20"/>
                </a:xfrm>
                <a:custGeom>
                  <a:avLst/>
                  <a:gdLst>
                    <a:gd name="T0" fmla="*/ 28 w 30"/>
                    <a:gd name="T1" fmla="*/ 5 h 20"/>
                    <a:gd name="T2" fmla="*/ 24 w 30"/>
                    <a:gd name="T3" fmla="*/ 5 h 20"/>
                    <a:gd name="T4" fmla="*/ 22 w 30"/>
                    <a:gd name="T5" fmla="*/ 5 h 20"/>
                    <a:gd name="T6" fmla="*/ 20 w 30"/>
                    <a:gd name="T7" fmla="*/ 5 h 20"/>
                    <a:gd name="T8" fmla="*/ 19 w 30"/>
                    <a:gd name="T9" fmla="*/ 3 h 20"/>
                    <a:gd name="T10" fmla="*/ 17 w 30"/>
                    <a:gd name="T11" fmla="*/ 3 h 20"/>
                    <a:gd name="T12" fmla="*/ 17 w 30"/>
                    <a:gd name="T13" fmla="*/ 2 h 20"/>
                    <a:gd name="T14" fmla="*/ 17 w 30"/>
                    <a:gd name="T15" fmla="*/ 0 h 20"/>
                    <a:gd name="T16" fmla="*/ 0 w 30"/>
                    <a:gd name="T17" fmla="*/ 2 h 20"/>
                    <a:gd name="T18" fmla="*/ 2 w 30"/>
                    <a:gd name="T19" fmla="*/ 7 h 20"/>
                    <a:gd name="T20" fmla="*/ 4 w 30"/>
                    <a:gd name="T21" fmla="*/ 11 h 20"/>
                    <a:gd name="T22" fmla="*/ 8 w 30"/>
                    <a:gd name="T23" fmla="*/ 14 h 20"/>
                    <a:gd name="T24" fmla="*/ 11 w 30"/>
                    <a:gd name="T25" fmla="*/ 18 h 20"/>
                    <a:gd name="T26" fmla="*/ 17 w 30"/>
                    <a:gd name="T27" fmla="*/ 20 h 20"/>
                    <a:gd name="T28" fmla="*/ 20 w 30"/>
                    <a:gd name="T29" fmla="*/ 20 h 20"/>
                    <a:gd name="T30" fmla="*/ 24 w 30"/>
                    <a:gd name="T31" fmla="*/ 20 h 20"/>
                    <a:gd name="T32" fmla="*/ 30 w 30"/>
                    <a:gd name="T33" fmla="*/ 20 h 20"/>
                    <a:gd name="T34" fmla="*/ 28 w 30"/>
                    <a:gd name="T35" fmla="*/ 5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0" h="20">
                      <a:moveTo>
                        <a:pt x="28" y="5"/>
                      </a:move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4" y="11"/>
                      </a:lnTo>
                      <a:lnTo>
                        <a:pt x="8" y="14"/>
                      </a:lnTo>
                      <a:lnTo>
                        <a:pt x="11" y="18"/>
                      </a:lnTo>
                      <a:lnTo>
                        <a:pt x="17" y="20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30" y="20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2" name="Freeform 550"/>
                <p:cNvSpPr>
                  <a:spLocks/>
                </p:cNvSpPr>
                <p:nvPr/>
              </p:nvSpPr>
              <p:spPr bwMode="auto">
                <a:xfrm>
                  <a:off x="2658" y="2410"/>
                  <a:ext cx="37" cy="33"/>
                </a:xfrm>
                <a:custGeom>
                  <a:avLst/>
                  <a:gdLst>
                    <a:gd name="T0" fmla="*/ 31 w 37"/>
                    <a:gd name="T1" fmla="*/ 0 h 33"/>
                    <a:gd name="T2" fmla="*/ 26 w 37"/>
                    <a:gd name="T3" fmla="*/ 3 h 33"/>
                    <a:gd name="T4" fmla="*/ 22 w 37"/>
                    <a:gd name="T5" fmla="*/ 5 h 33"/>
                    <a:gd name="T6" fmla="*/ 17 w 37"/>
                    <a:gd name="T7" fmla="*/ 9 h 33"/>
                    <a:gd name="T8" fmla="*/ 13 w 37"/>
                    <a:gd name="T9" fmla="*/ 11 h 33"/>
                    <a:gd name="T10" fmla="*/ 9 w 37"/>
                    <a:gd name="T11" fmla="*/ 15 h 33"/>
                    <a:gd name="T12" fmla="*/ 5 w 37"/>
                    <a:gd name="T13" fmla="*/ 16 h 33"/>
                    <a:gd name="T14" fmla="*/ 2 w 37"/>
                    <a:gd name="T15" fmla="*/ 16 h 33"/>
                    <a:gd name="T16" fmla="*/ 0 w 37"/>
                    <a:gd name="T17" fmla="*/ 18 h 33"/>
                    <a:gd name="T18" fmla="*/ 2 w 37"/>
                    <a:gd name="T19" fmla="*/ 33 h 33"/>
                    <a:gd name="T20" fmla="*/ 7 w 37"/>
                    <a:gd name="T21" fmla="*/ 31 h 33"/>
                    <a:gd name="T22" fmla="*/ 11 w 37"/>
                    <a:gd name="T23" fmla="*/ 29 h 33"/>
                    <a:gd name="T24" fmla="*/ 17 w 37"/>
                    <a:gd name="T25" fmla="*/ 27 h 33"/>
                    <a:gd name="T26" fmla="*/ 20 w 37"/>
                    <a:gd name="T27" fmla="*/ 24 h 33"/>
                    <a:gd name="T28" fmla="*/ 26 w 37"/>
                    <a:gd name="T29" fmla="*/ 22 h 33"/>
                    <a:gd name="T30" fmla="*/ 29 w 37"/>
                    <a:gd name="T31" fmla="*/ 18 h 33"/>
                    <a:gd name="T32" fmla="*/ 33 w 37"/>
                    <a:gd name="T33" fmla="*/ 16 h 33"/>
                    <a:gd name="T34" fmla="*/ 37 w 37"/>
                    <a:gd name="T35" fmla="*/ 15 h 33"/>
                    <a:gd name="T36" fmla="*/ 31 w 37"/>
                    <a:gd name="T37" fmla="*/ 0 h 3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33">
                      <a:moveTo>
                        <a:pt x="31" y="0"/>
                      </a:moveTo>
                      <a:lnTo>
                        <a:pt x="26" y="3"/>
                      </a:lnTo>
                      <a:lnTo>
                        <a:pt x="22" y="5"/>
                      </a:lnTo>
                      <a:lnTo>
                        <a:pt x="17" y="9"/>
                      </a:lnTo>
                      <a:lnTo>
                        <a:pt x="13" y="11"/>
                      </a:lnTo>
                      <a:lnTo>
                        <a:pt x="9" y="15"/>
                      </a:lnTo>
                      <a:lnTo>
                        <a:pt x="5" y="16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2" y="33"/>
                      </a:lnTo>
                      <a:lnTo>
                        <a:pt x="7" y="31"/>
                      </a:lnTo>
                      <a:lnTo>
                        <a:pt x="11" y="29"/>
                      </a:lnTo>
                      <a:lnTo>
                        <a:pt x="17" y="27"/>
                      </a:lnTo>
                      <a:lnTo>
                        <a:pt x="20" y="24"/>
                      </a:lnTo>
                      <a:lnTo>
                        <a:pt x="26" y="22"/>
                      </a:lnTo>
                      <a:lnTo>
                        <a:pt x="29" y="18"/>
                      </a:lnTo>
                      <a:lnTo>
                        <a:pt x="33" y="16"/>
                      </a:lnTo>
                      <a:lnTo>
                        <a:pt x="37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3" name="Freeform 551"/>
                <p:cNvSpPr>
                  <a:spLocks/>
                </p:cNvSpPr>
                <p:nvPr/>
              </p:nvSpPr>
              <p:spPr bwMode="auto">
                <a:xfrm>
                  <a:off x="2689" y="2395"/>
                  <a:ext cx="39" cy="30"/>
                </a:xfrm>
                <a:custGeom>
                  <a:avLst/>
                  <a:gdLst>
                    <a:gd name="T0" fmla="*/ 35 w 39"/>
                    <a:gd name="T1" fmla="*/ 0 h 30"/>
                    <a:gd name="T2" fmla="*/ 30 w 39"/>
                    <a:gd name="T3" fmla="*/ 2 h 30"/>
                    <a:gd name="T4" fmla="*/ 24 w 39"/>
                    <a:gd name="T5" fmla="*/ 2 h 30"/>
                    <a:gd name="T6" fmla="*/ 21 w 39"/>
                    <a:gd name="T7" fmla="*/ 6 h 30"/>
                    <a:gd name="T8" fmla="*/ 15 w 39"/>
                    <a:gd name="T9" fmla="*/ 7 h 30"/>
                    <a:gd name="T10" fmla="*/ 11 w 39"/>
                    <a:gd name="T11" fmla="*/ 9 h 30"/>
                    <a:gd name="T12" fmla="*/ 8 w 39"/>
                    <a:gd name="T13" fmla="*/ 11 h 30"/>
                    <a:gd name="T14" fmla="*/ 4 w 39"/>
                    <a:gd name="T15" fmla="*/ 13 h 30"/>
                    <a:gd name="T16" fmla="*/ 0 w 39"/>
                    <a:gd name="T17" fmla="*/ 15 h 30"/>
                    <a:gd name="T18" fmla="*/ 6 w 39"/>
                    <a:gd name="T19" fmla="*/ 30 h 30"/>
                    <a:gd name="T20" fmla="*/ 11 w 39"/>
                    <a:gd name="T21" fmla="*/ 28 h 30"/>
                    <a:gd name="T22" fmla="*/ 15 w 39"/>
                    <a:gd name="T23" fmla="*/ 24 h 30"/>
                    <a:gd name="T24" fmla="*/ 19 w 39"/>
                    <a:gd name="T25" fmla="*/ 22 h 30"/>
                    <a:gd name="T26" fmla="*/ 22 w 39"/>
                    <a:gd name="T27" fmla="*/ 20 h 30"/>
                    <a:gd name="T28" fmla="*/ 26 w 39"/>
                    <a:gd name="T29" fmla="*/ 18 h 30"/>
                    <a:gd name="T30" fmla="*/ 30 w 39"/>
                    <a:gd name="T31" fmla="*/ 17 h 30"/>
                    <a:gd name="T32" fmla="*/ 35 w 39"/>
                    <a:gd name="T33" fmla="*/ 15 h 30"/>
                    <a:gd name="T34" fmla="*/ 39 w 39"/>
                    <a:gd name="T35" fmla="*/ 15 h 30"/>
                    <a:gd name="T36" fmla="*/ 35 w 39"/>
                    <a:gd name="T37" fmla="*/ 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30">
                      <a:moveTo>
                        <a:pt x="35" y="0"/>
                      </a:moveTo>
                      <a:lnTo>
                        <a:pt x="30" y="2"/>
                      </a:lnTo>
                      <a:lnTo>
                        <a:pt x="24" y="2"/>
                      </a:lnTo>
                      <a:lnTo>
                        <a:pt x="21" y="6"/>
                      </a:lnTo>
                      <a:lnTo>
                        <a:pt x="15" y="7"/>
                      </a:lnTo>
                      <a:lnTo>
                        <a:pt x="11" y="9"/>
                      </a:lnTo>
                      <a:lnTo>
                        <a:pt x="8" y="11"/>
                      </a:lnTo>
                      <a:lnTo>
                        <a:pt x="4" y="13"/>
                      </a:lnTo>
                      <a:lnTo>
                        <a:pt x="0" y="15"/>
                      </a:lnTo>
                      <a:lnTo>
                        <a:pt x="6" y="30"/>
                      </a:lnTo>
                      <a:lnTo>
                        <a:pt x="11" y="28"/>
                      </a:lnTo>
                      <a:lnTo>
                        <a:pt x="15" y="24"/>
                      </a:lnTo>
                      <a:lnTo>
                        <a:pt x="19" y="22"/>
                      </a:lnTo>
                      <a:lnTo>
                        <a:pt x="22" y="20"/>
                      </a:lnTo>
                      <a:lnTo>
                        <a:pt x="26" y="18"/>
                      </a:lnTo>
                      <a:lnTo>
                        <a:pt x="30" y="17"/>
                      </a:lnTo>
                      <a:lnTo>
                        <a:pt x="35" y="15"/>
                      </a:lnTo>
                      <a:lnTo>
                        <a:pt x="39" y="15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4" name="Freeform 552"/>
                <p:cNvSpPr>
                  <a:spLocks/>
                </p:cNvSpPr>
                <p:nvPr/>
              </p:nvSpPr>
              <p:spPr bwMode="auto">
                <a:xfrm>
                  <a:off x="2724" y="2391"/>
                  <a:ext cx="50" cy="19"/>
                </a:xfrm>
                <a:custGeom>
                  <a:avLst/>
                  <a:gdLst>
                    <a:gd name="T0" fmla="*/ 47 w 50"/>
                    <a:gd name="T1" fmla="*/ 0 h 19"/>
                    <a:gd name="T2" fmla="*/ 41 w 50"/>
                    <a:gd name="T3" fmla="*/ 0 h 19"/>
                    <a:gd name="T4" fmla="*/ 37 w 50"/>
                    <a:gd name="T5" fmla="*/ 0 h 19"/>
                    <a:gd name="T6" fmla="*/ 32 w 50"/>
                    <a:gd name="T7" fmla="*/ 0 h 19"/>
                    <a:gd name="T8" fmla="*/ 24 w 50"/>
                    <a:gd name="T9" fmla="*/ 0 h 19"/>
                    <a:gd name="T10" fmla="*/ 19 w 50"/>
                    <a:gd name="T11" fmla="*/ 2 h 19"/>
                    <a:gd name="T12" fmla="*/ 13 w 50"/>
                    <a:gd name="T13" fmla="*/ 2 h 19"/>
                    <a:gd name="T14" fmla="*/ 6 w 50"/>
                    <a:gd name="T15" fmla="*/ 2 h 19"/>
                    <a:gd name="T16" fmla="*/ 0 w 50"/>
                    <a:gd name="T17" fmla="*/ 4 h 19"/>
                    <a:gd name="T18" fmla="*/ 4 w 50"/>
                    <a:gd name="T19" fmla="*/ 19 h 19"/>
                    <a:gd name="T20" fmla="*/ 8 w 50"/>
                    <a:gd name="T21" fmla="*/ 17 h 19"/>
                    <a:gd name="T22" fmla="*/ 13 w 50"/>
                    <a:gd name="T23" fmla="*/ 17 h 19"/>
                    <a:gd name="T24" fmla="*/ 19 w 50"/>
                    <a:gd name="T25" fmla="*/ 17 h 19"/>
                    <a:gd name="T26" fmla="*/ 26 w 50"/>
                    <a:gd name="T27" fmla="*/ 17 h 19"/>
                    <a:gd name="T28" fmla="*/ 32 w 50"/>
                    <a:gd name="T29" fmla="*/ 17 h 19"/>
                    <a:gd name="T30" fmla="*/ 37 w 50"/>
                    <a:gd name="T31" fmla="*/ 15 h 19"/>
                    <a:gd name="T32" fmla="*/ 43 w 50"/>
                    <a:gd name="T33" fmla="*/ 15 h 19"/>
                    <a:gd name="T34" fmla="*/ 50 w 50"/>
                    <a:gd name="T35" fmla="*/ 15 h 19"/>
                    <a:gd name="T36" fmla="*/ 47 w 50"/>
                    <a:gd name="T37" fmla="*/ 0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0" h="19">
                      <a:moveTo>
                        <a:pt x="47" y="0"/>
                      </a:move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4" y="19"/>
                      </a:lnTo>
                      <a:lnTo>
                        <a:pt x="8" y="17"/>
                      </a:lnTo>
                      <a:lnTo>
                        <a:pt x="13" y="17"/>
                      </a:lnTo>
                      <a:lnTo>
                        <a:pt x="19" y="17"/>
                      </a:lnTo>
                      <a:lnTo>
                        <a:pt x="26" y="17"/>
                      </a:lnTo>
                      <a:lnTo>
                        <a:pt x="32" y="17"/>
                      </a:lnTo>
                      <a:lnTo>
                        <a:pt x="37" y="15"/>
                      </a:lnTo>
                      <a:lnTo>
                        <a:pt x="43" y="15"/>
                      </a:lnTo>
                      <a:lnTo>
                        <a:pt x="50" y="1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5" name="Freeform 553"/>
                <p:cNvSpPr>
                  <a:spLocks/>
                </p:cNvSpPr>
                <p:nvPr/>
              </p:nvSpPr>
              <p:spPr bwMode="auto">
                <a:xfrm>
                  <a:off x="2771" y="2378"/>
                  <a:ext cx="33" cy="28"/>
                </a:xfrm>
                <a:custGeom>
                  <a:avLst/>
                  <a:gdLst>
                    <a:gd name="T0" fmla="*/ 33 w 33"/>
                    <a:gd name="T1" fmla="*/ 0 h 28"/>
                    <a:gd name="T2" fmla="*/ 25 w 33"/>
                    <a:gd name="T3" fmla="*/ 2 h 28"/>
                    <a:gd name="T4" fmla="*/ 20 w 33"/>
                    <a:gd name="T5" fmla="*/ 2 h 28"/>
                    <a:gd name="T6" fmla="*/ 14 w 33"/>
                    <a:gd name="T7" fmla="*/ 4 h 28"/>
                    <a:gd name="T8" fmla="*/ 11 w 33"/>
                    <a:gd name="T9" fmla="*/ 8 h 28"/>
                    <a:gd name="T10" fmla="*/ 9 w 33"/>
                    <a:gd name="T11" fmla="*/ 10 h 28"/>
                    <a:gd name="T12" fmla="*/ 5 w 33"/>
                    <a:gd name="T13" fmla="*/ 10 h 28"/>
                    <a:gd name="T14" fmla="*/ 3 w 33"/>
                    <a:gd name="T15" fmla="*/ 11 h 28"/>
                    <a:gd name="T16" fmla="*/ 0 w 33"/>
                    <a:gd name="T17" fmla="*/ 13 h 28"/>
                    <a:gd name="T18" fmla="*/ 3 w 33"/>
                    <a:gd name="T19" fmla="*/ 28 h 28"/>
                    <a:gd name="T20" fmla="*/ 7 w 33"/>
                    <a:gd name="T21" fmla="*/ 26 h 28"/>
                    <a:gd name="T22" fmla="*/ 12 w 33"/>
                    <a:gd name="T23" fmla="*/ 24 h 28"/>
                    <a:gd name="T24" fmla="*/ 16 w 33"/>
                    <a:gd name="T25" fmla="*/ 23 h 28"/>
                    <a:gd name="T26" fmla="*/ 20 w 33"/>
                    <a:gd name="T27" fmla="*/ 21 h 28"/>
                    <a:gd name="T28" fmla="*/ 22 w 33"/>
                    <a:gd name="T29" fmla="*/ 19 h 28"/>
                    <a:gd name="T30" fmla="*/ 25 w 33"/>
                    <a:gd name="T31" fmla="*/ 17 h 28"/>
                    <a:gd name="T32" fmla="*/ 27 w 33"/>
                    <a:gd name="T33" fmla="*/ 17 h 28"/>
                    <a:gd name="T34" fmla="*/ 33 w 33"/>
                    <a:gd name="T35" fmla="*/ 17 h 28"/>
                    <a:gd name="T36" fmla="*/ 33 w 33"/>
                    <a:gd name="T37" fmla="*/ 0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3" h="28">
                      <a:moveTo>
                        <a:pt x="33" y="0"/>
                      </a:move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4" y="4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5" y="10"/>
                      </a:lnTo>
                      <a:lnTo>
                        <a:pt x="3" y="11"/>
                      </a:lnTo>
                      <a:lnTo>
                        <a:pt x="0" y="13"/>
                      </a:lnTo>
                      <a:lnTo>
                        <a:pt x="3" y="28"/>
                      </a:lnTo>
                      <a:lnTo>
                        <a:pt x="7" y="26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33" y="17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6" name="Freeform 554"/>
                <p:cNvSpPr>
                  <a:spLocks/>
                </p:cNvSpPr>
                <p:nvPr/>
              </p:nvSpPr>
              <p:spPr bwMode="auto">
                <a:xfrm>
                  <a:off x="2804" y="2378"/>
                  <a:ext cx="66" cy="24"/>
                </a:xfrm>
                <a:custGeom>
                  <a:avLst/>
                  <a:gdLst>
                    <a:gd name="T0" fmla="*/ 63 w 66"/>
                    <a:gd name="T1" fmla="*/ 10 h 24"/>
                    <a:gd name="T2" fmla="*/ 57 w 66"/>
                    <a:gd name="T3" fmla="*/ 10 h 24"/>
                    <a:gd name="T4" fmla="*/ 50 w 66"/>
                    <a:gd name="T5" fmla="*/ 10 h 24"/>
                    <a:gd name="T6" fmla="*/ 42 w 66"/>
                    <a:gd name="T7" fmla="*/ 8 h 24"/>
                    <a:gd name="T8" fmla="*/ 33 w 66"/>
                    <a:gd name="T9" fmla="*/ 6 h 24"/>
                    <a:gd name="T10" fmla="*/ 24 w 66"/>
                    <a:gd name="T11" fmla="*/ 4 h 24"/>
                    <a:gd name="T12" fmla="*/ 15 w 66"/>
                    <a:gd name="T13" fmla="*/ 2 h 24"/>
                    <a:gd name="T14" fmla="*/ 7 w 66"/>
                    <a:gd name="T15" fmla="*/ 0 h 24"/>
                    <a:gd name="T16" fmla="*/ 0 w 66"/>
                    <a:gd name="T17" fmla="*/ 0 h 24"/>
                    <a:gd name="T18" fmla="*/ 0 w 66"/>
                    <a:gd name="T19" fmla="*/ 17 h 24"/>
                    <a:gd name="T20" fmla="*/ 5 w 66"/>
                    <a:gd name="T21" fmla="*/ 17 h 24"/>
                    <a:gd name="T22" fmla="*/ 13 w 66"/>
                    <a:gd name="T23" fmla="*/ 17 h 24"/>
                    <a:gd name="T24" fmla="*/ 20 w 66"/>
                    <a:gd name="T25" fmla="*/ 19 h 24"/>
                    <a:gd name="T26" fmla="*/ 29 w 66"/>
                    <a:gd name="T27" fmla="*/ 21 h 24"/>
                    <a:gd name="T28" fmla="*/ 39 w 66"/>
                    <a:gd name="T29" fmla="*/ 23 h 24"/>
                    <a:gd name="T30" fmla="*/ 48 w 66"/>
                    <a:gd name="T31" fmla="*/ 24 h 24"/>
                    <a:gd name="T32" fmla="*/ 57 w 66"/>
                    <a:gd name="T33" fmla="*/ 24 h 24"/>
                    <a:gd name="T34" fmla="*/ 66 w 66"/>
                    <a:gd name="T35" fmla="*/ 24 h 24"/>
                    <a:gd name="T36" fmla="*/ 63 w 66"/>
                    <a:gd name="T37" fmla="*/ 1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6" h="24">
                      <a:moveTo>
                        <a:pt x="63" y="10"/>
                      </a:moveTo>
                      <a:lnTo>
                        <a:pt x="57" y="10"/>
                      </a:lnTo>
                      <a:lnTo>
                        <a:pt x="50" y="10"/>
                      </a:lnTo>
                      <a:lnTo>
                        <a:pt x="42" y="8"/>
                      </a:lnTo>
                      <a:lnTo>
                        <a:pt x="33" y="6"/>
                      </a:lnTo>
                      <a:lnTo>
                        <a:pt x="24" y="4"/>
                      </a:lnTo>
                      <a:lnTo>
                        <a:pt x="15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13" y="17"/>
                      </a:lnTo>
                      <a:lnTo>
                        <a:pt x="20" y="19"/>
                      </a:lnTo>
                      <a:lnTo>
                        <a:pt x="29" y="21"/>
                      </a:lnTo>
                      <a:lnTo>
                        <a:pt x="39" y="23"/>
                      </a:lnTo>
                      <a:lnTo>
                        <a:pt x="48" y="24"/>
                      </a:lnTo>
                      <a:lnTo>
                        <a:pt x="57" y="24"/>
                      </a:lnTo>
                      <a:lnTo>
                        <a:pt x="66" y="24"/>
                      </a:lnTo>
                      <a:lnTo>
                        <a:pt x="63" y="1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7" name="Freeform 555"/>
                <p:cNvSpPr>
                  <a:spLocks/>
                </p:cNvSpPr>
                <p:nvPr/>
              </p:nvSpPr>
              <p:spPr bwMode="auto">
                <a:xfrm>
                  <a:off x="2867" y="2360"/>
                  <a:ext cx="31" cy="42"/>
                </a:xfrm>
                <a:custGeom>
                  <a:avLst/>
                  <a:gdLst>
                    <a:gd name="T0" fmla="*/ 18 w 31"/>
                    <a:gd name="T1" fmla="*/ 0 h 42"/>
                    <a:gd name="T2" fmla="*/ 16 w 31"/>
                    <a:gd name="T3" fmla="*/ 6 h 42"/>
                    <a:gd name="T4" fmla="*/ 14 w 31"/>
                    <a:gd name="T5" fmla="*/ 9 h 42"/>
                    <a:gd name="T6" fmla="*/ 13 w 31"/>
                    <a:gd name="T7" fmla="*/ 13 h 42"/>
                    <a:gd name="T8" fmla="*/ 11 w 31"/>
                    <a:gd name="T9" fmla="*/ 17 h 42"/>
                    <a:gd name="T10" fmla="*/ 9 w 31"/>
                    <a:gd name="T11" fmla="*/ 20 h 42"/>
                    <a:gd name="T12" fmla="*/ 7 w 31"/>
                    <a:gd name="T13" fmla="*/ 24 h 42"/>
                    <a:gd name="T14" fmla="*/ 3 w 31"/>
                    <a:gd name="T15" fmla="*/ 26 h 42"/>
                    <a:gd name="T16" fmla="*/ 0 w 31"/>
                    <a:gd name="T17" fmla="*/ 28 h 42"/>
                    <a:gd name="T18" fmla="*/ 3 w 31"/>
                    <a:gd name="T19" fmla="*/ 42 h 42"/>
                    <a:gd name="T20" fmla="*/ 11 w 31"/>
                    <a:gd name="T21" fmla="*/ 39 h 42"/>
                    <a:gd name="T22" fmla="*/ 16 w 31"/>
                    <a:gd name="T23" fmla="*/ 35 h 42"/>
                    <a:gd name="T24" fmla="*/ 20 w 31"/>
                    <a:gd name="T25" fmla="*/ 29 h 42"/>
                    <a:gd name="T26" fmla="*/ 24 w 31"/>
                    <a:gd name="T27" fmla="*/ 26 h 42"/>
                    <a:gd name="T28" fmla="*/ 27 w 31"/>
                    <a:gd name="T29" fmla="*/ 20 h 42"/>
                    <a:gd name="T30" fmla="*/ 29 w 31"/>
                    <a:gd name="T31" fmla="*/ 15 h 42"/>
                    <a:gd name="T32" fmla="*/ 31 w 31"/>
                    <a:gd name="T33" fmla="*/ 11 h 42"/>
                    <a:gd name="T34" fmla="*/ 31 w 31"/>
                    <a:gd name="T35" fmla="*/ 7 h 42"/>
                    <a:gd name="T36" fmla="*/ 18 w 31"/>
                    <a:gd name="T37" fmla="*/ 0 h 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" h="42">
                      <a:moveTo>
                        <a:pt x="18" y="0"/>
                      </a:moveTo>
                      <a:lnTo>
                        <a:pt x="16" y="6"/>
                      </a:lnTo>
                      <a:lnTo>
                        <a:pt x="14" y="9"/>
                      </a:lnTo>
                      <a:lnTo>
                        <a:pt x="13" y="13"/>
                      </a:lnTo>
                      <a:lnTo>
                        <a:pt x="11" y="17"/>
                      </a:lnTo>
                      <a:lnTo>
                        <a:pt x="9" y="20"/>
                      </a:lnTo>
                      <a:lnTo>
                        <a:pt x="7" y="24"/>
                      </a:lnTo>
                      <a:lnTo>
                        <a:pt x="3" y="26"/>
                      </a:lnTo>
                      <a:lnTo>
                        <a:pt x="0" y="28"/>
                      </a:lnTo>
                      <a:lnTo>
                        <a:pt x="3" y="42"/>
                      </a:lnTo>
                      <a:lnTo>
                        <a:pt x="11" y="39"/>
                      </a:lnTo>
                      <a:lnTo>
                        <a:pt x="16" y="35"/>
                      </a:lnTo>
                      <a:lnTo>
                        <a:pt x="20" y="29"/>
                      </a:lnTo>
                      <a:lnTo>
                        <a:pt x="24" y="26"/>
                      </a:lnTo>
                      <a:lnTo>
                        <a:pt x="27" y="20"/>
                      </a:lnTo>
                      <a:lnTo>
                        <a:pt x="29" y="15"/>
                      </a:lnTo>
                      <a:lnTo>
                        <a:pt x="31" y="11"/>
                      </a:lnTo>
                      <a:lnTo>
                        <a:pt x="31" y="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8" name="Freeform 556"/>
                <p:cNvSpPr>
                  <a:spLocks/>
                </p:cNvSpPr>
                <p:nvPr/>
              </p:nvSpPr>
              <p:spPr bwMode="auto">
                <a:xfrm>
                  <a:off x="2883" y="2330"/>
                  <a:ext cx="17" cy="37"/>
                </a:xfrm>
                <a:custGeom>
                  <a:avLst/>
                  <a:gdLst>
                    <a:gd name="T0" fmla="*/ 4 w 17"/>
                    <a:gd name="T1" fmla="*/ 0 h 37"/>
                    <a:gd name="T2" fmla="*/ 0 w 17"/>
                    <a:gd name="T3" fmla="*/ 6 h 37"/>
                    <a:gd name="T4" fmla="*/ 0 w 17"/>
                    <a:gd name="T5" fmla="*/ 12 h 37"/>
                    <a:gd name="T6" fmla="*/ 0 w 17"/>
                    <a:gd name="T7" fmla="*/ 15 h 37"/>
                    <a:gd name="T8" fmla="*/ 0 w 17"/>
                    <a:gd name="T9" fmla="*/ 19 h 37"/>
                    <a:gd name="T10" fmla="*/ 2 w 17"/>
                    <a:gd name="T11" fmla="*/ 23 h 37"/>
                    <a:gd name="T12" fmla="*/ 2 w 17"/>
                    <a:gd name="T13" fmla="*/ 26 h 37"/>
                    <a:gd name="T14" fmla="*/ 2 w 17"/>
                    <a:gd name="T15" fmla="*/ 28 h 37"/>
                    <a:gd name="T16" fmla="*/ 2 w 17"/>
                    <a:gd name="T17" fmla="*/ 30 h 37"/>
                    <a:gd name="T18" fmla="*/ 15 w 17"/>
                    <a:gd name="T19" fmla="*/ 37 h 37"/>
                    <a:gd name="T20" fmla="*/ 17 w 17"/>
                    <a:gd name="T21" fmla="*/ 30 h 37"/>
                    <a:gd name="T22" fmla="*/ 17 w 17"/>
                    <a:gd name="T23" fmla="*/ 26 h 37"/>
                    <a:gd name="T24" fmla="*/ 17 w 17"/>
                    <a:gd name="T25" fmla="*/ 21 h 37"/>
                    <a:gd name="T26" fmla="*/ 17 w 17"/>
                    <a:gd name="T27" fmla="*/ 17 h 37"/>
                    <a:gd name="T28" fmla="*/ 15 w 17"/>
                    <a:gd name="T29" fmla="*/ 13 h 37"/>
                    <a:gd name="T30" fmla="*/ 15 w 17"/>
                    <a:gd name="T31" fmla="*/ 12 h 37"/>
                    <a:gd name="T32" fmla="*/ 4 w 17"/>
                    <a:gd name="T33" fmla="*/ 0 h 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7">
                      <a:moveTo>
                        <a:pt x="4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2" y="30"/>
                      </a:lnTo>
                      <a:lnTo>
                        <a:pt x="15" y="37"/>
                      </a:lnTo>
                      <a:lnTo>
                        <a:pt x="17" y="30"/>
                      </a:lnTo>
                      <a:lnTo>
                        <a:pt x="17" y="26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5" y="13"/>
                      </a:lnTo>
                      <a:lnTo>
                        <a:pt x="15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69" name="Freeform 557"/>
                <p:cNvSpPr>
                  <a:spLocks/>
                </p:cNvSpPr>
                <p:nvPr/>
              </p:nvSpPr>
              <p:spPr bwMode="auto">
                <a:xfrm>
                  <a:off x="2887" y="2327"/>
                  <a:ext cx="35" cy="22"/>
                </a:xfrm>
                <a:custGeom>
                  <a:avLst/>
                  <a:gdLst>
                    <a:gd name="T0" fmla="*/ 24 w 35"/>
                    <a:gd name="T1" fmla="*/ 7 h 22"/>
                    <a:gd name="T2" fmla="*/ 26 w 35"/>
                    <a:gd name="T3" fmla="*/ 7 h 22"/>
                    <a:gd name="T4" fmla="*/ 24 w 35"/>
                    <a:gd name="T5" fmla="*/ 7 h 22"/>
                    <a:gd name="T6" fmla="*/ 22 w 35"/>
                    <a:gd name="T7" fmla="*/ 5 h 22"/>
                    <a:gd name="T8" fmla="*/ 18 w 35"/>
                    <a:gd name="T9" fmla="*/ 3 h 22"/>
                    <a:gd name="T10" fmla="*/ 13 w 35"/>
                    <a:gd name="T11" fmla="*/ 2 h 22"/>
                    <a:gd name="T12" fmla="*/ 7 w 35"/>
                    <a:gd name="T13" fmla="*/ 0 h 22"/>
                    <a:gd name="T14" fmla="*/ 0 w 35"/>
                    <a:gd name="T15" fmla="*/ 3 h 22"/>
                    <a:gd name="T16" fmla="*/ 11 w 35"/>
                    <a:gd name="T17" fmla="*/ 15 h 22"/>
                    <a:gd name="T18" fmla="*/ 9 w 35"/>
                    <a:gd name="T19" fmla="*/ 15 h 22"/>
                    <a:gd name="T20" fmla="*/ 11 w 35"/>
                    <a:gd name="T21" fmla="*/ 16 h 22"/>
                    <a:gd name="T22" fmla="*/ 13 w 35"/>
                    <a:gd name="T23" fmla="*/ 18 h 22"/>
                    <a:gd name="T24" fmla="*/ 18 w 35"/>
                    <a:gd name="T25" fmla="*/ 20 h 22"/>
                    <a:gd name="T26" fmla="*/ 22 w 35"/>
                    <a:gd name="T27" fmla="*/ 22 h 22"/>
                    <a:gd name="T28" fmla="*/ 29 w 35"/>
                    <a:gd name="T29" fmla="*/ 22 h 22"/>
                    <a:gd name="T30" fmla="*/ 35 w 35"/>
                    <a:gd name="T31" fmla="*/ 18 h 22"/>
                    <a:gd name="T32" fmla="*/ 24 w 35"/>
                    <a:gd name="T33" fmla="*/ 7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22">
                      <a:moveTo>
                        <a:pt x="24" y="7"/>
                      </a:moveTo>
                      <a:lnTo>
                        <a:pt x="26" y="7"/>
                      </a:lnTo>
                      <a:lnTo>
                        <a:pt x="24" y="7"/>
                      </a:lnTo>
                      <a:lnTo>
                        <a:pt x="22" y="5"/>
                      </a:lnTo>
                      <a:lnTo>
                        <a:pt x="18" y="3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8" y="20"/>
                      </a:lnTo>
                      <a:lnTo>
                        <a:pt x="22" y="22"/>
                      </a:lnTo>
                      <a:lnTo>
                        <a:pt x="29" y="22"/>
                      </a:lnTo>
                      <a:lnTo>
                        <a:pt x="35" y="18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0" name="Freeform 558"/>
                <p:cNvSpPr>
                  <a:spLocks/>
                </p:cNvSpPr>
                <p:nvPr/>
              </p:nvSpPr>
              <p:spPr bwMode="auto">
                <a:xfrm>
                  <a:off x="2907" y="2299"/>
                  <a:ext cx="19" cy="46"/>
                </a:xfrm>
                <a:custGeom>
                  <a:avLst/>
                  <a:gdLst>
                    <a:gd name="T0" fmla="*/ 6 w 19"/>
                    <a:gd name="T1" fmla="*/ 0 h 46"/>
                    <a:gd name="T2" fmla="*/ 2 w 19"/>
                    <a:gd name="T3" fmla="*/ 6 h 46"/>
                    <a:gd name="T4" fmla="*/ 0 w 19"/>
                    <a:gd name="T5" fmla="*/ 13 h 46"/>
                    <a:gd name="T6" fmla="*/ 0 w 19"/>
                    <a:gd name="T7" fmla="*/ 20 h 46"/>
                    <a:gd name="T8" fmla="*/ 2 w 19"/>
                    <a:gd name="T9" fmla="*/ 26 h 46"/>
                    <a:gd name="T10" fmla="*/ 2 w 19"/>
                    <a:gd name="T11" fmla="*/ 30 h 46"/>
                    <a:gd name="T12" fmla="*/ 4 w 19"/>
                    <a:gd name="T13" fmla="*/ 33 h 46"/>
                    <a:gd name="T14" fmla="*/ 4 w 19"/>
                    <a:gd name="T15" fmla="*/ 35 h 46"/>
                    <a:gd name="T16" fmla="*/ 15 w 19"/>
                    <a:gd name="T17" fmla="*/ 46 h 46"/>
                    <a:gd name="T18" fmla="*/ 19 w 19"/>
                    <a:gd name="T19" fmla="*/ 39 h 46"/>
                    <a:gd name="T20" fmla="*/ 19 w 19"/>
                    <a:gd name="T21" fmla="*/ 33 h 46"/>
                    <a:gd name="T22" fmla="*/ 19 w 19"/>
                    <a:gd name="T23" fmla="*/ 28 h 46"/>
                    <a:gd name="T24" fmla="*/ 17 w 19"/>
                    <a:gd name="T25" fmla="*/ 22 h 46"/>
                    <a:gd name="T26" fmla="*/ 15 w 19"/>
                    <a:gd name="T27" fmla="*/ 19 h 46"/>
                    <a:gd name="T28" fmla="*/ 15 w 19"/>
                    <a:gd name="T29" fmla="*/ 15 h 46"/>
                    <a:gd name="T30" fmla="*/ 17 w 19"/>
                    <a:gd name="T31" fmla="*/ 13 h 46"/>
                    <a:gd name="T32" fmla="*/ 17 w 19"/>
                    <a:gd name="T33" fmla="*/ 11 h 46"/>
                    <a:gd name="T34" fmla="*/ 6 w 19"/>
                    <a:gd name="T35" fmla="*/ 0 h 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" h="4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4" y="33"/>
                      </a:lnTo>
                      <a:lnTo>
                        <a:pt x="4" y="35"/>
                      </a:lnTo>
                      <a:lnTo>
                        <a:pt x="15" y="46"/>
                      </a:lnTo>
                      <a:lnTo>
                        <a:pt x="19" y="39"/>
                      </a:lnTo>
                      <a:lnTo>
                        <a:pt x="19" y="33"/>
                      </a:lnTo>
                      <a:lnTo>
                        <a:pt x="19" y="28"/>
                      </a:lnTo>
                      <a:lnTo>
                        <a:pt x="17" y="22"/>
                      </a:lnTo>
                      <a:lnTo>
                        <a:pt x="15" y="19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1" name="Freeform 559"/>
                <p:cNvSpPr>
                  <a:spLocks/>
                </p:cNvSpPr>
                <p:nvPr/>
              </p:nvSpPr>
              <p:spPr bwMode="auto">
                <a:xfrm>
                  <a:off x="2913" y="2286"/>
                  <a:ext cx="53" cy="24"/>
                </a:xfrm>
                <a:custGeom>
                  <a:avLst/>
                  <a:gdLst>
                    <a:gd name="T0" fmla="*/ 46 w 53"/>
                    <a:gd name="T1" fmla="*/ 0 h 24"/>
                    <a:gd name="T2" fmla="*/ 42 w 53"/>
                    <a:gd name="T3" fmla="*/ 2 h 24"/>
                    <a:gd name="T4" fmla="*/ 37 w 53"/>
                    <a:gd name="T5" fmla="*/ 4 h 24"/>
                    <a:gd name="T6" fmla="*/ 31 w 53"/>
                    <a:gd name="T7" fmla="*/ 4 h 24"/>
                    <a:gd name="T8" fmla="*/ 26 w 53"/>
                    <a:gd name="T9" fmla="*/ 4 h 24"/>
                    <a:gd name="T10" fmla="*/ 20 w 53"/>
                    <a:gd name="T11" fmla="*/ 6 h 24"/>
                    <a:gd name="T12" fmla="*/ 13 w 53"/>
                    <a:gd name="T13" fmla="*/ 6 h 24"/>
                    <a:gd name="T14" fmla="*/ 5 w 53"/>
                    <a:gd name="T15" fmla="*/ 9 h 24"/>
                    <a:gd name="T16" fmla="*/ 0 w 53"/>
                    <a:gd name="T17" fmla="*/ 13 h 24"/>
                    <a:gd name="T18" fmla="*/ 11 w 53"/>
                    <a:gd name="T19" fmla="*/ 24 h 24"/>
                    <a:gd name="T20" fmla="*/ 13 w 53"/>
                    <a:gd name="T21" fmla="*/ 22 h 24"/>
                    <a:gd name="T22" fmla="*/ 16 w 53"/>
                    <a:gd name="T23" fmla="*/ 20 h 24"/>
                    <a:gd name="T24" fmla="*/ 22 w 53"/>
                    <a:gd name="T25" fmla="*/ 20 h 24"/>
                    <a:gd name="T26" fmla="*/ 27 w 53"/>
                    <a:gd name="T27" fmla="*/ 20 h 24"/>
                    <a:gd name="T28" fmla="*/ 33 w 53"/>
                    <a:gd name="T29" fmla="*/ 20 h 24"/>
                    <a:gd name="T30" fmla="*/ 40 w 53"/>
                    <a:gd name="T31" fmla="*/ 19 h 24"/>
                    <a:gd name="T32" fmla="*/ 48 w 53"/>
                    <a:gd name="T33" fmla="*/ 17 h 24"/>
                    <a:gd name="T34" fmla="*/ 53 w 53"/>
                    <a:gd name="T35" fmla="*/ 15 h 24"/>
                    <a:gd name="T36" fmla="*/ 46 w 53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" h="24">
                      <a:moveTo>
                        <a:pt x="46" y="0"/>
                      </a:moveTo>
                      <a:lnTo>
                        <a:pt x="42" y="2"/>
                      </a:lnTo>
                      <a:lnTo>
                        <a:pt x="37" y="4"/>
                      </a:lnTo>
                      <a:lnTo>
                        <a:pt x="31" y="4"/>
                      </a:lnTo>
                      <a:lnTo>
                        <a:pt x="26" y="4"/>
                      </a:lnTo>
                      <a:lnTo>
                        <a:pt x="20" y="6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11" y="24"/>
                      </a:lnTo>
                      <a:lnTo>
                        <a:pt x="13" y="22"/>
                      </a:lnTo>
                      <a:lnTo>
                        <a:pt x="16" y="20"/>
                      </a:lnTo>
                      <a:lnTo>
                        <a:pt x="22" y="20"/>
                      </a:lnTo>
                      <a:lnTo>
                        <a:pt x="27" y="20"/>
                      </a:lnTo>
                      <a:lnTo>
                        <a:pt x="33" y="20"/>
                      </a:lnTo>
                      <a:lnTo>
                        <a:pt x="40" y="19"/>
                      </a:lnTo>
                      <a:lnTo>
                        <a:pt x="48" y="17"/>
                      </a:lnTo>
                      <a:lnTo>
                        <a:pt x="53" y="1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2" name="Freeform 560"/>
                <p:cNvSpPr>
                  <a:spLocks/>
                </p:cNvSpPr>
                <p:nvPr/>
              </p:nvSpPr>
              <p:spPr bwMode="auto">
                <a:xfrm>
                  <a:off x="2959" y="2251"/>
                  <a:ext cx="44" cy="50"/>
                </a:xfrm>
                <a:custGeom>
                  <a:avLst/>
                  <a:gdLst>
                    <a:gd name="T0" fmla="*/ 39 w 44"/>
                    <a:gd name="T1" fmla="*/ 0 h 50"/>
                    <a:gd name="T2" fmla="*/ 29 w 44"/>
                    <a:gd name="T3" fmla="*/ 6 h 50"/>
                    <a:gd name="T4" fmla="*/ 22 w 44"/>
                    <a:gd name="T5" fmla="*/ 9 h 50"/>
                    <a:gd name="T6" fmla="*/ 17 w 44"/>
                    <a:gd name="T7" fmla="*/ 15 h 50"/>
                    <a:gd name="T8" fmla="*/ 13 w 44"/>
                    <a:gd name="T9" fmla="*/ 20 h 50"/>
                    <a:gd name="T10" fmla="*/ 9 w 44"/>
                    <a:gd name="T11" fmla="*/ 26 h 50"/>
                    <a:gd name="T12" fmla="*/ 7 w 44"/>
                    <a:gd name="T13" fmla="*/ 30 h 50"/>
                    <a:gd name="T14" fmla="*/ 4 w 44"/>
                    <a:gd name="T15" fmla="*/ 33 h 50"/>
                    <a:gd name="T16" fmla="*/ 0 w 44"/>
                    <a:gd name="T17" fmla="*/ 35 h 50"/>
                    <a:gd name="T18" fmla="*/ 7 w 44"/>
                    <a:gd name="T19" fmla="*/ 50 h 50"/>
                    <a:gd name="T20" fmla="*/ 15 w 44"/>
                    <a:gd name="T21" fmla="*/ 44 h 50"/>
                    <a:gd name="T22" fmla="*/ 18 w 44"/>
                    <a:gd name="T23" fmla="*/ 41 h 50"/>
                    <a:gd name="T24" fmla="*/ 22 w 44"/>
                    <a:gd name="T25" fmla="*/ 35 h 50"/>
                    <a:gd name="T26" fmla="*/ 26 w 44"/>
                    <a:gd name="T27" fmla="*/ 30 h 50"/>
                    <a:gd name="T28" fmla="*/ 29 w 44"/>
                    <a:gd name="T29" fmla="*/ 26 h 50"/>
                    <a:gd name="T30" fmla="*/ 33 w 44"/>
                    <a:gd name="T31" fmla="*/ 22 h 50"/>
                    <a:gd name="T32" fmla="*/ 37 w 44"/>
                    <a:gd name="T33" fmla="*/ 19 h 50"/>
                    <a:gd name="T34" fmla="*/ 44 w 44"/>
                    <a:gd name="T35" fmla="*/ 15 h 50"/>
                    <a:gd name="T36" fmla="*/ 39 w 44"/>
                    <a:gd name="T37" fmla="*/ 0 h 5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50">
                      <a:moveTo>
                        <a:pt x="39" y="0"/>
                      </a:moveTo>
                      <a:lnTo>
                        <a:pt x="29" y="6"/>
                      </a:lnTo>
                      <a:lnTo>
                        <a:pt x="22" y="9"/>
                      </a:lnTo>
                      <a:lnTo>
                        <a:pt x="17" y="15"/>
                      </a:lnTo>
                      <a:lnTo>
                        <a:pt x="13" y="20"/>
                      </a:lnTo>
                      <a:lnTo>
                        <a:pt x="9" y="26"/>
                      </a:lnTo>
                      <a:lnTo>
                        <a:pt x="7" y="30"/>
                      </a:lnTo>
                      <a:lnTo>
                        <a:pt x="4" y="33"/>
                      </a:lnTo>
                      <a:lnTo>
                        <a:pt x="0" y="35"/>
                      </a:lnTo>
                      <a:lnTo>
                        <a:pt x="7" y="50"/>
                      </a:lnTo>
                      <a:lnTo>
                        <a:pt x="15" y="44"/>
                      </a:lnTo>
                      <a:lnTo>
                        <a:pt x="18" y="41"/>
                      </a:lnTo>
                      <a:lnTo>
                        <a:pt x="22" y="35"/>
                      </a:lnTo>
                      <a:lnTo>
                        <a:pt x="26" y="30"/>
                      </a:lnTo>
                      <a:lnTo>
                        <a:pt x="29" y="26"/>
                      </a:lnTo>
                      <a:lnTo>
                        <a:pt x="33" y="22"/>
                      </a:lnTo>
                      <a:lnTo>
                        <a:pt x="37" y="19"/>
                      </a:lnTo>
                      <a:lnTo>
                        <a:pt x="44" y="1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3" name="Freeform 561"/>
                <p:cNvSpPr>
                  <a:spLocks/>
                </p:cNvSpPr>
                <p:nvPr/>
              </p:nvSpPr>
              <p:spPr bwMode="auto">
                <a:xfrm>
                  <a:off x="2998" y="2242"/>
                  <a:ext cx="103" cy="24"/>
                </a:xfrm>
                <a:custGeom>
                  <a:avLst/>
                  <a:gdLst>
                    <a:gd name="T0" fmla="*/ 98 w 103"/>
                    <a:gd name="T1" fmla="*/ 0 h 24"/>
                    <a:gd name="T2" fmla="*/ 90 w 103"/>
                    <a:gd name="T3" fmla="*/ 4 h 24"/>
                    <a:gd name="T4" fmla="*/ 79 w 103"/>
                    <a:gd name="T5" fmla="*/ 4 h 24"/>
                    <a:gd name="T6" fmla="*/ 66 w 103"/>
                    <a:gd name="T7" fmla="*/ 5 h 24"/>
                    <a:gd name="T8" fmla="*/ 51 w 103"/>
                    <a:gd name="T9" fmla="*/ 5 h 24"/>
                    <a:gd name="T10" fmla="*/ 39 w 103"/>
                    <a:gd name="T11" fmla="*/ 5 h 24"/>
                    <a:gd name="T12" fmla="*/ 24 w 103"/>
                    <a:gd name="T13" fmla="*/ 5 h 24"/>
                    <a:gd name="T14" fmla="*/ 11 w 103"/>
                    <a:gd name="T15" fmla="*/ 7 h 24"/>
                    <a:gd name="T16" fmla="*/ 0 w 103"/>
                    <a:gd name="T17" fmla="*/ 9 h 24"/>
                    <a:gd name="T18" fmla="*/ 5 w 103"/>
                    <a:gd name="T19" fmla="*/ 24 h 24"/>
                    <a:gd name="T20" fmla="*/ 15 w 103"/>
                    <a:gd name="T21" fmla="*/ 22 h 24"/>
                    <a:gd name="T22" fmla="*/ 26 w 103"/>
                    <a:gd name="T23" fmla="*/ 22 h 24"/>
                    <a:gd name="T24" fmla="*/ 39 w 103"/>
                    <a:gd name="T25" fmla="*/ 20 h 24"/>
                    <a:gd name="T26" fmla="*/ 53 w 103"/>
                    <a:gd name="T27" fmla="*/ 20 h 24"/>
                    <a:gd name="T28" fmla="*/ 66 w 103"/>
                    <a:gd name="T29" fmla="*/ 20 h 24"/>
                    <a:gd name="T30" fmla="*/ 81 w 103"/>
                    <a:gd name="T31" fmla="*/ 20 h 24"/>
                    <a:gd name="T32" fmla="*/ 92 w 103"/>
                    <a:gd name="T33" fmla="*/ 18 h 24"/>
                    <a:gd name="T34" fmla="*/ 103 w 103"/>
                    <a:gd name="T35" fmla="*/ 15 h 24"/>
                    <a:gd name="T36" fmla="*/ 98 w 103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3" h="24">
                      <a:moveTo>
                        <a:pt x="98" y="0"/>
                      </a:moveTo>
                      <a:lnTo>
                        <a:pt x="90" y="4"/>
                      </a:lnTo>
                      <a:lnTo>
                        <a:pt x="79" y="4"/>
                      </a:lnTo>
                      <a:lnTo>
                        <a:pt x="66" y="5"/>
                      </a:lnTo>
                      <a:lnTo>
                        <a:pt x="51" y="5"/>
                      </a:lnTo>
                      <a:lnTo>
                        <a:pt x="39" y="5"/>
                      </a:lnTo>
                      <a:lnTo>
                        <a:pt x="24" y="5"/>
                      </a:lnTo>
                      <a:lnTo>
                        <a:pt x="11" y="7"/>
                      </a:lnTo>
                      <a:lnTo>
                        <a:pt x="0" y="9"/>
                      </a:lnTo>
                      <a:lnTo>
                        <a:pt x="5" y="24"/>
                      </a:lnTo>
                      <a:lnTo>
                        <a:pt x="15" y="22"/>
                      </a:lnTo>
                      <a:lnTo>
                        <a:pt x="26" y="22"/>
                      </a:lnTo>
                      <a:lnTo>
                        <a:pt x="39" y="20"/>
                      </a:lnTo>
                      <a:lnTo>
                        <a:pt x="53" y="20"/>
                      </a:lnTo>
                      <a:lnTo>
                        <a:pt x="66" y="20"/>
                      </a:lnTo>
                      <a:lnTo>
                        <a:pt x="81" y="20"/>
                      </a:lnTo>
                      <a:lnTo>
                        <a:pt x="92" y="18"/>
                      </a:lnTo>
                      <a:lnTo>
                        <a:pt x="103" y="15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4" name="Freeform 562"/>
                <p:cNvSpPr>
                  <a:spLocks/>
                </p:cNvSpPr>
                <p:nvPr/>
              </p:nvSpPr>
              <p:spPr bwMode="auto">
                <a:xfrm>
                  <a:off x="3096" y="2209"/>
                  <a:ext cx="22" cy="48"/>
                </a:xfrm>
                <a:custGeom>
                  <a:avLst/>
                  <a:gdLst>
                    <a:gd name="T0" fmla="*/ 9 w 22"/>
                    <a:gd name="T1" fmla="*/ 0 h 48"/>
                    <a:gd name="T2" fmla="*/ 5 w 22"/>
                    <a:gd name="T3" fmla="*/ 7 h 48"/>
                    <a:gd name="T4" fmla="*/ 5 w 22"/>
                    <a:gd name="T5" fmla="*/ 13 h 48"/>
                    <a:gd name="T6" fmla="*/ 5 w 22"/>
                    <a:gd name="T7" fmla="*/ 18 h 48"/>
                    <a:gd name="T8" fmla="*/ 5 w 22"/>
                    <a:gd name="T9" fmla="*/ 24 h 48"/>
                    <a:gd name="T10" fmla="*/ 5 w 22"/>
                    <a:gd name="T11" fmla="*/ 27 h 48"/>
                    <a:gd name="T12" fmla="*/ 5 w 22"/>
                    <a:gd name="T13" fmla="*/ 29 h 48"/>
                    <a:gd name="T14" fmla="*/ 3 w 22"/>
                    <a:gd name="T15" fmla="*/ 31 h 48"/>
                    <a:gd name="T16" fmla="*/ 0 w 22"/>
                    <a:gd name="T17" fmla="*/ 33 h 48"/>
                    <a:gd name="T18" fmla="*/ 5 w 22"/>
                    <a:gd name="T19" fmla="*/ 48 h 48"/>
                    <a:gd name="T20" fmla="*/ 14 w 22"/>
                    <a:gd name="T21" fmla="*/ 42 h 48"/>
                    <a:gd name="T22" fmla="*/ 18 w 22"/>
                    <a:gd name="T23" fmla="*/ 37 h 48"/>
                    <a:gd name="T24" fmla="*/ 22 w 22"/>
                    <a:gd name="T25" fmla="*/ 29 h 48"/>
                    <a:gd name="T26" fmla="*/ 22 w 22"/>
                    <a:gd name="T27" fmla="*/ 22 h 48"/>
                    <a:gd name="T28" fmla="*/ 20 w 22"/>
                    <a:gd name="T29" fmla="*/ 16 h 48"/>
                    <a:gd name="T30" fmla="*/ 20 w 22"/>
                    <a:gd name="T31" fmla="*/ 13 h 48"/>
                    <a:gd name="T32" fmla="*/ 20 w 22"/>
                    <a:gd name="T33" fmla="*/ 11 h 48"/>
                    <a:gd name="T34" fmla="*/ 9 w 22"/>
                    <a:gd name="T35" fmla="*/ 0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48">
                      <a:moveTo>
                        <a:pt x="9" y="0"/>
                      </a:moveTo>
                      <a:lnTo>
                        <a:pt x="5" y="7"/>
                      </a:lnTo>
                      <a:lnTo>
                        <a:pt x="5" y="13"/>
                      </a:lnTo>
                      <a:lnTo>
                        <a:pt x="5" y="18"/>
                      </a:lnTo>
                      <a:lnTo>
                        <a:pt x="5" y="24"/>
                      </a:lnTo>
                      <a:lnTo>
                        <a:pt x="5" y="27"/>
                      </a:lnTo>
                      <a:lnTo>
                        <a:pt x="5" y="29"/>
                      </a:lnTo>
                      <a:lnTo>
                        <a:pt x="3" y="31"/>
                      </a:lnTo>
                      <a:lnTo>
                        <a:pt x="0" y="33"/>
                      </a:lnTo>
                      <a:lnTo>
                        <a:pt x="5" y="48"/>
                      </a:lnTo>
                      <a:lnTo>
                        <a:pt x="14" y="42"/>
                      </a:lnTo>
                      <a:lnTo>
                        <a:pt x="18" y="37"/>
                      </a:lnTo>
                      <a:lnTo>
                        <a:pt x="22" y="29"/>
                      </a:lnTo>
                      <a:lnTo>
                        <a:pt x="22" y="22"/>
                      </a:ln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5" name="Freeform 563"/>
                <p:cNvSpPr>
                  <a:spLocks/>
                </p:cNvSpPr>
                <p:nvPr/>
              </p:nvSpPr>
              <p:spPr bwMode="auto">
                <a:xfrm>
                  <a:off x="3105" y="2199"/>
                  <a:ext cx="37" cy="21"/>
                </a:xfrm>
                <a:custGeom>
                  <a:avLst/>
                  <a:gdLst>
                    <a:gd name="T0" fmla="*/ 37 w 37"/>
                    <a:gd name="T1" fmla="*/ 4 h 21"/>
                    <a:gd name="T2" fmla="*/ 33 w 37"/>
                    <a:gd name="T3" fmla="*/ 2 h 21"/>
                    <a:gd name="T4" fmla="*/ 29 w 37"/>
                    <a:gd name="T5" fmla="*/ 2 h 21"/>
                    <a:gd name="T6" fmla="*/ 24 w 37"/>
                    <a:gd name="T7" fmla="*/ 0 h 21"/>
                    <a:gd name="T8" fmla="*/ 20 w 37"/>
                    <a:gd name="T9" fmla="*/ 2 h 21"/>
                    <a:gd name="T10" fmla="*/ 15 w 37"/>
                    <a:gd name="T11" fmla="*/ 2 h 21"/>
                    <a:gd name="T12" fmla="*/ 9 w 37"/>
                    <a:gd name="T13" fmla="*/ 4 h 21"/>
                    <a:gd name="T14" fmla="*/ 5 w 37"/>
                    <a:gd name="T15" fmla="*/ 6 h 21"/>
                    <a:gd name="T16" fmla="*/ 0 w 37"/>
                    <a:gd name="T17" fmla="*/ 10 h 21"/>
                    <a:gd name="T18" fmla="*/ 11 w 37"/>
                    <a:gd name="T19" fmla="*/ 21 h 21"/>
                    <a:gd name="T20" fmla="*/ 13 w 37"/>
                    <a:gd name="T21" fmla="*/ 19 h 21"/>
                    <a:gd name="T22" fmla="*/ 15 w 37"/>
                    <a:gd name="T23" fmla="*/ 17 h 21"/>
                    <a:gd name="T24" fmla="*/ 18 w 37"/>
                    <a:gd name="T25" fmla="*/ 17 h 21"/>
                    <a:gd name="T26" fmla="*/ 20 w 37"/>
                    <a:gd name="T27" fmla="*/ 17 h 21"/>
                    <a:gd name="T28" fmla="*/ 24 w 37"/>
                    <a:gd name="T29" fmla="*/ 17 h 21"/>
                    <a:gd name="T30" fmla="*/ 26 w 37"/>
                    <a:gd name="T31" fmla="*/ 17 h 21"/>
                    <a:gd name="T32" fmla="*/ 29 w 37"/>
                    <a:gd name="T33" fmla="*/ 17 h 21"/>
                    <a:gd name="T34" fmla="*/ 31 w 37"/>
                    <a:gd name="T35" fmla="*/ 19 h 21"/>
                    <a:gd name="T36" fmla="*/ 37 w 37"/>
                    <a:gd name="T37" fmla="*/ 4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7" h="21">
                      <a:moveTo>
                        <a:pt x="37" y="4"/>
                      </a:move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0" y="10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4" y="17"/>
                      </a:lnTo>
                      <a:lnTo>
                        <a:pt x="26" y="17"/>
                      </a:lnTo>
                      <a:lnTo>
                        <a:pt x="29" y="17"/>
                      </a:lnTo>
                      <a:lnTo>
                        <a:pt x="31" y="19"/>
                      </a:lnTo>
                      <a:lnTo>
                        <a:pt x="37" y="4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6" name="Freeform 564"/>
                <p:cNvSpPr>
                  <a:spLocks/>
                </p:cNvSpPr>
                <p:nvPr/>
              </p:nvSpPr>
              <p:spPr bwMode="auto">
                <a:xfrm>
                  <a:off x="3134" y="2203"/>
                  <a:ext cx="15" cy="37"/>
                </a:xfrm>
                <a:custGeom>
                  <a:avLst/>
                  <a:gdLst>
                    <a:gd name="T0" fmla="*/ 15 w 15"/>
                    <a:gd name="T1" fmla="*/ 22 h 37"/>
                    <a:gd name="T2" fmla="*/ 15 w 15"/>
                    <a:gd name="T3" fmla="*/ 19 h 37"/>
                    <a:gd name="T4" fmla="*/ 15 w 15"/>
                    <a:gd name="T5" fmla="*/ 15 h 37"/>
                    <a:gd name="T6" fmla="*/ 15 w 15"/>
                    <a:gd name="T7" fmla="*/ 11 h 37"/>
                    <a:gd name="T8" fmla="*/ 13 w 15"/>
                    <a:gd name="T9" fmla="*/ 6 h 37"/>
                    <a:gd name="T10" fmla="*/ 8 w 15"/>
                    <a:gd name="T11" fmla="*/ 0 h 37"/>
                    <a:gd name="T12" fmla="*/ 2 w 15"/>
                    <a:gd name="T13" fmla="*/ 15 h 37"/>
                    <a:gd name="T14" fmla="*/ 0 w 15"/>
                    <a:gd name="T15" fmla="*/ 13 h 37"/>
                    <a:gd name="T16" fmla="*/ 0 w 15"/>
                    <a:gd name="T17" fmla="*/ 15 h 37"/>
                    <a:gd name="T18" fmla="*/ 0 w 15"/>
                    <a:gd name="T19" fmla="*/ 19 h 37"/>
                    <a:gd name="T20" fmla="*/ 0 w 15"/>
                    <a:gd name="T21" fmla="*/ 24 h 37"/>
                    <a:gd name="T22" fmla="*/ 2 w 15"/>
                    <a:gd name="T23" fmla="*/ 28 h 37"/>
                    <a:gd name="T24" fmla="*/ 6 w 15"/>
                    <a:gd name="T25" fmla="*/ 35 h 37"/>
                    <a:gd name="T26" fmla="*/ 13 w 15"/>
                    <a:gd name="T27" fmla="*/ 37 h 37"/>
                    <a:gd name="T28" fmla="*/ 15 w 15"/>
                    <a:gd name="T29" fmla="*/ 22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" h="37">
                      <a:moveTo>
                        <a:pt x="15" y="22"/>
                      </a:moveTo>
                      <a:lnTo>
                        <a:pt x="15" y="19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3" y="6"/>
                      </a:lnTo>
                      <a:lnTo>
                        <a:pt x="8" y="0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6" y="35"/>
                      </a:lnTo>
                      <a:lnTo>
                        <a:pt x="13" y="37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7" name="Freeform 565"/>
                <p:cNvSpPr>
                  <a:spLocks/>
                </p:cNvSpPr>
                <p:nvPr/>
              </p:nvSpPr>
              <p:spPr bwMode="auto">
                <a:xfrm>
                  <a:off x="3147" y="2212"/>
                  <a:ext cx="48" cy="28"/>
                </a:xfrm>
                <a:custGeom>
                  <a:avLst/>
                  <a:gdLst>
                    <a:gd name="T0" fmla="*/ 47 w 48"/>
                    <a:gd name="T1" fmla="*/ 0 h 28"/>
                    <a:gd name="T2" fmla="*/ 41 w 48"/>
                    <a:gd name="T3" fmla="*/ 2 h 28"/>
                    <a:gd name="T4" fmla="*/ 34 w 48"/>
                    <a:gd name="T5" fmla="*/ 4 h 28"/>
                    <a:gd name="T6" fmla="*/ 26 w 48"/>
                    <a:gd name="T7" fmla="*/ 6 h 28"/>
                    <a:gd name="T8" fmla="*/ 21 w 48"/>
                    <a:gd name="T9" fmla="*/ 8 h 28"/>
                    <a:gd name="T10" fmla="*/ 15 w 48"/>
                    <a:gd name="T11" fmla="*/ 10 h 28"/>
                    <a:gd name="T12" fmla="*/ 10 w 48"/>
                    <a:gd name="T13" fmla="*/ 11 h 28"/>
                    <a:gd name="T14" fmla="*/ 6 w 48"/>
                    <a:gd name="T15" fmla="*/ 13 h 28"/>
                    <a:gd name="T16" fmla="*/ 2 w 48"/>
                    <a:gd name="T17" fmla="*/ 13 h 28"/>
                    <a:gd name="T18" fmla="*/ 0 w 48"/>
                    <a:gd name="T19" fmla="*/ 28 h 28"/>
                    <a:gd name="T20" fmla="*/ 6 w 48"/>
                    <a:gd name="T21" fmla="*/ 28 h 28"/>
                    <a:gd name="T22" fmla="*/ 13 w 48"/>
                    <a:gd name="T23" fmla="*/ 26 h 28"/>
                    <a:gd name="T24" fmla="*/ 19 w 48"/>
                    <a:gd name="T25" fmla="*/ 24 h 28"/>
                    <a:gd name="T26" fmla="*/ 26 w 48"/>
                    <a:gd name="T27" fmla="*/ 23 h 28"/>
                    <a:gd name="T28" fmla="*/ 32 w 48"/>
                    <a:gd name="T29" fmla="*/ 21 h 28"/>
                    <a:gd name="T30" fmla="*/ 37 w 48"/>
                    <a:gd name="T31" fmla="*/ 17 h 28"/>
                    <a:gd name="T32" fmla="*/ 43 w 48"/>
                    <a:gd name="T33" fmla="*/ 17 h 28"/>
                    <a:gd name="T34" fmla="*/ 48 w 48"/>
                    <a:gd name="T35" fmla="*/ 15 h 28"/>
                    <a:gd name="T36" fmla="*/ 47 w 48"/>
                    <a:gd name="T37" fmla="*/ 0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8" h="28">
                      <a:moveTo>
                        <a:pt x="47" y="0"/>
                      </a:moveTo>
                      <a:lnTo>
                        <a:pt x="41" y="2"/>
                      </a:lnTo>
                      <a:lnTo>
                        <a:pt x="34" y="4"/>
                      </a:lnTo>
                      <a:lnTo>
                        <a:pt x="26" y="6"/>
                      </a:lnTo>
                      <a:lnTo>
                        <a:pt x="21" y="8"/>
                      </a:lnTo>
                      <a:lnTo>
                        <a:pt x="15" y="10"/>
                      </a:lnTo>
                      <a:lnTo>
                        <a:pt x="10" y="11"/>
                      </a:lnTo>
                      <a:lnTo>
                        <a:pt x="6" y="13"/>
                      </a:lnTo>
                      <a:lnTo>
                        <a:pt x="2" y="13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3" y="26"/>
                      </a:lnTo>
                      <a:lnTo>
                        <a:pt x="19" y="24"/>
                      </a:lnTo>
                      <a:lnTo>
                        <a:pt x="26" y="23"/>
                      </a:lnTo>
                      <a:lnTo>
                        <a:pt x="32" y="21"/>
                      </a:lnTo>
                      <a:lnTo>
                        <a:pt x="37" y="17"/>
                      </a:lnTo>
                      <a:lnTo>
                        <a:pt x="43" y="17"/>
                      </a:lnTo>
                      <a:lnTo>
                        <a:pt x="48" y="1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8" name="Freeform 566"/>
                <p:cNvSpPr>
                  <a:spLocks/>
                </p:cNvSpPr>
                <p:nvPr/>
              </p:nvSpPr>
              <p:spPr bwMode="auto">
                <a:xfrm>
                  <a:off x="3194" y="2207"/>
                  <a:ext cx="48" cy="26"/>
                </a:xfrm>
                <a:custGeom>
                  <a:avLst/>
                  <a:gdLst>
                    <a:gd name="T0" fmla="*/ 48 w 48"/>
                    <a:gd name="T1" fmla="*/ 16 h 26"/>
                    <a:gd name="T2" fmla="*/ 40 w 48"/>
                    <a:gd name="T3" fmla="*/ 7 h 26"/>
                    <a:gd name="T4" fmla="*/ 33 w 48"/>
                    <a:gd name="T5" fmla="*/ 2 h 26"/>
                    <a:gd name="T6" fmla="*/ 24 w 48"/>
                    <a:gd name="T7" fmla="*/ 0 h 26"/>
                    <a:gd name="T8" fmla="*/ 18 w 48"/>
                    <a:gd name="T9" fmla="*/ 0 h 26"/>
                    <a:gd name="T10" fmla="*/ 12 w 48"/>
                    <a:gd name="T11" fmla="*/ 2 h 26"/>
                    <a:gd name="T12" fmla="*/ 7 w 48"/>
                    <a:gd name="T13" fmla="*/ 4 h 26"/>
                    <a:gd name="T14" fmla="*/ 3 w 48"/>
                    <a:gd name="T15" fmla="*/ 5 h 26"/>
                    <a:gd name="T16" fmla="*/ 0 w 48"/>
                    <a:gd name="T17" fmla="*/ 5 h 26"/>
                    <a:gd name="T18" fmla="*/ 1 w 48"/>
                    <a:gd name="T19" fmla="*/ 20 h 26"/>
                    <a:gd name="T20" fmla="*/ 7 w 48"/>
                    <a:gd name="T21" fmla="*/ 20 h 26"/>
                    <a:gd name="T22" fmla="*/ 12 w 48"/>
                    <a:gd name="T23" fmla="*/ 16 h 26"/>
                    <a:gd name="T24" fmla="*/ 18 w 48"/>
                    <a:gd name="T25" fmla="*/ 15 h 26"/>
                    <a:gd name="T26" fmla="*/ 20 w 48"/>
                    <a:gd name="T27" fmla="*/ 15 h 26"/>
                    <a:gd name="T28" fmla="*/ 22 w 48"/>
                    <a:gd name="T29" fmla="*/ 15 h 26"/>
                    <a:gd name="T30" fmla="*/ 25 w 48"/>
                    <a:gd name="T31" fmla="*/ 15 h 26"/>
                    <a:gd name="T32" fmla="*/ 29 w 48"/>
                    <a:gd name="T33" fmla="*/ 18 h 26"/>
                    <a:gd name="T34" fmla="*/ 36 w 48"/>
                    <a:gd name="T35" fmla="*/ 26 h 26"/>
                    <a:gd name="T36" fmla="*/ 48 w 48"/>
                    <a:gd name="T37" fmla="*/ 16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8" h="26">
                      <a:moveTo>
                        <a:pt x="48" y="16"/>
                      </a:moveTo>
                      <a:lnTo>
                        <a:pt x="40" y="7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7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" y="20"/>
                      </a:lnTo>
                      <a:lnTo>
                        <a:pt x="7" y="20"/>
                      </a:lnTo>
                      <a:lnTo>
                        <a:pt x="12" y="16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5" y="15"/>
                      </a:lnTo>
                      <a:lnTo>
                        <a:pt x="29" y="18"/>
                      </a:lnTo>
                      <a:lnTo>
                        <a:pt x="36" y="26"/>
                      </a:lnTo>
                      <a:lnTo>
                        <a:pt x="48" y="1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79" name="Freeform 567"/>
                <p:cNvSpPr>
                  <a:spLocks/>
                </p:cNvSpPr>
                <p:nvPr/>
              </p:nvSpPr>
              <p:spPr bwMode="auto">
                <a:xfrm>
                  <a:off x="3230" y="2223"/>
                  <a:ext cx="91" cy="146"/>
                </a:xfrm>
                <a:custGeom>
                  <a:avLst/>
                  <a:gdLst>
                    <a:gd name="T0" fmla="*/ 91 w 91"/>
                    <a:gd name="T1" fmla="*/ 135 h 146"/>
                    <a:gd name="T2" fmla="*/ 82 w 91"/>
                    <a:gd name="T3" fmla="*/ 124 h 146"/>
                    <a:gd name="T4" fmla="*/ 72 w 91"/>
                    <a:gd name="T5" fmla="*/ 107 h 146"/>
                    <a:gd name="T6" fmla="*/ 61 w 91"/>
                    <a:gd name="T7" fmla="*/ 89 h 146"/>
                    <a:gd name="T8" fmla="*/ 52 w 91"/>
                    <a:gd name="T9" fmla="*/ 69 h 146"/>
                    <a:gd name="T10" fmla="*/ 41 w 91"/>
                    <a:gd name="T11" fmla="*/ 48 h 146"/>
                    <a:gd name="T12" fmla="*/ 30 w 91"/>
                    <a:gd name="T13" fmla="*/ 30 h 146"/>
                    <a:gd name="T14" fmla="*/ 21 w 91"/>
                    <a:gd name="T15" fmla="*/ 13 h 146"/>
                    <a:gd name="T16" fmla="*/ 12 w 91"/>
                    <a:gd name="T17" fmla="*/ 0 h 146"/>
                    <a:gd name="T18" fmla="*/ 0 w 91"/>
                    <a:gd name="T19" fmla="*/ 10 h 146"/>
                    <a:gd name="T20" fmla="*/ 8 w 91"/>
                    <a:gd name="T21" fmla="*/ 21 h 146"/>
                    <a:gd name="T22" fmla="*/ 17 w 91"/>
                    <a:gd name="T23" fmla="*/ 37 h 146"/>
                    <a:gd name="T24" fmla="*/ 28 w 91"/>
                    <a:gd name="T25" fmla="*/ 56 h 146"/>
                    <a:gd name="T26" fmla="*/ 37 w 91"/>
                    <a:gd name="T27" fmla="*/ 76 h 146"/>
                    <a:gd name="T28" fmla="*/ 48 w 91"/>
                    <a:gd name="T29" fmla="*/ 96 h 146"/>
                    <a:gd name="T30" fmla="*/ 60 w 91"/>
                    <a:gd name="T31" fmla="*/ 115 h 146"/>
                    <a:gd name="T32" fmla="*/ 69 w 91"/>
                    <a:gd name="T33" fmla="*/ 133 h 146"/>
                    <a:gd name="T34" fmla="*/ 78 w 91"/>
                    <a:gd name="T35" fmla="*/ 146 h 146"/>
                    <a:gd name="T36" fmla="*/ 91 w 91"/>
                    <a:gd name="T37" fmla="*/ 135 h 1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1" h="146">
                      <a:moveTo>
                        <a:pt x="91" y="135"/>
                      </a:moveTo>
                      <a:lnTo>
                        <a:pt x="82" y="124"/>
                      </a:lnTo>
                      <a:lnTo>
                        <a:pt x="72" y="107"/>
                      </a:lnTo>
                      <a:lnTo>
                        <a:pt x="61" y="89"/>
                      </a:lnTo>
                      <a:lnTo>
                        <a:pt x="52" y="69"/>
                      </a:lnTo>
                      <a:lnTo>
                        <a:pt x="41" y="48"/>
                      </a:lnTo>
                      <a:lnTo>
                        <a:pt x="30" y="30"/>
                      </a:lnTo>
                      <a:lnTo>
                        <a:pt x="21" y="13"/>
                      </a:lnTo>
                      <a:lnTo>
                        <a:pt x="12" y="0"/>
                      </a:lnTo>
                      <a:lnTo>
                        <a:pt x="0" y="10"/>
                      </a:lnTo>
                      <a:lnTo>
                        <a:pt x="8" y="21"/>
                      </a:lnTo>
                      <a:lnTo>
                        <a:pt x="17" y="37"/>
                      </a:lnTo>
                      <a:lnTo>
                        <a:pt x="28" y="56"/>
                      </a:lnTo>
                      <a:lnTo>
                        <a:pt x="37" y="76"/>
                      </a:lnTo>
                      <a:lnTo>
                        <a:pt x="48" y="96"/>
                      </a:lnTo>
                      <a:lnTo>
                        <a:pt x="60" y="115"/>
                      </a:lnTo>
                      <a:lnTo>
                        <a:pt x="69" y="133"/>
                      </a:lnTo>
                      <a:lnTo>
                        <a:pt x="78" y="146"/>
                      </a:lnTo>
                      <a:lnTo>
                        <a:pt x="91" y="1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0" name="Freeform 568"/>
                <p:cNvSpPr>
                  <a:spLocks/>
                </p:cNvSpPr>
                <p:nvPr/>
              </p:nvSpPr>
              <p:spPr bwMode="auto">
                <a:xfrm>
                  <a:off x="3308" y="2358"/>
                  <a:ext cx="54" cy="30"/>
                </a:xfrm>
                <a:custGeom>
                  <a:avLst/>
                  <a:gdLst>
                    <a:gd name="T0" fmla="*/ 54 w 54"/>
                    <a:gd name="T1" fmla="*/ 13 h 30"/>
                    <a:gd name="T2" fmla="*/ 48 w 54"/>
                    <a:gd name="T3" fmla="*/ 13 h 30"/>
                    <a:gd name="T4" fmla="*/ 43 w 54"/>
                    <a:gd name="T5" fmla="*/ 13 h 30"/>
                    <a:gd name="T6" fmla="*/ 37 w 54"/>
                    <a:gd name="T7" fmla="*/ 15 h 30"/>
                    <a:gd name="T8" fmla="*/ 33 w 54"/>
                    <a:gd name="T9" fmla="*/ 15 h 30"/>
                    <a:gd name="T10" fmla="*/ 30 w 54"/>
                    <a:gd name="T11" fmla="*/ 13 h 30"/>
                    <a:gd name="T12" fmla="*/ 26 w 54"/>
                    <a:gd name="T13" fmla="*/ 11 h 30"/>
                    <a:gd name="T14" fmla="*/ 18 w 54"/>
                    <a:gd name="T15" fmla="*/ 8 h 30"/>
                    <a:gd name="T16" fmla="*/ 13 w 54"/>
                    <a:gd name="T17" fmla="*/ 0 h 30"/>
                    <a:gd name="T18" fmla="*/ 0 w 54"/>
                    <a:gd name="T19" fmla="*/ 11 h 30"/>
                    <a:gd name="T20" fmla="*/ 9 w 54"/>
                    <a:gd name="T21" fmla="*/ 19 h 30"/>
                    <a:gd name="T22" fmla="*/ 17 w 54"/>
                    <a:gd name="T23" fmla="*/ 26 h 30"/>
                    <a:gd name="T24" fmla="*/ 26 w 54"/>
                    <a:gd name="T25" fmla="*/ 28 h 30"/>
                    <a:gd name="T26" fmla="*/ 33 w 54"/>
                    <a:gd name="T27" fmla="*/ 30 h 30"/>
                    <a:gd name="T28" fmla="*/ 39 w 54"/>
                    <a:gd name="T29" fmla="*/ 30 h 30"/>
                    <a:gd name="T30" fmla="*/ 44 w 54"/>
                    <a:gd name="T31" fmla="*/ 28 h 30"/>
                    <a:gd name="T32" fmla="*/ 48 w 54"/>
                    <a:gd name="T33" fmla="*/ 28 h 30"/>
                    <a:gd name="T34" fmla="*/ 52 w 54"/>
                    <a:gd name="T35" fmla="*/ 28 h 30"/>
                    <a:gd name="T36" fmla="*/ 54 w 54"/>
                    <a:gd name="T37" fmla="*/ 13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4" h="30">
                      <a:moveTo>
                        <a:pt x="54" y="13"/>
                      </a:moveTo>
                      <a:lnTo>
                        <a:pt x="48" y="13"/>
                      </a:lnTo>
                      <a:lnTo>
                        <a:pt x="43" y="13"/>
                      </a:lnTo>
                      <a:lnTo>
                        <a:pt x="37" y="15"/>
                      </a:lnTo>
                      <a:lnTo>
                        <a:pt x="33" y="15"/>
                      </a:lnTo>
                      <a:lnTo>
                        <a:pt x="30" y="13"/>
                      </a:lnTo>
                      <a:lnTo>
                        <a:pt x="26" y="11"/>
                      </a:lnTo>
                      <a:lnTo>
                        <a:pt x="18" y="8"/>
                      </a:lnTo>
                      <a:lnTo>
                        <a:pt x="13" y="0"/>
                      </a:lnTo>
                      <a:lnTo>
                        <a:pt x="0" y="11"/>
                      </a:lnTo>
                      <a:lnTo>
                        <a:pt x="9" y="19"/>
                      </a:lnTo>
                      <a:lnTo>
                        <a:pt x="17" y="26"/>
                      </a:lnTo>
                      <a:lnTo>
                        <a:pt x="26" y="28"/>
                      </a:lnTo>
                      <a:lnTo>
                        <a:pt x="33" y="30"/>
                      </a:lnTo>
                      <a:lnTo>
                        <a:pt x="39" y="30"/>
                      </a:lnTo>
                      <a:lnTo>
                        <a:pt x="44" y="28"/>
                      </a:lnTo>
                      <a:lnTo>
                        <a:pt x="48" y="28"/>
                      </a:lnTo>
                      <a:lnTo>
                        <a:pt x="52" y="28"/>
                      </a:lnTo>
                      <a:lnTo>
                        <a:pt x="54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1" name="Freeform 569"/>
                <p:cNvSpPr>
                  <a:spLocks/>
                </p:cNvSpPr>
                <p:nvPr/>
              </p:nvSpPr>
              <p:spPr bwMode="auto">
                <a:xfrm>
                  <a:off x="3360" y="2367"/>
                  <a:ext cx="26" cy="19"/>
                </a:xfrm>
                <a:custGeom>
                  <a:avLst/>
                  <a:gdLst>
                    <a:gd name="T0" fmla="*/ 15 w 26"/>
                    <a:gd name="T1" fmla="*/ 0 h 19"/>
                    <a:gd name="T2" fmla="*/ 13 w 26"/>
                    <a:gd name="T3" fmla="*/ 2 h 19"/>
                    <a:gd name="T4" fmla="*/ 11 w 26"/>
                    <a:gd name="T5" fmla="*/ 4 h 19"/>
                    <a:gd name="T6" fmla="*/ 9 w 26"/>
                    <a:gd name="T7" fmla="*/ 4 h 19"/>
                    <a:gd name="T8" fmla="*/ 7 w 26"/>
                    <a:gd name="T9" fmla="*/ 4 h 19"/>
                    <a:gd name="T10" fmla="*/ 5 w 26"/>
                    <a:gd name="T11" fmla="*/ 4 h 19"/>
                    <a:gd name="T12" fmla="*/ 2 w 26"/>
                    <a:gd name="T13" fmla="*/ 4 h 19"/>
                    <a:gd name="T14" fmla="*/ 0 w 26"/>
                    <a:gd name="T15" fmla="*/ 19 h 19"/>
                    <a:gd name="T16" fmla="*/ 3 w 26"/>
                    <a:gd name="T17" fmla="*/ 19 h 19"/>
                    <a:gd name="T18" fmla="*/ 7 w 26"/>
                    <a:gd name="T19" fmla="*/ 19 h 19"/>
                    <a:gd name="T20" fmla="*/ 9 w 26"/>
                    <a:gd name="T21" fmla="*/ 19 h 19"/>
                    <a:gd name="T22" fmla="*/ 13 w 26"/>
                    <a:gd name="T23" fmla="*/ 19 h 19"/>
                    <a:gd name="T24" fmla="*/ 16 w 26"/>
                    <a:gd name="T25" fmla="*/ 19 h 19"/>
                    <a:gd name="T26" fmla="*/ 20 w 26"/>
                    <a:gd name="T27" fmla="*/ 17 h 19"/>
                    <a:gd name="T28" fmla="*/ 22 w 26"/>
                    <a:gd name="T29" fmla="*/ 13 h 19"/>
                    <a:gd name="T30" fmla="*/ 26 w 26"/>
                    <a:gd name="T31" fmla="*/ 11 h 19"/>
                    <a:gd name="T32" fmla="*/ 15 w 2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" h="19">
                      <a:moveTo>
                        <a:pt x="15" y="0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19"/>
                      </a:lnTo>
                      <a:lnTo>
                        <a:pt x="3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6" y="19"/>
                      </a:lnTo>
                      <a:lnTo>
                        <a:pt x="20" y="17"/>
                      </a:lnTo>
                      <a:lnTo>
                        <a:pt x="22" y="13"/>
                      </a:lnTo>
                      <a:lnTo>
                        <a:pt x="26" y="1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2" name="Freeform 570"/>
                <p:cNvSpPr>
                  <a:spLocks/>
                </p:cNvSpPr>
                <p:nvPr/>
              </p:nvSpPr>
              <p:spPr bwMode="auto">
                <a:xfrm>
                  <a:off x="3375" y="2338"/>
                  <a:ext cx="27" cy="40"/>
                </a:xfrm>
                <a:custGeom>
                  <a:avLst/>
                  <a:gdLst>
                    <a:gd name="T0" fmla="*/ 12 w 27"/>
                    <a:gd name="T1" fmla="*/ 0 h 40"/>
                    <a:gd name="T2" fmla="*/ 11 w 27"/>
                    <a:gd name="T3" fmla="*/ 4 h 40"/>
                    <a:gd name="T4" fmla="*/ 9 w 27"/>
                    <a:gd name="T5" fmla="*/ 9 h 40"/>
                    <a:gd name="T6" fmla="*/ 7 w 27"/>
                    <a:gd name="T7" fmla="*/ 13 h 40"/>
                    <a:gd name="T8" fmla="*/ 7 w 27"/>
                    <a:gd name="T9" fmla="*/ 16 h 40"/>
                    <a:gd name="T10" fmla="*/ 3 w 27"/>
                    <a:gd name="T11" fmla="*/ 22 h 40"/>
                    <a:gd name="T12" fmla="*/ 1 w 27"/>
                    <a:gd name="T13" fmla="*/ 26 h 40"/>
                    <a:gd name="T14" fmla="*/ 0 w 27"/>
                    <a:gd name="T15" fmla="*/ 28 h 40"/>
                    <a:gd name="T16" fmla="*/ 0 w 27"/>
                    <a:gd name="T17" fmla="*/ 29 h 40"/>
                    <a:gd name="T18" fmla="*/ 11 w 27"/>
                    <a:gd name="T19" fmla="*/ 40 h 40"/>
                    <a:gd name="T20" fmla="*/ 12 w 27"/>
                    <a:gd name="T21" fmla="*/ 37 h 40"/>
                    <a:gd name="T22" fmla="*/ 16 w 27"/>
                    <a:gd name="T23" fmla="*/ 33 h 40"/>
                    <a:gd name="T24" fmla="*/ 18 w 27"/>
                    <a:gd name="T25" fmla="*/ 28 h 40"/>
                    <a:gd name="T26" fmla="*/ 20 w 27"/>
                    <a:gd name="T27" fmla="*/ 24 h 40"/>
                    <a:gd name="T28" fmla="*/ 22 w 27"/>
                    <a:gd name="T29" fmla="*/ 18 h 40"/>
                    <a:gd name="T30" fmla="*/ 24 w 27"/>
                    <a:gd name="T31" fmla="*/ 15 h 40"/>
                    <a:gd name="T32" fmla="*/ 25 w 27"/>
                    <a:gd name="T33" fmla="*/ 9 h 40"/>
                    <a:gd name="T34" fmla="*/ 27 w 27"/>
                    <a:gd name="T35" fmla="*/ 5 h 40"/>
                    <a:gd name="T36" fmla="*/ 12 w 27"/>
                    <a:gd name="T37" fmla="*/ 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7" h="40">
                      <a:moveTo>
                        <a:pt x="12" y="0"/>
                      </a:moveTo>
                      <a:lnTo>
                        <a:pt x="11" y="4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3" y="22"/>
                      </a:lnTo>
                      <a:lnTo>
                        <a:pt x="1" y="26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11" y="40"/>
                      </a:lnTo>
                      <a:lnTo>
                        <a:pt x="12" y="37"/>
                      </a:lnTo>
                      <a:lnTo>
                        <a:pt x="16" y="33"/>
                      </a:lnTo>
                      <a:lnTo>
                        <a:pt x="18" y="28"/>
                      </a:lnTo>
                      <a:lnTo>
                        <a:pt x="20" y="24"/>
                      </a:lnTo>
                      <a:lnTo>
                        <a:pt x="22" y="18"/>
                      </a:lnTo>
                      <a:lnTo>
                        <a:pt x="24" y="15"/>
                      </a:lnTo>
                      <a:lnTo>
                        <a:pt x="25" y="9"/>
                      </a:lnTo>
                      <a:lnTo>
                        <a:pt x="27" y="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3" name="Freeform 571"/>
                <p:cNvSpPr>
                  <a:spLocks/>
                </p:cNvSpPr>
                <p:nvPr/>
              </p:nvSpPr>
              <p:spPr bwMode="auto">
                <a:xfrm>
                  <a:off x="3386" y="2305"/>
                  <a:ext cx="16" cy="38"/>
                </a:xfrm>
                <a:custGeom>
                  <a:avLst/>
                  <a:gdLst>
                    <a:gd name="T0" fmla="*/ 7 w 16"/>
                    <a:gd name="T1" fmla="*/ 0 h 38"/>
                    <a:gd name="T2" fmla="*/ 3 w 16"/>
                    <a:gd name="T3" fmla="*/ 5 h 38"/>
                    <a:gd name="T4" fmla="*/ 0 w 16"/>
                    <a:gd name="T5" fmla="*/ 11 h 38"/>
                    <a:gd name="T6" fmla="*/ 0 w 16"/>
                    <a:gd name="T7" fmla="*/ 16 h 38"/>
                    <a:gd name="T8" fmla="*/ 0 w 16"/>
                    <a:gd name="T9" fmla="*/ 22 h 38"/>
                    <a:gd name="T10" fmla="*/ 1 w 16"/>
                    <a:gd name="T11" fmla="*/ 25 h 38"/>
                    <a:gd name="T12" fmla="*/ 1 w 16"/>
                    <a:gd name="T13" fmla="*/ 29 h 38"/>
                    <a:gd name="T14" fmla="*/ 1 w 16"/>
                    <a:gd name="T15" fmla="*/ 31 h 38"/>
                    <a:gd name="T16" fmla="*/ 1 w 16"/>
                    <a:gd name="T17" fmla="*/ 33 h 38"/>
                    <a:gd name="T18" fmla="*/ 16 w 16"/>
                    <a:gd name="T19" fmla="*/ 38 h 38"/>
                    <a:gd name="T20" fmla="*/ 16 w 16"/>
                    <a:gd name="T21" fmla="*/ 33 h 38"/>
                    <a:gd name="T22" fmla="*/ 16 w 16"/>
                    <a:gd name="T23" fmla="*/ 27 h 38"/>
                    <a:gd name="T24" fmla="*/ 16 w 16"/>
                    <a:gd name="T25" fmla="*/ 22 h 38"/>
                    <a:gd name="T26" fmla="*/ 14 w 16"/>
                    <a:gd name="T27" fmla="*/ 18 h 38"/>
                    <a:gd name="T28" fmla="*/ 14 w 16"/>
                    <a:gd name="T29" fmla="*/ 16 h 38"/>
                    <a:gd name="T30" fmla="*/ 14 w 16"/>
                    <a:gd name="T31" fmla="*/ 14 h 38"/>
                    <a:gd name="T32" fmla="*/ 16 w 16"/>
                    <a:gd name="T33" fmla="*/ 13 h 38"/>
                    <a:gd name="T34" fmla="*/ 7 w 16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8">
                      <a:moveTo>
                        <a:pt x="7" y="0"/>
                      </a:move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16" y="38"/>
                      </a:lnTo>
                      <a:lnTo>
                        <a:pt x="16" y="33"/>
                      </a:lnTo>
                      <a:lnTo>
                        <a:pt x="16" y="27"/>
                      </a:lnTo>
                      <a:lnTo>
                        <a:pt x="16" y="22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4" name="Freeform 572"/>
                <p:cNvSpPr>
                  <a:spLocks/>
                </p:cNvSpPr>
                <p:nvPr/>
              </p:nvSpPr>
              <p:spPr bwMode="auto">
                <a:xfrm>
                  <a:off x="3393" y="2292"/>
                  <a:ext cx="63" cy="26"/>
                </a:xfrm>
                <a:custGeom>
                  <a:avLst/>
                  <a:gdLst>
                    <a:gd name="T0" fmla="*/ 55 w 63"/>
                    <a:gd name="T1" fmla="*/ 0 h 26"/>
                    <a:gd name="T2" fmla="*/ 52 w 63"/>
                    <a:gd name="T3" fmla="*/ 0 h 26"/>
                    <a:gd name="T4" fmla="*/ 46 w 63"/>
                    <a:gd name="T5" fmla="*/ 2 h 26"/>
                    <a:gd name="T6" fmla="*/ 39 w 63"/>
                    <a:gd name="T7" fmla="*/ 3 h 26"/>
                    <a:gd name="T8" fmla="*/ 31 w 63"/>
                    <a:gd name="T9" fmla="*/ 3 h 26"/>
                    <a:gd name="T10" fmla="*/ 22 w 63"/>
                    <a:gd name="T11" fmla="*/ 5 h 26"/>
                    <a:gd name="T12" fmla="*/ 15 w 63"/>
                    <a:gd name="T13" fmla="*/ 7 h 26"/>
                    <a:gd name="T14" fmla="*/ 7 w 63"/>
                    <a:gd name="T15" fmla="*/ 9 h 26"/>
                    <a:gd name="T16" fmla="*/ 0 w 63"/>
                    <a:gd name="T17" fmla="*/ 13 h 26"/>
                    <a:gd name="T18" fmla="*/ 9 w 63"/>
                    <a:gd name="T19" fmla="*/ 26 h 26"/>
                    <a:gd name="T20" fmla="*/ 13 w 63"/>
                    <a:gd name="T21" fmla="*/ 24 h 26"/>
                    <a:gd name="T22" fmla="*/ 18 w 63"/>
                    <a:gd name="T23" fmla="*/ 22 h 26"/>
                    <a:gd name="T24" fmla="*/ 26 w 63"/>
                    <a:gd name="T25" fmla="*/ 20 h 26"/>
                    <a:gd name="T26" fmla="*/ 33 w 63"/>
                    <a:gd name="T27" fmla="*/ 18 h 26"/>
                    <a:gd name="T28" fmla="*/ 41 w 63"/>
                    <a:gd name="T29" fmla="*/ 18 h 26"/>
                    <a:gd name="T30" fmla="*/ 48 w 63"/>
                    <a:gd name="T31" fmla="*/ 16 h 26"/>
                    <a:gd name="T32" fmla="*/ 55 w 63"/>
                    <a:gd name="T33" fmla="*/ 14 h 26"/>
                    <a:gd name="T34" fmla="*/ 63 w 63"/>
                    <a:gd name="T35" fmla="*/ 13 h 26"/>
                    <a:gd name="T36" fmla="*/ 55 w 63"/>
                    <a:gd name="T37" fmla="*/ 0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3" h="26">
                      <a:moveTo>
                        <a:pt x="55" y="0"/>
                      </a:moveTo>
                      <a:lnTo>
                        <a:pt x="52" y="0"/>
                      </a:lnTo>
                      <a:lnTo>
                        <a:pt x="46" y="2"/>
                      </a:lnTo>
                      <a:lnTo>
                        <a:pt x="39" y="3"/>
                      </a:lnTo>
                      <a:lnTo>
                        <a:pt x="31" y="3"/>
                      </a:lnTo>
                      <a:lnTo>
                        <a:pt x="22" y="5"/>
                      </a:lnTo>
                      <a:lnTo>
                        <a:pt x="15" y="7"/>
                      </a:lnTo>
                      <a:lnTo>
                        <a:pt x="7" y="9"/>
                      </a:lnTo>
                      <a:lnTo>
                        <a:pt x="0" y="13"/>
                      </a:lnTo>
                      <a:lnTo>
                        <a:pt x="9" y="26"/>
                      </a:lnTo>
                      <a:lnTo>
                        <a:pt x="13" y="24"/>
                      </a:lnTo>
                      <a:lnTo>
                        <a:pt x="18" y="22"/>
                      </a:lnTo>
                      <a:lnTo>
                        <a:pt x="26" y="20"/>
                      </a:lnTo>
                      <a:lnTo>
                        <a:pt x="33" y="18"/>
                      </a:lnTo>
                      <a:lnTo>
                        <a:pt x="41" y="18"/>
                      </a:lnTo>
                      <a:lnTo>
                        <a:pt x="48" y="16"/>
                      </a:lnTo>
                      <a:lnTo>
                        <a:pt x="55" y="14"/>
                      </a:lnTo>
                      <a:lnTo>
                        <a:pt x="63" y="1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5" name="Freeform 573"/>
                <p:cNvSpPr>
                  <a:spLocks/>
                </p:cNvSpPr>
                <p:nvPr/>
              </p:nvSpPr>
              <p:spPr bwMode="auto">
                <a:xfrm>
                  <a:off x="3448" y="2277"/>
                  <a:ext cx="19" cy="28"/>
                </a:xfrm>
                <a:custGeom>
                  <a:avLst/>
                  <a:gdLst>
                    <a:gd name="T0" fmla="*/ 4 w 19"/>
                    <a:gd name="T1" fmla="*/ 0 h 28"/>
                    <a:gd name="T2" fmla="*/ 4 w 19"/>
                    <a:gd name="T3" fmla="*/ 5 h 28"/>
                    <a:gd name="T4" fmla="*/ 4 w 19"/>
                    <a:gd name="T5" fmla="*/ 9 h 28"/>
                    <a:gd name="T6" fmla="*/ 4 w 19"/>
                    <a:gd name="T7" fmla="*/ 11 h 28"/>
                    <a:gd name="T8" fmla="*/ 2 w 19"/>
                    <a:gd name="T9" fmla="*/ 13 h 28"/>
                    <a:gd name="T10" fmla="*/ 0 w 19"/>
                    <a:gd name="T11" fmla="*/ 15 h 28"/>
                    <a:gd name="T12" fmla="*/ 8 w 19"/>
                    <a:gd name="T13" fmla="*/ 28 h 28"/>
                    <a:gd name="T14" fmla="*/ 11 w 19"/>
                    <a:gd name="T15" fmla="*/ 26 h 28"/>
                    <a:gd name="T16" fmla="*/ 15 w 19"/>
                    <a:gd name="T17" fmla="*/ 22 h 28"/>
                    <a:gd name="T18" fmla="*/ 17 w 19"/>
                    <a:gd name="T19" fmla="*/ 18 h 28"/>
                    <a:gd name="T20" fmla="*/ 19 w 19"/>
                    <a:gd name="T21" fmla="*/ 15 h 28"/>
                    <a:gd name="T22" fmla="*/ 19 w 19"/>
                    <a:gd name="T23" fmla="*/ 11 h 28"/>
                    <a:gd name="T24" fmla="*/ 19 w 19"/>
                    <a:gd name="T25" fmla="*/ 7 h 28"/>
                    <a:gd name="T26" fmla="*/ 19 w 19"/>
                    <a:gd name="T27" fmla="*/ 5 h 28"/>
                    <a:gd name="T28" fmla="*/ 19 w 19"/>
                    <a:gd name="T29" fmla="*/ 2 h 28"/>
                    <a:gd name="T30" fmla="*/ 4 w 19"/>
                    <a:gd name="T31" fmla="*/ 0 h 2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9" h="28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8" y="28"/>
                      </a:lnTo>
                      <a:lnTo>
                        <a:pt x="11" y="26"/>
                      </a:lnTo>
                      <a:lnTo>
                        <a:pt x="15" y="22"/>
                      </a:lnTo>
                      <a:lnTo>
                        <a:pt x="17" y="18"/>
                      </a:lnTo>
                      <a:lnTo>
                        <a:pt x="19" y="15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6" name="Freeform 574"/>
                <p:cNvSpPr>
                  <a:spLocks/>
                </p:cNvSpPr>
                <p:nvPr/>
              </p:nvSpPr>
              <p:spPr bwMode="auto">
                <a:xfrm>
                  <a:off x="3448" y="2231"/>
                  <a:ext cx="19" cy="48"/>
                </a:xfrm>
                <a:custGeom>
                  <a:avLst/>
                  <a:gdLst>
                    <a:gd name="T0" fmla="*/ 0 w 19"/>
                    <a:gd name="T1" fmla="*/ 0 h 48"/>
                    <a:gd name="T2" fmla="*/ 0 w 19"/>
                    <a:gd name="T3" fmla="*/ 5 h 48"/>
                    <a:gd name="T4" fmla="*/ 0 w 19"/>
                    <a:gd name="T5" fmla="*/ 13 h 48"/>
                    <a:gd name="T6" fmla="*/ 2 w 19"/>
                    <a:gd name="T7" fmla="*/ 18 h 48"/>
                    <a:gd name="T8" fmla="*/ 2 w 19"/>
                    <a:gd name="T9" fmla="*/ 26 h 48"/>
                    <a:gd name="T10" fmla="*/ 2 w 19"/>
                    <a:gd name="T11" fmla="*/ 31 h 48"/>
                    <a:gd name="T12" fmla="*/ 4 w 19"/>
                    <a:gd name="T13" fmla="*/ 39 h 48"/>
                    <a:gd name="T14" fmla="*/ 4 w 19"/>
                    <a:gd name="T15" fmla="*/ 42 h 48"/>
                    <a:gd name="T16" fmla="*/ 4 w 19"/>
                    <a:gd name="T17" fmla="*/ 46 h 48"/>
                    <a:gd name="T18" fmla="*/ 19 w 19"/>
                    <a:gd name="T19" fmla="*/ 48 h 48"/>
                    <a:gd name="T20" fmla="*/ 19 w 19"/>
                    <a:gd name="T21" fmla="*/ 42 h 48"/>
                    <a:gd name="T22" fmla="*/ 19 w 19"/>
                    <a:gd name="T23" fmla="*/ 37 h 48"/>
                    <a:gd name="T24" fmla="*/ 19 w 19"/>
                    <a:gd name="T25" fmla="*/ 31 h 48"/>
                    <a:gd name="T26" fmla="*/ 17 w 19"/>
                    <a:gd name="T27" fmla="*/ 24 h 48"/>
                    <a:gd name="T28" fmla="*/ 17 w 19"/>
                    <a:gd name="T29" fmla="*/ 18 h 48"/>
                    <a:gd name="T30" fmla="*/ 17 w 19"/>
                    <a:gd name="T31" fmla="*/ 11 h 48"/>
                    <a:gd name="T32" fmla="*/ 15 w 19"/>
                    <a:gd name="T33" fmla="*/ 5 h 48"/>
                    <a:gd name="T34" fmla="*/ 15 w 19"/>
                    <a:gd name="T35" fmla="*/ 0 h 48"/>
                    <a:gd name="T36" fmla="*/ 0 w 19"/>
                    <a:gd name="T37" fmla="*/ 0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" h="4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2" y="26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4" y="46"/>
                      </a:lnTo>
                      <a:lnTo>
                        <a:pt x="19" y="48"/>
                      </a:lnTo>
                      <a:lnTo>
                        <a:pt x="19" y="42"/>
                      </a:lnTo>
                      <a:lnTo>
                        <a:pt x="19" y="37"/>
                      </a:lnTo>
                      <a:lnTo>
                        <a:pt x="19" y="31"/>
                      </a:lnTo>
                      <a:lnTo>
                        <a:pt x="17" y="24"/>
                      </a:lnTo>
                      <a:lnTo>
                        <a:pt x="17" y="18"/>
                      </a:lnTo>
                      <a:lnTo>
                        <a:pt x="17" y="1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7" name="Freeform 575"/>
                <p:cNvSpPr>
                  <a:spLocks/>
                </p:cNvSpPr>
                <p:nvPr/>
              </p:nvSpPr>
              <p:spPr bwMode="auto">
                <a:xfrm>
                  <a:off x="3448" y="2190"/>
                  <a:ext cx="24" cy="41"/>
                </a:xfrm>
                <a:custGeom>
                  <a:avLst/>
                  <a:gdLst>
                    <a:gd name="T0" fmla="*/ 8 w 24"/>
                    <a:gd name="T1" fmla="*/ 0 h 41"/>
                    <a:gd name="T2" fmla="*/ 8 w 24"/>
                    <a:gd name="T3" fmla="*/ 4 h 41"/>
                    <a:gd name="T4" fmla="*/ 6 w 24"/>
                    <a:gd name="T5" fmla="*/ 9 h 41"/>
                    <a:gd name="T6" fmla="*/ 6 w 24"/>
                    <a:gd name="T7" fmla="*/ 13 h 41"/>
                    <a:gd name="T8" fmla="*/ 4 w 24"/>
                    <a:gd name="T9" fmla="*/ 19 h 41"/>
                    <a:gd name="T10" fmla="*/ 4 w 24"/>
                    <a:gd name="T11" fmla="*/ 22 h 41"/>
                    <a:gd name="T12" fmla="*/ 2 w 24"/>
                    <a:gd name="T13" fmla="*/ 28 h 41"/>
                    <a:gd name="T14" fmla="*/ 0 w 24"/>
                    <a:gd name="T15" fmla="*/ 33 h 41"/>
                    <a:gd name="T16" fmla="*/ 0 w 24"/>
                    <a:gd name="T17" fmla="*/ 41 h 41"/>
                    <a:gd name="T18" fmla="*/ 15 w 24"/>
                    <a:gd name="T19" fmla="*/ 41 h 41"/>
                    <a:gd name="T20" fmla="*/ 17 w 24"/>
                    <a:gd name="T21" fmla="*/ 35 h 41"/>
                    <a:gd name="T22" fmla="*/ 17 w 24"/>
                    <a:gd name="T23" fmla="*/ 32 h 41"/>
                    <a:gd name="T24" fmla="*/ 19 w 24"/>
                    <a:gd name="T25" fmla="*/ 26 h 41"/>
                    <a:gd name="T26" fmla="*/ 19 w 24"/>
                    <a:gd name="T27" fmla="*/ 22 h 41"/>
                    <a:gd name="T28" fmla="*/ 21 w 24"/>
                    <a:gd name="T29" fmla="*/ 17 h 41"/>
                    <a:gd name="T30" fmla="*/ 23 w 24"/>
                    <a:gd name="T31" fmla="*/ 13 h 41"/>
                    <a:gd name="T32" fmla="*/ 23 w 24"/>
                    <a:gd name="T33" fmla="*/ 8 h 41"/>
                    <a:gd name="T34" fmla="*/ 24 w 24"/>
                    <a:gd name="T35" fmla="*/ 2 h 41"/>
                    <a:gd name="T36" fmla="*/ 8 w 24"/>
                    <a:gd name="T37" fmla="*/ 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41">
                      <a:moveTo>
                        <a:pt x="8" y="0"/>
                      </a:moveTo>
                      <a:lnTo>
                        <a:pt x="8" y="4"/>
                      </a:lnTo>
                      <a:lnTo>
                        <a:pt x="6" y="9"/>
                      </a:lnTo>
                      <a:lnTo>
                        <a:pt x="6" y="13"/>
                      </a:lnTo>
                      <a:lnTo>
                        <a:pt x="4" y="19"/>
                      </a:lnTo>
                      <a:lnTo>
                        <a:pt x="4" y="22"/>
                      </a:lnTo>
                      <a:lnTo>
                        <a:pt x="2" y="28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15" y="41"/>
                      </a:lnTo>
                      <a:lnTo>
                        <a:pt x="17" y="35"/>
                      </a:lnTo>
                      <a:lnTo>
                        <a:pt x="17" y="32"/>
                      </a:lnTo>
                      <a:lnTo>
                        <a:pt x="19" y="26"/>
                      </a:lnTo>
                      <a:lnTo>
                        <a:pt x="19" y="22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3" y="8"/>
                      </a:lnTo>
                      <a:lnTo>
                        <a:pt x="2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8" name="Freeform 576"/>
                <p:cNvSpPr>
                  <a:spLocks/>
                </p:cNvSpPr>
                <p:nvPr/>
              </p:nvSpPr>
              <p:spPr bwMode="auto">
                <a:xfrm>
                  <a:off x="3456" y="2153"/>
                  <a:ext cx="16" cy="39"/>
                </a:xfrm>
                <a:custGeom>
                  <a:avLst/>
                  <a:gdLst>
                    <a:gd name="T0" fmla="*/ 2 w 16"/>
                    <a:gd name="T1" fmla="*/ 0 h 39"/>
                    <a:gd name="T2" fmla="*/ 0 w 16"/>
                    <a:gd name="T3" fmla="*/ 6 h 39"/>
                    <a:gd name="T4" fmla="*/ 0 w 16"/>
                    <a:gd name="T5" fmla="*/ 10 h 39"/>
                    <a:gd name="T6" fmla="*/ 0 w 16"/>
                    <a:gd name="T7" fmla="*/ 15 h 39"/>
                    <a:gd name="T8" fmla="*/ 0 w 16"/>
                    <a:gd name="T9" fmla="*/ 19 h 39"/>
                    <a:gd name="T10" fmla="*/ 0 w 16"/>
                    <a:gd name="T11" fmla="*/ 24 h 39"/>
                    <a:gd name="T12" fmla="*/ 0 w 16"/>
                    <a:gd name="T13" fmla="*/ 28 h 39"/>
                    <a:gd name="T14" fmla="*/ 0 w 16"/>
                    <a:gd name="T15" fmla="*/ 34 h 39"/>
                    <a:gd name="T16" fmla="*/ 0 w 16"/>
                    <a:gd name="T17" fmla="*/ 37 h 39"/>
                    <a:gd name="T18" fmla="*/ 16 w 16"/>
                    <a:gd name="T19" fmla="*/ 39 h 39"/>
                    <a:gd name="T20" fmla="*/ 16 w 16"/>
                    <a:gd name="T21" fmla="*/ 34 h 39"/>
                    <a:gd name="T22" fmla="*/ 16 w 16"/>
                    <a:gd name="T23" fmla="*/ 28 h 39"/>
                    <a:gd name="T24" fmla="*/ 16 w 16"/>
                    <a:gd name="T25" fmla="*/ 24 h 39"/>
                    <a:gd name="T26" fmla="*/ 16 w 16"/>
                    <a:gd name="T27" fmla="*/ 19 h 39"/>
                    <a:gd name="T28" fmla="*/ 15 w 16"/>
                    <a:gd name="T29" fmla="*/ 15 h 39"/>
                    <a:gd name="T30" fmla="*/ 15 w 16"/>
                    <a:gd name="T31" fmla="*/ 11 h 39"/>
                    <a:gd name="T32" fmla="*/ 16 w 16"/>
                    <a:gd name="T33" fmla="*/ 8 h 39"/>
                    <a:gd name="T34" fmla="*/ 16 w 16"/>
                    <a:gd name="T35" fmla="*/ 6 h 39"/>
                    <a:gd name="T36" fmla="*/ 2 w 16"/>
                    <a:gd name="T37" fmla="*/ 0 h 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" h="39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16" y="39"/>
                      </a:lnTo>
                      <a:lnTo>
                        <a:pt x="16" y="34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89" name="Freeform 577"/>
                <p:cNvSpPr>
                  <a:spLocks/>
                </p:cNvSpPr>
                <p:nvPr/>
              </p:nvSpPr>
              <p:spPr bwMode="auto">
                <a:xfrm>
                  <a:off x="3458" y="2133"/>
                  <a:ext cx="24" cy="26"/>
                </a:xfrm>
                <a:custGeom>
                  <a:avLst/>
                  <a:gdLst>
                    <a:gd name="T0" fmla="*/ 22 w 24"/>
                    <a:gd name="T1" fmla="*/ 0 h 26"/>
                    <a:gd name="T2" fmla="*/ 18 w 24"/>
                    <a:gd name="T3" fmla="*/ 2 h 26"/>
                    <a:gd name="T4" fmla="*/ 14 w 24"/>
                    <a:gd name="T5" fmla="*/ 4 h 26"/>
                    <a:gd name="T6" fmla="*/ 13 w 24"/>
                    <a:gd name="T7" fmla="*/ 6 h 26"/>
                    <a:gd name="T8" fmla="*/ 9 w 24"/>
                    <a:gd name="T9" fmla="*/ 7 h 26"/>
                    <a:gd name="T10" fmla="*/ 5 w 24"/>
                    <a:gd name="T11" fmla="*/ 9 h 26"/>
                    <a:gd name="T12" fmla="*/ 3 w 24"/>
                    <a:gd name="T13" fmla="*/ 13 h 26"/>
                    <a:gd name="T14" fmla="*/ 1 w 24"/>
                    <a:gd name="T15" fmla="*/ 17 h 26"/>
                    <a:gd name="T16" fmla="*/ 0 w 24"/>
                    <a:gd name="T17" fmla="*/ 20 h 26"/>
                    <a:gd name="T18" fmla="*/ 14 w 24"/>
                    <a:gd name="T19" fmla="*/ 26 h 26"/>
                    <a:gd name="T20" fmla="*/ 14 w 24"/>
                    <a:gd name="T21" fmla="*/ 22 h 26"/>
                    <a:gd name="T22" fmla="*/ 16 w 24"/>
                    <a:gd name="T23" fmla="*/ 20 h 26"/>
                    <a:gd name="T24" fmla="*/ 18 w 24"/>
                    <a:gd name="T25" fmla="*/ 20 h 26"/>
                    <a:gd name="T26" fmla="*/ 18 w 24"/>
                    <a:gd name="T27" fmla="*/ 19 h 26"/>
                    <a:gd name="T28" fmla="*/ 20 w 24"/>
                    <a:gd name="T29" fmla="*/ 19 h 26"/>
                    <a:gd name="T30" fmla="*/ 22 w 24"/>
                    <a:gd name="T31" fmla="*/ 17 h 26"/>
                    <a:gd name="T32" fmla="*/ 24 w 24"/>
                    <a:gd name="T33" fmla="*/ 17 h 26"/>
                    <a:gd name="T34" fmla="*/ 22 w 24"/>
                    <a:gd name="T35" fmla="*/ 0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26">
                      <a:moveTo>
                        <a:pt x="22" y="0"/>
                      </a:moveTo>
                      <a:lnTo>
                        <a:pt x="18" y="2"/>
                      </a:lnTo>
                      <a:lnTo>
                        <a:pt x="14" y="4"/>
                      </a:lnTo>
                      <a:lnTo>
                        <a:pt x="13" y="6"/>
                      </a:lnTo>
                      <a:lnTo>
                        <a:pt x="9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14" y="26"/>
                      </a:lnTo>
                      <a:lnTo>
                        <a:pt x="14" y="22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18" y="19"/>
                      </a:lnTo>
                      <a:lnTo>
                        <a:pt x="20" y="19"/>
                      </a:lnTo>
                      <a:lnTo>
                        <a:pt x="22" y="17"/>
                      </a:lnTo>
                      <a:lnTo>
                        <a:pt x="24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0" name="Freeform 578"/>
                <p:cNvSpPr>
                  <a:spLocks/>
                </p:cNvSpPr>
                <p:nvPr/>
              </p:nvSpPr>
              <p:spPr bwMode="auto">
                <a:xfrm>
                  <a:off x="3480" y="2133"/>
                  <a:ext cx="22" cy="24"/>
                </a:xfrm>
                <a:custGeom>
                  <a:avLst/>
                  <a:gdLst>
                    <a:gd name="T0" fmla="*/ 20 w 22"/>
                    <a:gd name="T1" fmla="*/ 9 h 24"/>
                    <a:gd name="T2" fmla="*/ 20 w 22"/>
                    <a:gd name="T3" fmla="*/ 7 h 24"/>
                    <a:gd name="T4" fmla="*/ 18 w 22"/>
                    <a:gd name="T5" fmla="*/ 7 h 24"/>
                    <a:gd name="T6" fmla="*/ 16 w 22"/>
                    <a:gd name="T7" fmla="*/ 6 h 24"/>
                    <a:gd name="T8" fmla="*/ 13 w 22"/>
                    <a:gd name="T9" fmla="*/ 4 h 24"/>
                    <a:gd name="T10" fmla="*/ 9 w 22"/>
                    <a:gd name="T11" fmla="*/ 2 h 24"/>
                    <a:gd name="T12" fmla="*/ 5 w 22"/>
                    <a:gd name="T13" fmla="*/ 0 h 24"/>
                    <a:gd name="T14" fmla="*/ 0 w 22"/>
                    <a:gd name="T15" fmla="*/ 0 h 24"/>
                    <a:gd name="T16" fmla="*/ 2 w 22"/>
                    <a:gd name="T17" fmla="*/ 17 h 24"/>
                    <a:gd name="T18" fmla="*/ 3 w 22"/>
                    <a:gd name="T19" fmla="*/ 17 h 24"/>
                    <a:gd name="T20" fmla="*/ 5 w 22"/>
                    <a:gd name="T21" fmla="*/ 17 h 24"/>
                    <a:gd name="T22" fmla="*/ 7 w 22"/>
                    <a:gd name="T23" fmla="*/ 19 h 24"/>
                    <a:gd name="T24" fmla="*/ 9 w 22"/>
                    <a:gd name="T25" fmla="*/ 20 h 24"/>
                    <a:gd name="T26" fmla="*/ 13 w 22"/>
                    <a:gd name="T27" fmla="*/ 22 h 24"/>
                    <a:gd name="T28" fmla="*/ 18 w 22"/>
                    <a:gd name="T29" fmla="*/ 24 h 24"/>
                    <a:gd name="T30" fmla="*/ 22 w 22"/>
                    <a:gd name="T31" fmla="*/ 24 h 24"/>
                    <a:gd name="T32" fmla="*/ 20 w 22"/>
                    <a:gd name="T33" fmla="*/ 9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24">
                      <a:moveTo>
                        <a:pt x="20" y="9"/>
                      </a:move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6"/>
                      </a:lnTo>
                      <a:lnTo>
                        <a:pt x="13" y="4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3" y="22"/>
                      </a:lnTo>
                      <a:lnTo>
                        <a:pt x="18" y="24"/>
                      </a:lnTo>
                      <a:lnTo>
                        <a:pt x="22" y="24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1" name="Freeform 579"/>
                <p:cNvSpPr>
                  <a:spLocks/>
                </p:cNvSpPr>
                <p:nvPr/>
              </p:nvSpPr>
              <p:spPr bwMode="auto">
                <a:xfrm>
                  <a:off x="3500" y="2133"/>
                  <a:ext cx="19" cy="24"/>
                </a:xfrm>
                <a:custGeom>
                  <a:avLst/>
                  <a:gdLst>
                    <a:gd name="T0" fmla="*/ 4 w 19"/>
                    <a:gd name="T1" fmla="*/ 0 h 24"/>
                    <a:gd name="T2" fmla="*/ 4 w 19"/>
                    <a:gd name="T3" fmla="*/ 2 h 24"/>
                    <a:gd name="T4" fmla="*/ 4 w 19"/>
                    <a:gd name="T5" fmla="*/ 4 h 24"/>
                    <a:gd name="T6" fmla="*/ 2 w 19"/>
                    <a:gd name="T7" fmla="*/ 6 h 24"/>
                    <a:gd name="T8" fmla="*/ 2 w 19"/>
                    <a:gd name="T9" fmla="*/ 7 h 24"/>
                    <a:gd name="T10" fmla="*/ 0 w 19"/>
                    <a:gd name="T11" fmla="*/ 7 h 24"/>
                    <a:gd name="T12" fmla="*/ 0 w 19"/>
                    <a:gd name="T13" fmla="*/ 9 h 24"/>
                    <a:gd name="T14" fmla="*/ 2 w 19"/>
                    <a:gd name="T15" fmla="*/ 24 h 24"/>
                    <a:gd name="T16" fmla="*/ 6 w 19"/>
                    <a:gd name="T17" fmla="*/ 22 h 24"/>
                    <a:gd name="T18" fmla="*/ 9 w 19"/>
                    <a:gd name="T19" fmla="*/ 20 h 24"/>
                    <a:gd name="T20" fmla="*/ 13 w 19"/>
                    <a:gd name="T21" fmla="*/ 19 h 24"/>
                    <a:gd name="T22" fmla="*/ 15 w 19"/>
                    <a:gd name="T23" fmla="*/ 15 h 24"/>
                    <a:gd name="T24" fmla="*/ 17 w 19"/>
                    <a:gd name="T25" fmla="*/ 13 h 24"/>
                    <a:gd name="T26" fmla="*/ 17 w 19"/>
                    <a:gd name="T27" fmla="*/ 9 h 24"/>
                    <a:gd name="T28" fmla="*/ 19 w 19"/>
                    <a:gd name="T29" fmla="*/ 6 h 24"/>
                    <a:gd name="T30" fmla="*/ 19 w 19"/>
                    <a:gd name="T31" fmla="*/ 4 h 24"/>
                    <a:gd name="T32" fmla="*/ 4 w 19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24"/>
                      </a:lnTo>
                      <a:lnTo>
                        <a:pt x="6" y="22"/>
                      </a:lnTo>
                      <a:lnTo>
                        <a:pt x="9" y="20"/>
                      </a:lnTo>
                      <a:lnTo>
                        <a:pt x="13" y="19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2" name="Freeform 580"/>
                <p:cNvSpPr>
                  <a:spLocks/>
                </p:cNvSpPr>
                <p:nvPr/>
              </p:nvSpPr>
              <p:spPr bwMode="auto">
                <a:xfrm>
                  <a:off x="3500" y="2105"/>
                  <a:ext cx="19" cy="32"/>
                </a:xfrm>
                <a:custGeom>
                  <a:avLst/>
                  <a:gdLst>
                    <a:gd name="T0" fmla="*/ 0 w 19"/>
                    <a:gd name="T1" fmla="*/ 0 h 32"/>
                    <a:gd name="T2" fmla="*/ 0 w 19"/>
                    <a:gd name="T3" fmla="*/ 6 h 32"/>
                    <a:gd name="T4" fmla="*/ 0 w 19"/>
                    <a:gd name="T5" fmla="*/ 10 h 32"/>
                    <a:gd name="T6" fmla="*/ 0 w 19"/>
                    <a:gd name="T7" fmla="*/ 15 h 32"/>
                    <a:gd name="T8" fmla="*/ 2 w 19"/>
                    <a:gd name="T9" fmla="*/ 19 h 32"/>
                    <a:gd name="T10" fmla="*/ 2 w 19"/>
                    <a:gd name="T11" fmla="*/ 23 h 32"/>
                    <a:gd name="T12" fmla="*/ 4 w 19"/>
                    <a:gd name="T13" fmla="*/ 26 h 32"/>
                    <a:gd name="T14" fmla="*/ 4 w 19"/>
                    <a:gd name="T15" fmla="*/ 28 h 32"/>
                    <a:gd name="T16" fmla="*/ 19 w 19"/>
                    <a:gd name="T17" fmla="*/ 32 h 32"/>
                    <a:gd name="T18" fmla="*/ 19 w 19"/>
                    <a:gd name="T19" fmla="*/ 26 h 32"/>
                    <a:gd name="T20" fmla="*/ 19 w 19"/>
                    <a:gd name="T21" fmla="*/ 23 h 32"/>
                    <a:gd name="T22" fmla="*/ 17 w 19"/>
                    <a:gd name="T23" fmla="*/ 19 h 32"/>
                    <a:gd name="T24" fmla="*/ 17 w 19"/>
                    <a:gd name="T25" fmla="*/ 15 h 32"/>
                    <a:gd name="T26" fmla="*/ 15 w 19"/>
                    <a:gd name="T27" fmla="*/ 11 h 32"/>
                    <a:gd name="T28" fmla="*/ 15 w 19"/>
                    <a:gd name="T29" fmla="*/ 10 h 32"/>
                    <a:gd name="T30" fmla="*/ 15 w 19"/>
                    <a:gd name="T31" fmla="*/ 6 h 32"/>
                    <a:gd name="T32" fmla="*/ 15 w 19"/>
                    <a:gd name="T33" fmla="*/ 4 h 32"/>
                    <a:gd name="T34" fmla="*/ 0 w 19"/>
                    <a:gd name="T35" fmla="*/ 0 h 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" h="3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19" y="32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3" name="Freeform 581"/>
                <p:cNvSpPr>
                  <a:spLocks/>
                </p:cNvSpPr>
                <p:nvPr/>
              </p:nvSpPr>
              <p:spPr bwMode="auto">
                <a:xfrm>
                  <a:off x="3500" y="2074"/>
                  <a:ext cx="39" cy="35"/>
                </a:xfrm>
                <a:custGeom>
                  <a:avLst/>
                  <a:gdLst>
                    <a:gd name="T0" fmla="*/ 24 w 39"/>
                    <a:gd name="T1" fmla="*/ 0 h 35"/>
                    <a:gd name="T2" fmla="*/ 22 w 39"/>
                    <a:gd name="T3" fmla="*/ 4 h 35"/>
                    <a:gd name="T4" fmla="*/ 20 w 39"/>
                    <a:gd name="T5" fmla="*/ 7 h 35"/>
                    <a:gd name="T6" fmla="*/ 19 w 39"/>
                    <a:gd name="T7" fmla="*/ 9 h 35"/>
                    <a:gd name="T8" fmla="*/ 15 w 39"/>
                    <a:gd name="T9" fmla="*/ 13 h 35"/>
                    <a:gd name="T10" fmla="*/ 11 w 39"/>
                    <a:gd name="T11" fmla="*/ 17 h 35"/>
                    <a:gd name="T12" fmla="*/ 7 w 39"/>
                    <a:gd name="T13" fmla="*/ 20 h 35"/>
                    <a:gd name="T14" fmla="*/ 4 w 39"/>
                    <a:gd name="T15" fmla="*/ 26 h 35"/>
                    <a:gd name="T16" fmla="*/ 0 w 39"/>
                    <a:gd name="T17" fmla="*/ 31 h 35"/>
                    <a:gd name="T18" fmla="*/ 15 w 39"/>
                    <a:gd name="T19" fmla="*/ 35 h 35"/>
                    <a:gd name="T20" fmla="*/ 17 w 39"/>
                    <a:gd name="T21" fmla="*/ 33 h 35"/>
                    <a:gd name="T22" fmla="*/ 19 w 39"/>
                    <a:gd name="T23" fmla="*/ 31 h 35"/>
                    <a:gd name="T24" fmla="*/ 20 w 39"/>
                    <a:gd name="T25" fmla="*/ 28 h 35"/>
                    <a:gd name="T26" fmla="*/ 24 w 39"/>
                    <a:gd name="T27" fmla="*/ 24 h 35"/>
                    <a:gd name="T28" fmla="*/ 28 w 39"/>
                    <a:gd name="T29" fmla="*/ 20 h 35"/>
                    <a:gd name="T30" fmla="*/ 33 w 39"/>
                    <a:gd name="T31" fmla="*/ 17 h 35"/>
                    <a:gd name="T32" fmla="*/ 37 w 39"/>
                    <a:gd name="T33" fmla="*/ 11 h 35"/>
                    <a:gd name="T34" fmla="*/ 39 w 39"/>
                    <a:gd name="T35" fmla="*/ 6 h 35"/>
                    <a:gd name="T36" fmla="*/ 24 w 39"/>
                    <a:gd name="T37" fmla="*/ 0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35">
                      <a:moveTo>
                        <a:pt x="24" y="0"/>
                      </a:moveTo>
                      <a:lnTo>
                        <a:pt x="22" y="4"/>
                      </a:lnTo>
                      <a:lnTo>
                        <a:pt x="20" y="7"/>
                      </a:lnTo>
                      <a:lnTo>
                        <a:pt x="19" y="9"/>
                      </a:lnTo>
                      <a:lnTo>
                        <a:pt x="15" y="13"/>
                      </a:lnTo>
                      <a:lnTo>
                        <a:pt x="11" y="17"/>
                      </a:lnTo>
                      <a:lnTo>
                        <a:pt x="7" y="20"/>
                      </a:lnTo>
                      <a:lnTo>
                        <a:pt x="4" y="26"/>
                      </a:lnTo>
                      <a:lnTo>
                        <a:pt x="0" y="31"/>
                      </a:lnTo>
                      <a:lnTo>
                        <a:pt x="15" y="35"/>
                      </a:lnTo>
                      <a:lnTo>
                        <a:pt x="17" y="33"/>
                      </a:lnTo>
                      <a:lnTo>
                        <a:pt x="19" y="31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8" y="20"/>
                      </a:lnTo>
                      <a:lnTo>
                        <a:pt x="33" y="17"/>
                      </a:lnTo>
                      <a:lnTo>
                        <a:pt x="37" y="11"/>
                      </a:lnTo>
                      <a:lnTo>
                        <a:pt x="39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4" name="Freeform 582"/>
                <p:cNvSpPr>
                  <a:spLocks/>
                </p:cNvSpPr>
                <p:nvPr/>
              </p:nvSpPr>
              <p:spPr bwMode="auto">
                <a:xfrm>
                  <a:off x="3524" y="2035"/>
                  <a:ext cx="19" cy="45"/>
                </a:xfrm>
                <a:custGeom>
                  <a:avLst/>
                  <a:gdLst>
                    <a:gd name="T0" fmla="*/ 0 w 19"/>
                    <a:gd name="T1" fmla="*/ 11 h 45"/>
                    <a:gd name="T2" fmla="*/ 2 w 19"/>
                    <a:gd name="T3" fmla="*/ 13 h 45"/>
                    <a:gd name="T4" fmla="*/ 2 w 19"/>
                    <a:gd name="T5" fmla="*/ 15 h 45"/>
                    <a:gd name="T6" fmla="*/ 4 w 19"/>
                    <a:gd name="T7" fmla="*/ 19 h 45"/>
                    <a:gd name="T8" fmla="*/ 4 w 19"/>
                    <a:gd name="T9" fmla="*/ 22 h 45"/>
                    <a:gd name="T10" fmla="*/ 4 w 19"/>
                    <a:gd name="T11" fmla="*/ 26 h 45"/>
                    <a:gd name="T12" fmla="*/ 2 w 19"/>
                    <a:gd name="T13" fmla="*/ 32 h 45"/>
                    <a:gd name="T14" fmla="*/ 2 w 19"/>
                    <a:gd name="T15" fmla="*/ 35 h 45"/>
                    <a:gd name="T16" fmla="*/ 0 w 19"/>
                    <a:gd name="T17" fmla="*/ 39 h 45"/>
                    <a:gd name="T18" fmla="*/ 15 w 19"/>
                    <a:gd name="T19" fmla="*/ 45 h 45"/>
                    <a:gd name="T20" fmla="*/ 17 w 19"/>
                    <a:gd name="T21" fmla="*/ 39 h 45"/>
                    <a:gd name="T22" fmla="*/ 17 w 19"/>
                    <a:gd name="T23" fmla="*/ 33 h 45"/>
                    <a:gd name="T24" fmla="*/ 19 w 19"/>
                    <a:gd name="T25" fmla="*/ 28 h 45"/>
                    <a:gd name="T26" fmla="*/ 19 w 19"/>
                    <a:gd name="T27" fmla="*/ 22 h 45"/>
                    <a:gd name="T28" fmla="*/ 19 w 19"/>
                    <a:gd name="T29" fmla="*/ 17 h 45"/>
                    <a:gd name="T30" fmla="*/ 17 w 19"/>
                    <a:gd name="T31" fmla="*/ 11 h 45"/>
                    <a:gd name="T32" fmla="*/ 15 w 19"/>
                    <a:gd name="T33" fmla="*/ 6 h 45"/>
                    <a:gd name="T34" fmla="*/ 11 w 19"/>
                    <a:gd name="T35" fmla="*/ 0 h 45"/>
                    <a:gd name="T36" fmla="*/ 0 w 19"/>
                    <a:gd name="T37" fmla="*/ 11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" h="45">
                      <a:moveTo>
                        <a:pt x="0" y="11"/>
                      </a:move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4" y="22"/>
                      </a:lnTo>
                      <a:lnTo>
                        <a:pt x="4" y="26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15" y="45"/>
                      </a:lnTo>
                      <a:lnTo>
                        <a:pt x="17" y="39"/>
                      </a:lnTo>
                      <a:lnTo>
                        <a:pt x="17" y="33"/>
                      </a:lnTo>
                      <a:lnTo>
                        <a:pt x="19" y="28"/>
                      </a:lnTo>
                      <a:lnTo>
                        <a:pt x="19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5" y="6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5" name="Freeform 583"/>
                <p:cNvSpPr>
                  <a:spLocks/>
                </p:cNvSpPr>
                <p:nvPr/>
              </p:nvSpPr>
              <p:spPr bwMode="auto">
                <a:xfrm>
                  <a:off x="3504" y="2032"/>
                  <a:ext cx="31" cy="29"/>
                </a:xfrm>
                <a:custGeom>
                  <a:avLst/>
                  <a:gdLst>
                    <a:gd name="T0" fmla="*/ 0 w 31"/>
                    <a:gd name="T1" fmla="*/ 29 h 29"/>
                    <a:gd name="T2" fmla="*/ 5 w 31"/>
                    <a:gd name="T3" fmla="*/ 27 h 29"/>
                    <a:gd name="T4" fmla="*/ 11 w 31"/>
                    <a:gd name="T5" fmla="*/ 25 h 29"/>
                    <a:gd name="T6" fmla="*/ 15 w 31"/>
                    <a:gd name="T7" fmla="*/ 22 h 29"/>
                    <a:gd name="T8" fmla="*/ 18 w 31"/>
                    <a:gd name="T9" fmla="*/ 18 h 29"/>
                    <a:gd name="T10" fmla="*/ 20 w 31"/>
                    <a:gd name="T11" fmla="*/ 16 h 29"/>
                    <a:gd name="T12" fmla="*/ 22 w 31"/>
                    <a:gd name="T13" fmla="*/ 14 h 29"/>
                    <a:gd name="T14" fmla="*/ 20 w 31"/>
                    <a:gd name="T15" fmla="*/ 14 h 29"/>
                    <a:gd name="T16" fmla="*/ 31 w 31"/>
                    <a:gd name="T17" fmla="*/ 3 h 29"/>
                    <a:gd name="T18" fmla="*/ 24 w 31"/>
                    <a:gd name="T19" fmla="*/ 0 h 29"/>
                    <a:gd name="T20" fmla="*/ 16 w 31"/>
                    <a:gd name="T21" fmla="*/ 1 h 29"/>
                    <a:gd name="T22" fmla="*/ 11 w 31"/>
                    <a:gd name="T23" fmla="*/ 3 h 29"/>
                    <a:gd name="T24" fmla="*/ 7 w 31"/>
                    <a:gd name="T25" fmla="*/ 7 h 29"/>
                    <a:gd name="T26" fmla="*/ 3 w 31"/>
                    <a:gd name="T27" fmla="*/ 11 h 29"/>
                    <a:gd name="T28" fmla="*/ 2 w 31"/>
                    <a:gd name="T29" fmla="*/ 13 h 29"/>
                    <a:gd name="T30" fmla="*/ 0 w 31"/>
                    <a:gd name="T31" fmla="*/ 14 h 29"/>
                    <a:gd name="T32" fmla="*/ 0 w 31"/>
                    <a:gd name="T33" fmla="*/ 29 h 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1" h="29">
                      <a:moveTo>
                        <a:pt x="0" y="29"/>
                      </a:moveTo>
                      <a:lnTo>
                        <a:pt x="5" y="27"/>
                      </a:lnTo>
                      <a:lnTo>
                        <a:pt x="11" y="25"/>
                      </a:lnTo>
                      <a:lnTo>
                        <a:pt x="15" y="22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2" y="14"/>
                      </a:lnTo>
                      <a:lnTo>
                        <a:pt x="20" y="14"/>
                      </a:lnTo>
                      <a:lnTo>
                        <a:pt x="31" y="3"/>
                      </a:lnTo>
                      <a:lnTo>
                        <a:pt x="24" y="0"/>
                      </a:lnTo>
                      <a:lnTo>
                        <a:pt x="16" y="1"/>
                      </a:lnTo>
                      <a:lnTo>
                        <a:pt x="11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6" name="Freeform 584"/>
                <p:cNvSpPr>
                  <a:spLocks/>
                </p:cNvSpPr>
                <p:nvPr/>
              </p:nvSpPr>
              <p:spPr bwMode="auto">
                <a:xfrm>
                  <a:off x="3487" y="2039"/>
                  <a:ext cx="17" cy="22"/>
                </a:xfrm>
                <a:custGeom>
                  <a:avLst/>
                  <a:gdLst>
                    <a:gd name="T0" fmla="*/ 0 w 17"/>
                    <a:gd name="T1" fmla="*/ 0 h 22"/>
                    <a:gd name="T2" fmla="*/ 0 w 17"/>
                    <a:gd name="T3" fmla="*/ 6 h 22"/>
                    <a:gd name="T4" fmla="*/ 0 w 17"/>
                    <a:gd name="T5" fmla="*/ 11 h 22"/>
                    <a:gd name="T6" fmla="*/ 2 w 17"/>
                    <a:gd name="T7" fmla="*/ 15 h 22"/>
                    <a:gd name="T8" fmla="*/ 4 w 17"/>
                    <a:gd name="T9" fmla="*/ 18 h 22"/>
                    <a:gd name="T10" fmla="*/ 8 w 17"/>
                    <a:gd name="T11" fmla="*/ 20 h 22"/>
                    <a:gd name="T12" fmla="*/ 11 w 17"/>
                    <a:gd name="T13" fmla="*/ 22 h 22"/>
                    <a:gd name="T14" fmla="*/ 15 w 17"/>
                    <a:gd name="T15" fmla="*/ 22 h 22"/>
                    <a:gd name="T16" fmla="*/ 17 w 17"/>
                    <a:gd name="T17" fmla="*/ 22 h 22"/>
                    <a:gd name="T18" fmla="*/ 17 w 17"/>
                    <a:gd name="T19" fmla="*/ 7 h 22"/>
                    <a:gd name="T20" fmla="*/ 15 w 17"/>
                    <a:gd name="T21" fmla="*/ 7 h 22"/>
                    <a:gd name="T22" fmla="*/ 13 w 17"/>
                    <a:gd name="T23" fmla="*/ 7 h 22"/>
                    <a:gd name="T24" fmla="*/ 15 w 17"/>
                    <a:gd name="T25" fmla="*/ 7 h 22"/>
                    <a:gd name="T26" fmla="*/ 17 w 17"/>
                    <a:gd name="T27" fmla="*/ 9 h 22"/>
                    <a:gd name="T28" fmla="*/ 15 w 17"/>
                    <a:gd name="T29" fmla="*/ 7 h 22"/>
                    <a:gd name="T30" fmla="*/ 15 w 17"/>
                    <a:gd name="T31" fmla="*/ 6 h 22"/>
                    <a:gd name="T32" fmla="*/ 15 w 17"/>
                    <a:gd name="T33" fmla="*/ 0 h 22"/>
                    <a:gd name="T34" fmla="*/ 0 w 17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2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4" y="18"/>
                      </a:lnTo>
                      <a:lnTo>
                        <a:pt x="8" y="20"/>
                      </a:lnTo>
                      <a:lnTo>
                        <a:pt x="11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3" y="7"/>
                      </a:lnTo>
                      <a:lnTo>
                        <a:pt x="15" y="7"/>
                      </a:lnTo>
                      <a:lnTo>
                        <a:pt x="17" y="9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7" name="Freeform 585"/>
                <p:cNvSpPr>
                  <a:spLocks/>
                </p:cNvSpPr>
                <p:nvPr/>
              </p:nvSpPr>
              <p:spPr bwMode="auto">
                <a:xfrm>
                  <a:off x="3485" y="1954"/>
                  <a:ext cx="22" cy="85"/>
                </a:xfrm>
                <a:custGeom>
                  <a:avLst/>
                  <a:gdLst>
                    <a:gd name="T0" fmla="*/ 10 w 22"/>
                    <a:gd name="T1" fmla="*/ 0 h 85"/>
                    <a:gd name="T2" fmla="*/ 6 w 22"/>
                    <a:gd name="T3" fmla="*/ 9 h 85"/>
                    <a:gd name="T4" fmla="*/ 2 w 22"/>
                    <a:gd name="T5" fmla="*/ 20 h 85"/>
                    <a:gd name="T6" fmla="*/ 2 w 22"/>
                    <a:gd name="T7" fmla="*/ 33 h 85"/>
                    <a:gd name="T8" fmla="*/ 0 w 22"/>
                    <a:gd name="T9" fmla="*/ 44 h 85"/>
                    <a:gd name="T10" fmla="*/ 0 w 22"/>
                    <a:gd name="T11" fmla="*/ 57 h 85"/>
                    <a:gd name="T12" fmla="*/ 0 w 22"/>
                    <a:gd name="T13" fmla="*/ 68 h 85"/>
                    <a:gd name="T14" fmla="*/ 2 w 22"/>
                    <a:gd name="T15" fmla="*/ 78 h 85"/>
                    <a:gd name="T16" fmla="*/ 2 w 22"/>
                    <a:gd name="T17" fmla="*/ 85 h 85"/>
                    <a:gd name="T18" fmla="*/ 17 w 22"/>
                    <a:gd name="T19" fmla="*/ 85 h 85"/>
                    <a:gd name="T20" fmla="*/ 17 w 22"/>
                    <a:gd name="T21" fmla="*/ 78 h 85"/>
                    <a:gd name="T22" fmla="*/ 17 w 22"/>
                    <a:gd name="T23" fmla="*/ 68 h 85"/>
                    <a:gd name="T24" fmla="*/ 17 w 22"/>
                    <a:gd name="T25" fmla="*/ 57 h 85"/>
                    <a:gd name="T26" fmla="*/ 17 w 22"/>
                    <a:gd name="T27" fmla="*/ 46 h 85"/>
                    <a:gd name="T28" fmla="*/ 17 w 22"/>
                    <a:gd name="T29" fmla="*/ 33 h 85"/>
                    <a:gd name="T30" fmla="*/ 19 w 22"/>
                    <a:gd name="T31" fmla="*/ 22 h 85"/>
                    <a:gd name="T32" fmla="*/ 21 w 22"/>
                    <a:gd name="T33" fmla="*/ 15 h 85"/>
                    <a:gd name="T34" fmla="*/ 22 w 22"/>
                    <a:gd name="T35" fmla="*/ 7 h 85"/>
                    <a:gd name="T36" fmla="*/ 10 w 2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85">
                      <a:moveTo>
                        <a:pt x="10" y="0"/>
                      </a:moveTo>
                      <a:lnTo>
                        <a:pt x="6" y="9"/>
                      </a:lnTo>
                      <a:lnTo>
                        <a:pt x="2" y="20"/>
                      </a:lnTo>
                      <a:lnTo>
                        <a:pt x="2" y="33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2" y="78"/>
                      </a:lnTo>
                      <a:lnTo>
                        <a:pt x="2" y="85"/>
                      </a:lnTo>
                      <a:lnTo>
                        <a:pt x="17" y="85"/>
                      </a:lnTo>
                      <a:lnTo>
                        <a:pt x="17" y="78"/>
                      </a:lnTo>
                      <a:lnTo>
                        <a:pt x="17" y="68"/>
                      </a:lnTo>
                      <a:lnTo>
                        <a:pt x="17" y="57"/>
                      </a:lnTo>
                      <a:lnTo>
                        <a:pt x="17" y="46"/>
                      </a:lnTo>
                      <a:lnTo>
                        <a:pt x="17" y="33"/>
                      </a:lnTo>
                      <a:lnTo>
                        <a:pt x="19" y="22"/>
                      </a:lnTo>
                      <a:lnTo>
                        <a:pt x="21" y="15"/>
                      </a:lnTo>
                      <a:lnTo>
                        <a:pt x="22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8" name="Freeform 586"/>
                <p:cNvSpPr>
                  <a:spLocks/>
                </p:cNvSpPr>
                <p:nvPr/>
              </p:nvSpPr>
              <p:spPr bwMode="auto">
                <a:xfrm>
                  <a:off x="3495" y="1939"/>
                  <a:ext cx="55" cy="22"/>
                </a:xfrm>
                <a:custGeom>
                  <a:avLst/>
                  <a:gdLst>
                    <a:gd name="T0" fmla="*/ 48 w 55"/>
                    <a:gd name="T1" fmla="*/ 2 h 22"/>
                    <a:gd name="T2" fmla="*/ 46 w 55"/>
                    <a:gd name="T3" fmla="*/ 2 h 22"/>
                    <a:gd name="T4" fmla="*/ 42 w 55"/>
                    <a:gd name="T5" fmla="*/ 2 h 22"/>
                    <a:gd name="T6" fmla="*/ 37 w 55"/>
                    <a:gd name="T7" fmla="*/ 2 h 22"/>
                    <a:gd name="T8" fmla="*/ 29 w 55"/>
                    <a:gd name="T9" fmla="*/ 0 h 22"/>
                    <a:gd name="T10" fmla="*/ 22 w 55"/>
                    <a:gd name="T11" fmla="*/ 0 h 22"/>
                    <a:gd name="T12" fmla="*/ 14 w 55"/>
                    <a:gd name="T13" fmla="*/ 2 h 22"/>
                    <a:gd name="T14" fmla="*/ 5 w 55"/>
                    <a:gd name="T15" fmla="*/ 8 h 22"/>
                    <a:gd name="T16" fmla="*/ 0 w 55"/>
                    <a:gd name="T17" fmla="*/ 15 h 22"/>
                    <a:gd name="T18" fmla="*/ 12 w 55"/>
                    <a:gd name="T19" fmla="*/ 22 h 22"/>
                    <a:gd name="T20" fmla="*/ 16 w 55"/>
                    <a:gd name="T21" fmla="*/ 19 h 22"/>
                    <a:gd name="T22" fmla="*/ 18 w 55"/>
                    <a:gd name="T23" fmla="*/ 17 h 22"/>
                    <a:gd name="T24" fmla="*/ 24 w 55"/>
                    <a:gd name="T25" fmla="*/ 17 h 22"/>
                    <a:gd name="T26" fmla="*/ 29 w 55"/>
                    <a:gd name="T27" fmla="*/ 17 h 22"/>
                    <a:gd name="T28" fmla="*/ 35 w 55"/>
                    <a:gd name="T29" fmla="*/ 17 h 22"/>
                    <a:gd name="T30" fmla="*/ 42 w 55"/>
                    <a:gd name="T31" fmla="*/ 17 h 22"/>
                    <a:gd name="T32" fmla="*/ 48 w 55"/>
                    <a:gd name="T33" fmla="*/ 17 h 22"/>
                    <a:gd name="T34" fmla="*/ 55 w 55"/>
                    <a:gd name="T35" fmla="*/ 15 h 22"/>
                    <a:gd name="T36" fmla="*/ 48 w 55"/>
                    <a:gd name="T37" fmla="*/ 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" h="22">
                      <a:moveTo>
                        <a:pt x="48" y="2"/>
                      </a:moveTo>
                      <a:lnTo>
                        <a:pt x="46" y="2"/>
                      </a:lnTo>
                      <a:lnTo>
                        <a:pt x="42" y="2"/>
                      </a:ln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5" y="8"/>
                      </a:lnTo>
                      <a:lnTo>
                        <a:pt x="0" y="15"/>
                      </a:lnTo>
                      <a:lnTo>
                        <a:pt x="12" y="22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4" y="17"/>
                      </a:lnTo>
                      <a:lnTo>
                        <a:pt x="29" y="17"/>
                      </a:lnTo>
                      <a:lnTo>
                        <a:pt x="35" y="17"/>
                      </a:lnTo>
                      <a:lnTo>
                        <a:pt x="42" y="17"/>
                      </a:lnTo>
                      <a:lnTo>
                        <a:pt x="48" y="17"/>
                      </a:lnTo>
                      <a:lnTo>
                        <a:pt x="55" y="15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199" name="Freeform 587"/>
                <p:cNvSpPr>
                  <a:spLocks/>
                </p:cNvSpPr>
                <p:nvPr/>
              </p:nvSpPr>
              <p:spPr bwMode="auto">
                <a:xfrm>
                  <a:off x="3535" y="1923"/>
                  <a:ext cx="21" cy="31"/>
                </a:xfrm>
                <a:custGeom>
                  <a:avLst/>
                  <a:gdLst>
                    <a:gd name="T0" fmla="*/ 8 w 21"/>
                    <a:gd name="T1" fmla="*/ 0 h 31"/>
                    <a:gd name="T2" fmla="*/ 2 w 21"/>
                    <a:gd name="T3" fmla="*/ 3 h 31"/>
                    <a:gd name="T4" fmla="*/ 0 w 21"/>
                    <a:gd name="T5" fmla="*/ 11 h 31"/>
                    <a:gd name="T6" fmla="*/ 2 w 21"/>
                    <a:gd name="T7" fmla="*/ 16 h 31"/>
                    <a:gd name="T8" fmla="*/ 4 w 21"/>
                    <a:gd name="T9" fmla="*/ 20 h 31"/>
                    <a:gd name="T10" fmla="*/ 6 w 21"/>
                    <a:gd name="T11" fmla="*/ 22 h 31"/>
                    <a:gd name="T12" fmla="*/ 6 w 21"/>
                    <a:gd name="T13" fmla="*/ 18 h 31"/>
                    <a:gd name="T14" fmla="*/ 8 w 21"/>
                    <a:gd name="T15" fmla="*/ 18 h 31"/>
                    <a:gd name="T16" fmla="*/ 15 w 21"/>
                    <a:gd name="T17" fmla="*/ 31 h 31"/>
                    <a:gd name="T18" fmla="*/ 21 w 21"/>
                    <a:gd name="T19" fmla="*/ 26 h 31"/>
                    <a:gd name="T20" fmla="*/ 21 w 21"/>
                    <a:gd name="T21" fmla="*/ 18 h 31"/>
                    <a:gd name="T22" fmla="*/ 19 w 21"/>
                    <a:gd name="T23" fmla="*/ 13 h 31"/>
                    <a:gd name="T24" fmla="*/ 17 w 21"/>
                    <a:gd name="T25" fmla="*/ 11 h 31"/>
                    <a:gd name="T26" fmla="*/ 17 w 21"/>
                    <a:gd name="T27" fmla="*/ 9 h 31"/>
                    <a:gd name="T28" fmla="*/ 17 w 21"/>
                    <a:gd name="T29" fmla="*/ 11 h 31"/>
                    <a:gd name="T30" fmla="*/ 15 w 21"/>
                    <a:gd name="T31" fmla="*/ 13 h 31"/>
                    <a:gd name="T32" fmla="*/ 8 w 21"/>
                    <a:gd name="T33" fmla="*/ 0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1">
                      <a:moveTo>
                        <a:pt x="8" y="0"/>
                      </a:moveTo>
                      <a:lnTo>
                        <a:pt x="2" y="3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5" y="31"/>
                      </a:lnTo>
                      <a:lnTo>
                        <a:pt x="21" y="26"/>
                      </a:lnTo>
                      <a:lnTo>
                        <a:pt x="21" y="18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5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0" name="Freeform 588"/>
                <p:cNvSpPr>
                  <a:spLocks/>
                </p:cNvSpPr>
                <p:nvPr/>
              </p:nvSpPr>
              <p:spPr bwMode="auto">
                <a:xfrm>
                  <a:off x="3543" y="1912"/>
                  <a:ext cx="64" cy="24"/>
                </a:xfrm>
                <a:custGeom>
                  <a:avLst/>
                  <a:gdLst>
                    <a:gd name="T0" fmla="*/ 55 w 64"/>
                    <a:gd name="T1" fmla="*/ 0 h 24"/>
                    <a:gd name="T2" fmla="*/ 51 w 64"/>
                    <a:gd name="T3" fmla="*/ 2 h 24"/>
                    <a:gd name="T4" fmla="*/ 46 w 64"/>
                    <a:gd name="T5" fmla="*/ 3 h 24"/>
                    <a:gd name="T6" fmla="*/ 38 w 64"/>
                    <a:gd name="T7" fmla="*/ 5 h 24"/>
                    <a:gd name="T8" fmla="*/ 31 w 64"/>
                    <a:gd name="T9" fmla="*/ 5 h 24"/>
                    <a:gd name="T10" fmla="*/ 22 w 64"/>
                    <a:gd name="T11" fmla="*/ 5 h 24"/>
                    <a:gd name="T12" fmla="*/ 14 w 64"/>
                    <a:gd name="T13" fmla="*/ 7 h 24"/>
                    <a:gd name="T14" fmla="*/ 7 w 64"/>
                    <a:gd name="T15" fmla="*/ 7 h 24"/>
                    <a:gd name="T16" fmla="*/ 0 w 64"/>
                    <a:gd name="T17" fmla="*/ 11 h 24"/>
                    <a:gd name="T18" fmla="*/ 7 w 64"/>
                    <a:gd name="T19" fmla="*/ 24 h 24"/>
                    <a:gd name="T20" fmla="*/ 11 w 64"/>
                    <a:gd name="T21" fmla="*/ 22 h 24"/>
                    <a:gd name="T22" fmla="*/ 16 w 64"/>
                    <a:gd name="T23" fmla="*/ 22 h 24"/>
                    <a:gd name="T24" fmla="*/ 24 w 64"/>
                    <a:gd name="T25" fmla="*/ 22 h 24"/>
                    <a:gd name="T26" fmla="*/ 31 w 64"/>
                    <a:gd name="T27" fmla="*/ 20 h 24"/>
                    <a:gd name="T28" fmla="*/ 40 w 64"/>
                    <a:gd name="T29" fmla="*/ 20 h 24"/>
                    <a:gd name="T30" fmla="*/ 48 w 64"/>
                    <a:gd name="T31" fmla="*/ 18 h 24"/>
                    <a:gd name="T32" fmla="*/ 57 w 64"/>
                    <a:gd name="T33" fmla="*/ 16 h 24"/>
                    <a:gd name="T34" fmla="*/ 64 w 64"/>
                    <a:gd name="T35" fmla="*/ 13 h 24"/>
                    <a:gd name="T36" fmla="*/ 55 w 6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4" h="24">
                      <a:moveTo>
                        <a:pt x="55" y="0"/>
                      </a:moveTo>
                      <a:lnTo>
                        <a:pt x="51" y="2"/>
                      </a:lnTo>
                      <a:lnTo>
                        <a:pt x="46" y="3"/>
                      </a:lnTo>
                      <a:lnTo>
                        <a:pt x="38" y="5"/>
                      </a:lnTo>
                      <a:lnTo>
                        <a:pt x="31" y="5"/>
                      </a:lnTo>
                      <a:lnTo>
                        <a:pt x="22" y="5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11"/>
                      </a:lnTo>
                      <a:lnTo>
                        <a:pt x="7" y="24"/>
                      </a:lnTo>
                      <a:lnTo>
                        <a:pt x="11" y="22"/>
                      </a:lnTo>
                      <a:lnTo>
                        <a:pt x="16" y="22"/>
                      </a:lnTo>
                      <a:lnTo>
                        <a:pt x="24" y="22"/>
                      </a:lnTo>
                      <a:lnTo>
                        <a:pt x="31" y="20"/>
                      </a:lnTo>
                      <a:lnTo>
                        <a:pt x="40" y="20"/>
                      </a:lnTo>
                      <a:lnTo>
                        <a:pt x="48" y="18"/>
                      </a:lnTo>
                      <a:lnTo>
                        <a:pt x="57" y="16"/>
                      </a:lnTo>
                      <a:lnTo>
                        <a:pt x="64" y="1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1" name="Freeform 589"/>
                <p:cNvSpPr>
                  <a:spLocks/>
                </p:cNvSpPr>
                <p:nvPr/>
              </p:nvSpPr>
              <p:spPr bwMode="auto">
                <a:xfrm>
                  <a:off x="3598" y="1880"/>
                  <a:ext cx="22" cy="45"/>
                </a:xfrm>
                <a:custGeom>
                  <a:avLst/>
                  <a:gdLst>
                    <a:gd name="T0" fmla="*/ 9 w 22"/>
                    <a:gd name="T1" fmla="*/ 0 h 45"/>
                    <a:gd name="T2" fmla="*/ 6 w 22"/>
                    <a:gd name="T3" fmla="*/ 6 h 45"/>
                    <a:gd name="T4" fmla="*/ 6 w 22"/>
                    <a:gd name="T5" fmla="*/ 11 h 45"/>
                    <a:gd name="T6" fmla="*/ 4 w 22"/>
                    <a:gd name="T7" fmla="*/ 17 h 45"/>
                    <a:gd name="T8" fmla="*/ 4 w 22"/>
                    <a:gd name="T9" fmla="*/ 22 h 45"/>
                    <a:gd name="T10" fmla="*/ 4 w 22"/>
                    <a:gd name="T11" fmla="*/ 26 h 45"/>
                    <a:gd name="T12" fmla="*/ 4 w 22"/>
                    <a:gd name="T13" fmla="*/ 28 h 45"/>
                    <a:gd name="T14" fmla="*/ 2 w 22"/>
                    <a:gd name="T15" fmla="*/ 30 h 45"/>
                    <a:gd name="T16" fmla="*/ 0 w 22"/>
                    <a:gd name="T17" fmla="*/ 32 h 45"/>
                    <a:gd name="T18" fmla="*/ 9 w 22"/>
                    <a:gd name="T19" fmla="*/ 45 h 45"/>
                    <a:gd name="T20" fmla="*/ 13 w 22"/>
                    <a:gd name="T21" fmla="*/ 39 h 45"/>
                    <a:gd name="T22" fmla="*/ 17 w 22"/>
                    <a:gd name="T23" fmla="*/ 34 h 45"/>
                    <a:gd name="T24" fmla="*/ 18 w 22"/>
                    <a:gd name="T25" fmla="*/ 28 h 45"/>
                    <a:gd name="T26" fmla="*/ 20 w 22"/>
                    <a:gd name="T27" fmla="*/ 22 h 45"/>
                    <a:gd name="T28" fmla="*/ 20 w 22"/>
                    <a:gd name="T29" fmla="*/ 19 h 45"/>
                    <a:gd name="T30" fmla="*/ 20 w 22"/>
                    <a:gd name="T31" fmla="*/ 13 h 45"/>
                    <a:gd name="T32" fmla="*/ 20 w 22"/>
                    <a:gd name="T33" fmla="*/ 11 h 45"/>
                    <a:gd name="T34" fmla="*/ 22 w 22"/>
                    <a:gd name="T35" fmla="*/ 8 h 45"/>
                    <a:gd name="T36" fmla="*/ 9 w 22"/>
                    <a:gd name="T37" fmla="*/ 0 h 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45">
                      <a:moveTo>
                        <a:pt x="9" y="0"/>
                      </a:move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4" y="17"/>
                      </a:lnTo>
                      <a:lnTo>
                        <a:pt x="4" y="22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9" y="45"/>
                      </a:lnTo>
                      <a:lnTo>
                        <a:pt x="13" y="39"/>
                      </a:lnTo>
                      <a:lnTo>
                        <a:pt x="17" y="34"/>
                      </a:lnTo>
                      <a:lnTo>
                        <a:pt x="18" y="28"/>
                      </a:lnTo>
                      <a:lnTo>
                        <a:pt x="20" y="22"/>
                      </a:lnTo>
                      <a:lnTo>
                        <a:pt x="20" y="19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2" y="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2" name="Freeform 590"/>
                <p:cNvSpPr>
                  <a:spLocks/>
                </p:cNvSpPr>
                <p:nvPr/>
              </p:nvSpPr>
              <p:spPr bwMode="auto">
                <a:xfrm>
                  <a:off x="3607" y="1845"/>
                  <a:ext cx="43" cy="43"/>
                </a:xfrm>
                <a:custGeom>
                  <a:avLst/>
                  <a:gdLst>
                    <a:gd name="T0" fmla="*/ 30 w 43"/>
                    <a:gd name="T1" fmla="*/ 0 h 43"/>
                    <a:gd name="T2" fmla="*/ 28 w 43"/>
                    <a:gd name="T3" fmla="*/ 2 h 43"/>
                    <a:gd name="T4" fmla="*/ 24 w 43"/>
                    <a:gd name="T5" fmla="*/ 6 h 43"/>
                    <a:gd name="T6" fmla="*/ 21 w 43"/>
                    <a:gd name="T7" fmla="*/ 11 h 43"/>
                    <a:gd name="T8" fmla="*/ 17 w 43"/>
                    <a:gd name="T9" fmla="*/ 15 h 43"/>
                    <a:gd name="T10" fmla="*/ 11 w 43"/>
                    <a:gd name="T11" fmla="*/ 21 h 43"/>
                    <a:gd name="T12" fmla="*/ 8 w 43"/>
                    <a:gd name="T13" fmla="*/ 24 h 43"/>
                    <a:gd name="T14" fmla="*/ 4 w 43"/>
                    <a:gd name="T15" fmla="*/ 30 h 43"/>
                    <a:gd name="T16" fmla="*/ 0 w 43"/>
                    <a:gd name="T17" fmla="*/ 35 h 43"/>
                    <a:gd name="T18" fmla="*/ 13 w 43"/>
                    <a:gd name="T19" fmla="*/ 43 h 43"/>
                    <a:gd name="T20" fmla="*/ 15 w 43"/>
                    <a:gd name="T21" fmla="*/ 39 h 43"/>
                    <a:gd name="T22" fmla="*/ 19 w 43"/>
                    <a:gd name="T23" fmla="*/ 35 h 43"/>
                    <a:gd name="T24" fmla="*/ 22 w 43"/>
                    <a:gd name="T25" fmla="*/ 30 h 43"/>
                    <a:gd name="T26" fmla="*/ 28 w 43"/>
                    <a:gd name="T27" fmla="*/ 26 h 43"/>
                    <a:gd name="T28" fmla="*/ 32 w 43"/>
                    <a:gd name="T29" fmla="*/ 21 h 43"/>
                    <a:gd name="T30" fmla="*/ 35 w 43"/>
                    <a:gd name="T31" fmla="*/ 17 h 43"/>
                    <a:gd name="T32" fmla="*/ 39 w 43"/>
                    <a:gd name="T33" fmla="*/ 13 h 43"/>
                    <a:gd name="T34" fmla="*/ 43 w 43"/>
                    <a:gd name="T35" fmla="*/ 9 h 43"/>
                    <a:gd name="T36" fmla="*/ 30 w 43"/>
                    <a:gd name="T37" fmla="*/ 0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43">
                      <a:moveTo>
                        <a:pt x="30" y="0"/>
                      </a:moveTo>
                      <a:lnTo>
                        <a:pt x="28" y="2"/>
                      </a:lnTo>
                      <a:lnTo>
                        <a:pt x="24" y="6"/>
                      </a:lnTo>
                      <a:lnTo>
                        <a:pt x="21" y="11"/>
                      </a:lnTo>
                      <a:lnTo>
                        <a:pt x="17" y="15"/>
                      </a:lnTo>
                      <a:lnTo>
                        <a:pt x="11" y="21"/>
                      </a:lnTo>
                      <a:lnTo>
                        <a:pt x="8" y="24"/>
                      </a:lnTo>
                      <a:lnTo>
                        <a:pt x="4" y="30"/>
                      </a:lnTo>
                      <a:lnTo>
                        <a:pt x="0" y="35"/>
                      </a:lnTo>
                      <a:lnTo>
                        <a:pt x="13" y="43"/>
                      </a:lnTo>
                      <a:lnTo>
                        <a:pt x="15" y="39"/>
                      </a:lnTo>
                      <a:lnTo>
                        <a:pt x="19" y="35"/>
                      </a:lnTo>
                      <a:lnTo>
                        <a:pt x="22" y="30"/>
                      </a:lnTo>
                      <a:lnTo>
                        <a:pt x="28" y="26"/>
                      </a:lnTo>
                      <a:lnTo>
                        <a:pt x="32" y="21"/>
                      </a:lnTo>
                      <a:lnTo>
                        <a:pt x="35" y="17"/>
                      </a:lnTo>
                      <a:lnTo>
                        <a:pt x="39" y="13"/>
                      </a:lnTo>
                      <a:lnTo>
                        <a:pt x="43" y="9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3" name="Freeform 591"/>
                <p:cNvSpPr>
                  <a:spLocks/>
                </p:cNvSpPr>
                <p:nvPr/>
              </p:nvSpPr>
              <p:spPr bwMode="auto">
                <a:xfrm>
                  <a:off x="3637" y="1829"/>
                  <a:ext cx="20" cy="25"/>
                </a:xfrm>
                <a:custGeom>
                  <a:avLst/>
                  <a:gdLst>
                    <a:gd name="T0" fmla="*/ 5 w 20"/>
                    <a:gd name="T1" fmla="*/ 13 h 25"/>
                    <a:gd name="T2" fmla="*/ 7 w 20"/>
                    <a:gd name="T3" fmla="*/ 13 h 25"/>
                    <a:gd name="T4" fmla="*/ 5 w 20"/>
                    <a:gd name="T5" fmla="*/ 13 h 25"/>
                    <a:gd name="T6" fmla="*/ 5 w 20"/>
                    <a:gd name="T7" fmla="*/ 9 h 25"/>
                    <a:gd name="T8" fmla="*/ 3 w 20"/>
                    <a:gd name="T9" fmla="*/ 11 h 25"/>
                    <a:gd name="T10" fmla="*/ 2 w 20"/>
                    <a:gd name="T11" fmla="*/ 13 h 25"/>
                    <a:gd name="T12" fmla="*/ 0 w 20"/>
                    <a:gd name="T13" fmla="*/ 16 h 25"/>
                    <a:gd name="T14" fmla="*/ 13 w 20"/>
                    <a:gd name="T15" fmla="*/ 25 h 25"/>
                    <a:gd name="T16" fmla="*/ 15 w 20"/>
                    <a:gd name="T17" fmla="*/ 22 h 25"/>
                    <a:gd name="T18" fmla="*/ 16 w 20"/>
                    <a:gd name="T19" fmla="*/ 20 h 25"/>
                    <a:gd name="T20" fmla="*/ 18 w 20"/>
                    <a:gd name="T21" fmla="*/ 18 h 25"/>
                    <a:gd name="T22" fmla="*/ 20 w 20"/>
                    <a:gd name="T23" fmla="*/ 16 h 25"/>
                    <a:gd name="T24" fmla="*/ 20 w 20"/>
                    <a:gd name="T25" fmla="*/ 11 h 25"/>
                    <a:gd name="T26" fmla="*/ 20 w 20"/>
                    <a:gd name="T27" fmla="*/ 5 h 25"/>
                    <a:gd name="T28" fmla="*/ 16 w 20"/>
                    <a:gd name="T29" fmla="*/ 1 h 25"/>
                    <a:gd name="T30" fmla="*/ 15 w 20"/>
                    <a:gd name="T31" fmla="*/ 0 h 25"/>
                    <a:gd name="T32" fmla="*/ 5 w 20"/>
                    <a:gd name="T33" fmla="*/ 1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" h="25">
                      <a:moveTo>
                        <a:pt x="5" y="13"/>
                      </a:move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13" y="25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1"/>
                      </a:lnTo>
                      <a:lnTo>
                        <a:pt x="20" y="5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4" name="Freeform 592"/>
                <p:cNvSpPr>
                  <a:spLocks/>
                </p:cNvSpPr>
                <p:nvPr/>
              </p:nvSpPr>
              <p:spPr bwMode="auto">
                <a:xfrm>
                  <a:off x="3611" y="1823"/>
                  <a:ext cx="41" cy="19"/>
                </a:xfrm>
                <a:custGeom>
                  <a:avLst/>
                  <a:gdLst>
                    <a:gd name="T0" fmla="*/ 0 w 41"/>
                    <a:gd name="T1" fmla="*/ 13 h 19"/>
                    <a:gd name="T2" fmla="*/ 5 w 41"/>
                    <a:gd name="T3" fmla="*/ 15 h 19"/>
                    <a:gd name="T4" fmla="*/ 9 w 41"/>
                    <a:gd name="T5" fmla="*/ 17 h 19"/>
                    <a:gd name="T6" fmla="*/ 15 w 41"/>
                    <a:gd name="T7" fmla="*/ 17 h 19"/>
                    <a:gd name="T8" fmla="*/ 20 w 41"/>
                    <a:gd name="T9" fmla="*/ 17 h 19"/>
                    <a:gd name="T10" fmla="*/ 24 w 41"/>
                    <a:gd name="T11" fmla="*/ 17 h 19"/>
                    <a:gd name="T12" fmla="*/ 28 w 41"/>
                    <a:gd name="T13" fmla="*/ 17 h 19"/>
                    <a:gd name="T14" fmla="*/ 31 w 41"/>
                    <a:gd name="T15" fmla="*/ 19 h 19"/>
                    <a:gd name="T16" fmla="*/ 41 w 41"/>
                    <a:gd name="T17" fmla="*/ 6 h 19"/>
                    <a:gd name="T18" fmla="*/ 35 w 41"/>
                    <a:gd name="T19" fmla="*/ 4 h 19"/>
                    <a:gd name="T20" fmla="*/ 31 w 41"/>
                    <a:gd name="T21" fmla="*/ 2 h 19"/>
                    <a:gd name="T22" fmla="*/ 26 w 41"/>
                    <a:gd name="T23" fmla="*/ 2 h 19"/>
                    <a:gd name="T24" fmla="*/ 20 w 41"/>
                    <a:gd name="T25" fmla="*/ 2 h 19"/>
                    <a:gd name="T26" fmla="*/ 17 w 41"/>
                    <a:gd name="T27" fmla="*/ 2 h 19"/>
                    <a:gd name="T28" fmla="*/ 13 w 41"/>
                    <a:gd name="T29" fmla="*/ 0 h 19"/>
                    <a:gd name="T30" fmla="*/ 9 w 41"/>
                    <a:gd name="T31" fmla="*/ 0 h 19"/>
                    <a:gd name="T32" fmla="*/ 5 w 41"/>
                    <a:gd name="T33" fmla="*/ 0 h 19"/>
                    <a:gd name="T34" fmla="*/ 0 w 41"/>
                    <a:gd name="T35" fmla="*/ 13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" h="19">
                      <a:moveTo>
                        <a:pt x="0" y="13"/>
                      </a:moveTo>
                      <a:lnTo>
                        <a:pt x="5" y="15"/>
                      </a:lnTo>
                      <a:lnTo>
                        <a:pt x="9" y="17"/>
                      </a:lnTo>
                      <a:lnTo>
                        <a:pt x="15" y="17"/>
                      </a:lnTo>
                      <a:lnTo>
                        <a:pt x="20" y="17"/>
                      </a:lnTo>
                      <a:lnTo>
                        <a:pt x="24" y="17"/>
                      </a:lnTo>
                      <a:lnTo>
                        <a:pt x="28" y="17"/>
                      </a:lnTo>
                      <a:lnTo>
                        <a:pt x="31" y="19"/>
                      </a:lnTo>
                      <a:lnTo>
                        <a:pt x="41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6" y="2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5" name="Freeform 593"/>
                <p:cNvSpPr>
                  <a:spLocks/>
                </p:cNvSpPr>
                <p:nvPr/>
              </p:nvSpPr>
              <p:spPr bwMode="auto">
                <a:xfrm>
                  <a:off x="3581" y="1805"/>
                  <a:ext cx="35" cy="31"/>
                </a:xfrm>
                <a:custGeom>
                  <a:avLst/>
                  <a:gdLst>
                    <a:gd name="T0" fmla="*/ 0 w 35"/>
                    <a:gd name="T1" fmla="*/ 11 h 31"/>
                    <a:gd name="T2" fmla="*/ 6 w 35"/>
                    <a:gd name="T3" fmla="*/ 16 h 31"/>
                    <a:gd name="T4" fmla="*/ 10 w 35"/>
                    <a:gd name="T5" fmla="*/ 22 h 31"/>
                    <a:gd name="T6" fmla="*/ 13 w 35"/>
                    <a:gd name="T7" fmla="*/ 25 h 31"/>
                    <a:gd name="T8" fmla="*/ 17 w 35"/>
                    <a:gd name="T9" fmla="*/ 27 h 31"/>
                    <a:gd name="T10" fmla="*/ 21 w 35"/>
                    <a:gd name="T11" fmla="*/ 29 h 31"/>
                    <a:gd name="T12" fmla="*/ 24 w 35"/>
                    <a:gd name="T13" fmla="*/ 29 h 31"/>
                    <a:gd name="T14" fmla="*/ 26 w 35"/>
                    <a:gd name="T15" fmla="*/ 31 h 31"/>
                    <a:gd name="T16" fmla="*/ 30 w 35"/>
                    <a:gd name="T17" fmla="*/ 31 h 31"/>
                    <a:gd name="T18" fmla="*/ 35 w 35"/>
                    <a:gd name="T19" fmla="*/ 18 h 31"/>
                    <a:gd name="T20" fmla="*/ 32 w 35"/>
                    <a:gd name="T21" fmla="*/ 16 h 31"/>
                    <a:gd name="T22" fmla="*/ 28 w 35"/>
                    <a:gd name="T23" fmla="*/ 14 h 31"/>
                    <a:gd name="T24" fmla="*/ 26 w 35"/>
                    <a:gd name="T25" fmla="*/ 14 h 31"/>
                    <a:gd name="T26" fmla="*/ 24 w 35"/>
                    <a:gd name="T27" fmla="*/ 14 h 31"/>
                    <a:gd name="T28" fmla="*/ 23 w 35"/>
                    <a:gd name="T29" fmla="*/ 13 h 31"/>
                    <a:gd name="T30" fmla="*/ 21 w 35"/>
                    <a:gd name="T31" fmla="*/ 11 h 31"/>
                    <a:gd name="T32" fmla="*/ 17 w 35"/>
                    <a:gd name="T33" fmla="*/ 7 h 31"/>
                    <a:gd name="T34" fmla="*/ 11 w 35"/>
                    <a:gd name="T35" fmla="*/ 0 h 31"/>
                    <a:gd name="T36" fmla="*/ 0 w 35"/>
                    <a:gd name="T37" fmla="*/ 11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31">
                      <a:moveTo>
                        <a:pt x="0" y="11"/>
                      </a:moveTo>
                      <a:lnTo>
                        <a:pt x="6" y="16"/>
                      </a:lnTo>
                      <a:lnTo>
                        <a:pt x="10" y="22"/>
                      </a:lnTo>
                      <a:lnTo>
                        <a:pt x="13" y="25"/>
                      </a:lnTo>
                      <a:lnTo>
                        <a:pt x="17" y="27"/>
                      </a:lnTo>
                      <a:lnTo>
                        <a:pt x="21" y="29"/>
                      </a:lnTo>
                      <a:lnTo>
                        <a:pt x="24" y="29"/>
                      </a:lnTo>
                      <a:lnTo>
                        <a:pt x="26" y="31"/>
                      </a:lnTo>
                      <a:lnTo>
                        <a:pt x="30" y="31"/>
                      </a:lnTo>
                      <a:lnTo>
                        <a:pt x="35" y="18"/>
                      </a:lnTo>
                      <a:lnTo>
                        <a:pt x="32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4" y="14"/>
                      </a:lnTo>
                      <a:lnTo>
                        <a:pt x="23" y="13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6" name="Freeform 594"/>
                <p:cNvSpPr>
                  <a:spLocks/>
                </p:cNvSpPr>
                <p:nvPr/>
              </p:nvSpPr>
              <p:spPr bwMode="auto">
                <a:xfrm>
                  <a:off x="3511" y="1705"/>
                  <a:ext cx="81" cy="111"/>
                </a:xfrm>
                <a:custGeom>
                  <a:avLst/>
                  <a:gdLst>
                    <a:gd name="T0" fmla="*/ 0 w 81"/>
                    <a:gd name="T1" fmla="*/ 9 h 111"/>
                    <a:gd name="T2" fmla="*/ 9 w 81"/>
                    <a:gd name="T3" fmla="*/ 22 h 111"/>
                    <a:gd name="T4" fmla="*/ 19 w 81"/>
                    <a:gd name="T5" fmla="*/ 35 h 111"/>
                    <a:gd name="T6" fmla="*/ 28 w 81"/>
                    <a:gd name="T7" fmla="*/ 50 h 111"/>
                    <a:gd name="T8" fmla="*/ 37 w 81"/>
                    <a:gd name="T9" fmla="*/ 65 h 111"/>
                    <a:gd name="T10" fmla="*/ 46 w 81"/>
                    <a:gd name="T11" fmla="*/ 78 h 111"/>
                    <a:gd name="T12" fmla="*/ 56 w 81"/>
                    <a:gd name="T13" fmla="*/ 90 h 111"/>
                    <a:gd name="T14" fmla="*/ 63 w 81"/>
                    <a:gd name="T15" fmla="*/ 102 h 111"/>
                    <a:gd name="T16" fmla="*/ 70 w 81"/>
                    <a:gd name="T17" fmla="*/ 111 h 111"/>
                    <a:gd name="T18" fmla="*/ 81 w 81"/>
                    <a:gd name="T19" fmla="*/ 100 h 111"/>
                    <a:gd name="T20" fmla="*/ 76 w 81"/>
                    <a:gd name="T21" fmla="*/ 92 h 111"/>
                    <a:gd name="T22" fmla="*/ 69 w 81"/>
                    <a:gd name="T23" fmla="*/ 81 h 111"/>
                    <a:gd name="T24" fmla="*/ 59 w 81"/>
                    <a:gd name="T25" fmla="*/ 68 h 111"/>
                    <a:gd name="T26" fmla="*/ 50 w 81"/>
                    <a:gd name="T27" fmla="*/ 55 h 111"/>
                    <a:gd name="T28" fmla="*/ 41 w 81"/>
                    <a:gd name="T29" fmla="*/ 42 h 111"/>
                    <a:gd name="T30" fmla="*/ 32 w 81"/>
                    <a:gd name="T31" fmla="*/ 28 h 111"/>
                    <a:gd name="T32" fmla="*/ 22 w 81"/>
                    <a:gd name="T33" fmla="*/ 13 h 111"/>
                    <a:gd name="T34" fmla="*/ 13 w 81"/>
                    <a:gd name="T35" fmla="*/ 0 h 111"/>
                    <a:gd name="T36" fmla="*/ 0 w 81"/>
                    <a:gd name="T37" fmla="*/ 9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1" h="111">
                      <a:moveTo>
                        <a:pt x="0" y="9"/>
                      </a:moveTo>
                      <a:lnTo>
                        <a:pt x="9" y="22"/>
                      </a:lnTo>
                      <a:lnTo>
                        <a:pt x="19" y="35"/>
                      </a:lnTo>
                      <a:lnTo>
                        <a:pt x="28" y="50"/>
                      </a:lnTo>
                      <a:lnTo>
                        <a:pt x="37" y="65"/>
                      </a:lnTo>
                      <a:lnTo>
                        <a:pt x="46" y="78"/>
                      </a:lnTo>
                      <a:lnTo>
                        <a:pt x="56" y="90"/>
                      </a:lnTo>
                      <a:lnTo>
                        <a:pt x="63" y="102"/>
                      </a:lnTo>
                      <a:lnTo>
                        <a:pt x="70" y="111"/>
                      </a:lnTo>
                      <a:lnTo>
                        <a:pt x="81" y="100"/>
                      </a:lnTo>
                      <a:lnTo>
                        <a:pt x="76" y="92"/>
                      </a:lnTo>
                      <a:lnTo>
                        <a:pt x="69" y="81"/>
                      </a:lnTo>
                      <a:lnTo>
                        <a:pt x="59" y="68"/>
                      </a:lnTo>
                      <a:lnTo>
                        <a:pt x="50" y="55"/>
                      </a:lnTo>
                      <a:lnTo>
                        <a:pt x="41" y="42"/>
                      </a:lnTo>
                      <a:lnTo>
                        <a:pt x="32" y="28"/>
                      </a:lnTo>
                      <a:lnTo>
                        <a:pt x="22" y="13"/>
                      </a:lnTo>
                      <a:lnTo>
                        <a:pt x="1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7" name="Freeform 595"/>
                <p:cNvSpPr>
                  <a:spLocks/>
                </p:cNvSpPr>
                <p:nvPr/>
              </p:nvSpPr>
              <p:spPr bwMode="auto">
                <a:xfrm>
                  <a:off x="2279" y="1849"/>
                  <a:ext cx="39" cy="29"/>
                </a:xfrm>
                <a:custGeom>
                  <a:avLst/>
                  <a:gdLst>
                    <a:gd name="T0" fmla="*/ 39 w 39"/>
                    <a:gd name="T1" fmla="*/ 15 h 29"/>
                    <a:gd name="T2" fmla="*/ 35 w 39"/>
                    <a:gd name="T3" fmla="*/ 15 h 29"/>
                    <a:gd name="T4" fmla="*/ 32 w 39"/>
                    <a:gd name="T5" fmla="*/ 13 h 29"/>
                    <a:gd name="T6" fmla="*/ 28 w 39"/>
                    <a:gd name="T7" fmla="*/ 11 h 29"/>
                    <a:gd name="T8" fmla="*/ 24 w 39"/>
                    <a:gd name="T9" fmla="*/ 9 h 29"/>
                    <a:gd name="T10" fmla="*/ 19 w 39"/>
                    <a:gd name="T11" fmla="*/ 7 h 29"/>
                    <a:gd name="T12" fmla="*/ 15 w 39"/>
                    <a:gd name="T13" fmla="*/ 5 h 29"/>
                    <a:gd name="T14" fmla="*/ 11 w 39"/>
                    <a:gd name="T15" fmla="*/ 2 h 29"/>
                    <a:gd name="T16" fmla="*/ 6 w 39"/>
                    <a:gd name="T17" fmla="*/ 0 h 29"/>
                    <a:gd name="T18" fmla="*/ 0 w 39"/>
                    <a:gd name="T19" fmla="*/ 13 h 29"/>
                    <a:gd name="T20" fmla="*/ 4 w 39"/>
                    <a:gd name="T21" fmla="*/ 17 h 29"/>
                    <a:gd name="T22" fmla="*/ 8 w 39"/>
                    <a:gd name="T23" fmla="*/ 18 h 29"/>
                    <a:gd name="T24" fmla="*/ 11 w 39"/>
                    <a:gd name="T25" fmla="*/ 20 h 29"/>
                    <a:gd name="T26" fmla="*/ 17 w 39"/>
                    <a:gd name="T27" fmla="*/ 22 h 29"/>
                    <a:gd name="T28" fmla="*/ 21 w 39"/>
                    <a:gd name="T29" fmla="*/ 26 h 29"/>
                    <a:gd name="T30" fmla="*/ 26 w 39"/>
                    <a:gd name="T31" fmla="*/ 28 h 29"/>
                    <a:gd name="T32" fmla="*/ 32 w 39"/>
                    <a:gd name="T33" fmla="*/ 29 h 29"/>
                    <a:gd name="T34" fmla="*/ 39 w 39"/>
                    <a:gd name="T35" fmla="*/ 29 h 29"/>
                    <a:gd name="T36" fmla="*/ 39 w 39"/>
                    <a:gd name="T37" fmla="*/ 15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9" h="29">
                      <a:moveTo>
                        <a:pt x="39" y="15"/>
                      </a:moveTo>
                      <a:lnTo>
                        <a:pt x="35" y="15"/>
                      </a:lnTo>
                      <a:lnTo>
                        <a:pt x="32" y="13"/>
                      </a:lnTo>
                      <a:lnTo>
                        <a:pt x="28" y="11"/>
                      </a:lnTo>
                      <a:lnTo>
                        <a:pt x="24" y="9"/>
                      </a:lnTo>
                      <a:lnTo>
                        <a:pt x="19" y="7"/>
                      </a:lnTo>
                      <a:lnTo>
                        <a:pt x="15" y="5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8" y="18"/>
                      </a:lnTo>
                      <a:lnTo>
                        <a:pt x="11" y="20"/>
                      </a:lnTo>
                      <a:lnTo>
                        <a:pt x="17" y="22"/>
                      </a:lnTo>
                      <a:lnTo>
                        <a:pt x="21" y="26"/>
                      </a:lnTo>
                      <a:lnTo>
                        <a:pt x="26" y="28"/>
                      </a:lnTo>
                      <a:lnTo>
                        <a:pt x="32" y="29"/>
                      </a:lnTo>
                      <a:lnTo>
                        <a:pt x="39" y="29"/>
                      </a:lnTo>
                      <a:lnTo>
                        <a:pt x="39" y="1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8" name="Freeform 596"/>
                <p:cNvSpPr>
                  <a:spLocks/>
                </p:cNvSpPr>
                <p:nvPr/>
              </p:nvSpPr>
              <p:spPr bwMode="auto">
                <a:xfrm>
                  <a:off x="2318" y="1853"/>
                  <a:ext cx="43" cy="25"/>
                </a:xfrm>
                <a:custGeom>
                  <a:avLst/>
                  <a:gdLst>
                    <a:gd name="T0" fmla="*/ 41 w 43"/>
                    <a:gd name="T1" fmla="*/ 0 h 25"/>
                    <a:gd name="T2" fmla="*/ 35 w 43"/>
                    <a:gd name="T3" fmla="*/ 1 h 25"/>
                    <a:gd name="T4" fmla="*/ 30 w 43"/>
                    <a:gd name="T5" fmla="*/ 3 h 25"/>
                    <a:gd name="T6" fmla="*/ 24 w 43"/>
                    <a:gd name="T7" fmla="*/ 5 h 25"/>
                    <a:gd name="T8" fmla="*/ 19 w 43"/>
                    <a:gd name="T9" fmla="*/ 7 h 25"/>
                    <a:gd name="T10" fmla="*/ 13 w 43"/>
                    <a:gd name="T11" fmla="*/ 9 h 25"/>
                    <a:gd name="T12" fmla="*/ 9 w 43"/>
                    <a:gd name="T13" fmla="*/ 11 h 25"/>
                    <a:gd name="T14" fmla="*/ 4 w 43"/>
                    <a:gd name="T15" fmla="*/ 11 h 25"/>
                    <a:gd name="T16" fmla="*/ 0 w 43"/>
                    <a:gd name="T17" fmla="*/ 11 h 25"/>
                    <a:gd name="T18" fmla="*/ 0 w 43"/>
                    <a:gd name="T19" fmla="*/ 25 h 25"/>
                    <a:gd name="T20" fmla="*/ 6 w 43"/>
                    <a:gd name="T21" fmla="*/ 25 h 25"/>
                    <a:gd name="T22" fmla="*/ 13 w 43"/>
                    <a:gd name="T23" fmla="*/ 25 h 25"/>
                    <a:gd name="T24" fmla="*/ 19 w 43"/>
                    <a:gd name="T25" fmla="*/ 24 h 25"/>
                    <a:gd name="T26" fmla="*/ 24 w 43"/>
                    <a:gd name="T27" fmla="*/ 22 h 25"/>
                    <a:gd name="T28" fmla="*/ 30 w 43"/>
                    <a:gd name="T29" fmla="*/ 20 h 25"/>
                    <a:gd name="T30" fmla="*/ 33 w 43"/>
                    <a:gd name="T31" fmla="*/ 18 h 25"/>
                    <a:gd name="T32" fmla="*/ 39 w 43"/>
                    <a:gd name="T33" fmla="*/ 16 h 25"/>
                    <a:gd name="T34" fmla="*/ 43 w 43"/>
                    <a:gd name="T35" fmla="*/ 14 h 25"/>
                    <a:gd name="T36" fmla="*/ 41 w 43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25">
                      <a:moveTo>
                        <a:pt x="41" y="0"/>
                      </a:moveTo>
                      <a:lnTo>
                        <a:pt x="35" y="1"/>
                      </a:lnTo>
                      <a:lnTo>
                        <a:pt x="30" y="3"/>
                      </a:lnTo>
                      <a:lnTo>
                        <a:pt x="24" y="5"/>
                      </a:lnTo>
                      <a:lnTo>
                        <a:pt x="19" y="7"/>
                      </a:lnTo>
                      <a:lnTo>
                        <a:pt x="13" y="9"/>
                      </a:lnTo>
                      <a:lnTo>
                        <a:pt x="9" y="11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0" y="25"/>
                      </a:lnTo>
                      <a:lnTo>
                        <a:pt x="6" y="25"/>
                      </a:lnTo>
                      <a:lnTo>
                        <a:pt x="13" y="25"/>
                      </a:lnTo>
                      <a:lnTo>
                        <a:pt x="19" y="24"/>
                      </a:lnTo>
                      <a:lnTo>
                        <a:pt x="24" y="22"/>
                      </a:lnTo>
                      <a:lnTo>
                        <a:pt x="30" y="20"/>
                      </a:lnTo>
                      <a:lnTo>
                        <a:pt x="33" y="18"/>
                      </a:lnTo>
                      <a:lnTo>
                        <a:pt x="39" y="16"/>
                      </a:lnTo>
                      <a:lnTo>
                        <a:pt x="43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09" name="Freeform 597"/>
                <p:cNvSpPr>
                  <a:spLocks/>
                </p:cNvSpPr>
                <p:nvPr/>
              </p:nvSpPr>
              <p:spPr bwMode="auto">
                <a:xfrm>
                  <a:off x="2359" y="1851"/>
                  <a:ext cx="44" cy="16"/>
                </a:xfrm>
                <a:custGeom>
                  <a:avLst/>
                  <a:gdLst>
                    <a:gd name="T0" fmla="*/ 44 w 44"/>
                    <a:gd name="T1" fmla="*/ 2 h 16"/>
                    <a:gd name="T2" fmla="*/ 40 w 44"/>
                    <a:gd name="T3" fmla="*/ 2 h 16"/>
                    <a:gd name="T4" fmla="*/ 35 w 44"/>
                    <a:gd name="T5" fmla="*/ 0 h 16"/>
                    <a:gd name="T6" fmla="*/ 29 w 44"/>
                    <a:gd name="T7" fmla="*/ 0 h 16"/>
                    <a:gd name="T8" fmla="*/ 24 w 44"/>
                    <a:gd name="T9" fmla="*/ 0 h 16"/>
                    <a:gd name="T10" fmla="*/ 18 w 44"/>
                    <a:gd name="T11" fmla="*/ 0 h 16"/>
                    <a:gd name="T12" fmla="*/ 11 w 44"/>
                    <a:gd name="T13" fmla="*/ 2 h 16"/>
                    <a:gd name="T14" fmla="*/ 5 w 44"/>
                    <a:gd name="T15" fmla="*/ 2 h 16"/>
                    <a:gd name="T16" fmla="*/ 0 w 44"/>
                    <a:gd name="T17" fmla="*/ 2 h 16"/>
                    <a:gd name="T18" fmla="*/ 2 w 44"/>
                    <a:gd name="T19" fmla="*/ 16 h 16"/>
                    <a:gd name="T20" fmla="*/ 7 w 44"/>
                    <a:gd name="T21" fmla="*/ 16 h 16"/>
                    <a:gd name="T22" fmla="*/ 13 w 44"/>
                    <a:gd name="T23" fmla="*/ 16 h 16"/>
                    <a:gd name="T24" fmla="*/ 18 w 44"/>
                    <a:gd name="T25" fmla="*/ 16 h 16"/>
                    <a:gd name="T26" fmla="*/ 24 w 44"/>
                    <a:gd name="T27" fmla="*/ 15 h 16"/>
                    <a:gd name="T28" fmla="*/ 29 w 44"/>
                    <a:gd name="T29" fmla="*/ 15 h 16"/>
                    <a:gd name="T30" fmla="*/ 33 w 44"/>
                    <a:gd name="T31" fmla="*/ 16 h 16"/>
                    <a:gd name="T32" fmla="*/ 37 w 44"/>
                    <a:gd name="T33" fmla="*/ 16 h 16"/>
                    <a:gd name="T34" fmla="*/ 40 w 44"/>
                    <a:gd name="T35" fmla="*/ 16 h 16"/>
                    <a:gd name="T36" fmla="*/ 44 w 44"/>
                    <a:gd name="T37" fmla="*/ 2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16">
                      <a:moveTo>
                        <a:pt x="44" y="2"/>
                      </a:moveTo>
                      <a:lnTo>
                        <a:pt x="40" y="2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2" y="16"/>
                      </a:lnTo>
                      <a:lnTo>
                        <a:pt x="7" y="16"/>
                      </a:lnTo>
                      <a:lnTo>
                        <a:pt x="13" y="16"/>
                      </a:lnTo>
                      <a:lnTo>
                        <a:pt x="18" y="16"/>
                      </a:lnTo>
                      <a:lnTo>
                        <a:pt x="24" y="15"/>
                      </a:lnTo>
                      <a:lnTo>
                        <a:pt x="29" y="15"/>
                      </a:lnTo>
                      <a:lnTo>
                        <a:pt x="33" y="16"/>
                      </a:lnTo>
                      <a:lnTo>
                        <a:pt x="37" y="16"/>
                      </a:lnTo>
                      <a:lnTo>
                        <a:pt x="40" y="16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0" name="Freeform 598"/>
                <p:cNvSpPr>
                  <a:spLocks/>
                </p:cNvSpPr>
                <p:nvPr/>
              </p:nvSpPr>
              <p:spPr bwMode="auto">
                <a:xfrm>
                  <a:off x="2399" y="1853"/>
                  <a:ext cx="22" cy="25"/>
                </a:xfrm>
                <a:custGeom>
                  <a:avLst/>
                  <a:gdLst>
                    <a:gd name="T0" fmla="*/ 22 w 22"/>
                    <a:gd name="T1" fmla="*/ 25 h 25"/>
                    <a:gd name="T2" fmla="*/ 22 w 22"/>
                    <a:gd name="T3" fmla="*/ 18 h 25"/>
                    <a:gd name="T4" fmla="*/ 22 w 22"/>
                    <a:gd name="T5" fmla="*/ 13 h 25"/>
                    <a:gd name="T6" fmla="*/ 21 w 22"/>
                    <a:gd name="T7" fmla="*/ 9 h 25"/>
                    <a:gd name="T8" fmla="*/ 17 w 22"/>
                    <a:gd name="T9" fmla="*/ 3 h 25"/>
                    <a:gd name="T10" fmla="*/ 13 w 22"/>
                    <a:gd name="T11" fmla="*/ 1 h 25"/>
                    <a:gd name="T12" fmla="*/ 10 w 22"/>
                    <a:gd name="T13" fmla="*/ 1 h 25"/>
                    <a:gd name="T14" fmla="*/ 8 w 22"/>
                    <a:gd name="T15" fmla="*/ 1 h 25"/>
                    <a:gd name="T16" fmla="*/ 4 w 22"/>
                    <a:gd name="T17" fmla="*/ 0 h 25"/>
                    <a:gd name="T18" fmla="*/ 0 w 22"/>
                    <a:gd name="T19" fmla="*/ 14 h 25"/>
                    <a:gd name="T20" fmla="*/ 4 w 22"/>
                    <a:gd name="T21" fmla="*/ 16 h 25"/>
                    <a:gd name="T22" fmla="*/ 8 w 22"/>
                    <a:gd name="T23" fmla="*/ 16 h 25"/>
                    <a:gd name="T24" fmla="*/ 10 w 22"/>
                    <a:gd name="T25" fmla="*/ 16 h 25"/>
                    <a:gd name="T26" fmla="*/ 8 w 22"/>
                    <a:gd name="T27" fmla="*/ 16 h 25"/>
                    <a:gd name="T28" fmla="*/ 8 w 22"/>
                    <a:gd name="T29" fmla="*/ 14 h 25"/>
                    <a:gd name="T30" fmla="*/ 8 w 22"/>
                    <a:gd name="T31" fmla="*/ 16 h 25"/>
                    <a:gd name="T32" fmla="*/ 8 w 22"/>
                    <a:gd name="T33" fmla="*/ 18 h 25"/>
                    <a:gd name="T34" fmla="*/ 8 w 22"/>
                    <a:gd name="T35" fmla="*/ 24 h 25"/>
                    <a:gd name="T36" fmla="*/ 22 w 22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" h="25">
                      <a:moveTo>
                        <a:pt x="22" y="25"/>
                      </a:moveTo>
                      <a:lnTo>
                        <a:pt x="22" y="18"/>
                      </a:lnTo>
                      <a:lnTo>
                        <a:pt x="22" y="13"/>
                      </a:lnTo>
                      <a:lnTo>
                        <a:pt x="21" y="9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22" y="2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1" name="Freeform 599"/>
                <p:cNvSpPr>
                  <a:spLocks/>
                </p:cNvSpPr>
                <p:nvPr/>
              </p:nvSpPr>
              <p:spPr bwMode="auto">
                <a:xfrm>
                  <a:off x="2386" y="1877"/>
                  <a:ext cx="35" cy="94"/>
                </a:xfrm>
                <a:custGeom>
                  <a:avLst/>
                  <a:gdLst>
                    <a:gd name="T0" fmla="*/ 17 w 35"/>
                    <a:gd name="T1" fmla="*/ 92 h 94"/>
                    <a:gd name="T2" fmla="*/ 17 w 35"/>
                    <a:gd name="T3" fmla="*/ 84 h 94"/>
                    <a:gd name="T4" fmla="*/ 19 w 35"/>
                    <a:gd name="T5" fmla="*/ 73 h 94"/>
                    <a:gd name="T6" fmla="*/ 21 w 35"/>
                    <a:gd name="T7" fmla="*/ 61 h 94"/>
                    <a:gd name="T8" fmla="*/ 24 w 35"/>
                    <a:gd name="T9" fmla="*/ 48 h 94"/>
                    <a:gd name="T10" fmla="*/ 28 w 35"/>
                    <a:gd name="T11" fmla="*/ 35 h 94"/>
                    <a:gd name="T12" fmla="*/ 32 w 35"/>
                    <a:gd name="T13" fmla="*/ 22 h 94"/>
                    <a:gd name="T14" fmla="*/ 34 w 35"/>
                    <a:gd name="T15" fmla="*/ 11 h 94"/>
                    <a:gd name="T16" fmla="*/ 35 w 35"/>
                    <a:gd name="T17" fmla="*/ 1 h 94"/>
                    <a:gd name="T18" fmla="*/ 21 w 35"/>
                    <a:gd name="T19" fmla="*/ 0 h 94"/>
                    <a:gd name="T20" fmla="*/ 19 w 35"/>
                    <a:gd name="T21" fmla="*/ 7 h 94"/>
                    <a:gd name="T22" fmla="*/ 17 w 35"/>
                    <a:gd name="T23" fmla="*/ 18 h 94"/>
                    <a:gd name="T24" fmla="*/ 13 w 35"/>
                    <a:gd name="T25" fmla="*/ 31 h 94"/>
                    <a:gd name="T26" fmla="*/ 10 w 35"/>
                    <a:gd name="T27" fmla="*/ 44 h 94"/>
                    <a:gd name="T28" fmla="*/ 6 w 35"/>
                    <a:gd name="T29" fmla="*/ 57 h 94"/>
                    <a:gd name="T30" fmla="*/ 2 w 35"/>
                    <a:gd name="T31" fmla="*/ 70 h 94"/>
                    <a:gd name="T32" fmla="*/ 0 w 35"/>
                    <a:gd name="T33" fmla="*/ 83 h 94"/>
                    <a:gd name="T34" fmla="*/ 0 w 35"/>
                    <a:gd name="T35" fmla="*/ 94 h 94"/>
                    <a:gd name="T36" fmla="*/ 17 w 35"/>
                    <a:gd name="T37" fmla="*/ 92 h 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5" h="94">
                      <a:moveTo>
                        <a:pt x="17" y="92"/>
                      </a:moveTo>
                      <a:lnTo>
                        <a:pt x="17" y="84"/>
                      </a:lnTo>
                      <a:lnTo>
                        <a:pt x="19" y="73"/>
                      </a:lnTo>
                      <a:lnTo>
                        <a:pt x="21" y="61"/>
                      </a:lnTo>
                      <a:lnTo>
                        <a:pt x="24" y="48"/>
                      </a:lnTo>
                      <a:lnTo>
                        <a:pt x="28" y="35"/>
                      </a:lnTo>
                      <a:lnTo>
                        <a:pt x="32" y="22"/>
                      </a:lnTo>
                      <a:lnTo>
                        <a:pt x="34" y="11"/>
                      </a:lnTo>
                      <a:lnTo>
                        <a:pt x="35" y="1"/>
                      </a:lnTo>
                      <a:lnTo>
                        <a:pt x="21" y="0"/>
                      </a:lnTo>
                      <a:lnTo>
                        <a:pt x="19" y="7"/>
                      </a:lnTo>
                      <a:lnTo>
                        <a:pt x="17" y="18"/>
                      </a:lnTo>
                      <a:lnTo>
                        <a:pt x="13" y="31"/>
                      </a:lnTo>
                      <a:lnTo>
                        <a:pt x="10" y="44"/>
                      </a:lnTo>
                      <a:lnTo>
                        <a:pt x="6" y="57"/>
                      </a:lnTo>
                      <a:lnTo>
                        <a:pt x="2" y="70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7" y="92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2" name="Freeform 600"/>
                <p:cNvSpPr>
                  <a:spLocks/>
                </p:cNvSpPr>
                <p:nvPr/>
              </p:nvSpPr>
              <p:spPr bwMode="auto">
                <a:xfrm>
                  <a:off x="2386" y="1969"/>
                  <a:ext cx="45" cy="18"/>
                </a:xfrm>
                <a:custGeom>
                  <a:avLst/>
                  <a:gdLst>
                    <a:gd name="T0" fmla="*/ 45 w 45"/>
                    <a:gd name="T1" fmla="*/ 9 h 18"/>
                    <a:gd name="T2" fmla="*/ 39 w 45"/>
                    <a:gd name="T3" fmla="*/ 4 h 18"/>
                    <a:gd name="T4" fmla="*/ 32 w 45"/>
                    <a:gd name="T5" fmla="*/ 4 h 18"/>
                    <a:gd name="T6" fmla="*/ 26 w 45"/>
                    <a:gd name="T7" fmla="*/ 4 h 18"/>
                    <a:gd name="T8" fmla="*/ 21 w 45"/>
                    <a:gd name="T9" fmla="*/ 4 h 18"/>
                    <a:gd name="T10" fmla="*/ 19 w 45"/>
                    <a:gd name="T11" fmla="*/ 4 h 18"/>
                    <a:gd name="T12" fmla="*/ 17 w 45"/>
                    <a:gd name="T13" fmla="*/ 4 h 18"/>
                    <a:gd name="T14" fmla="*/ 17 w 45"/>
                    <a:gd name="T15" fmla="*/ 0 h 18"/>
                    <a:gd name="T16" fmla="*/ 0 w 45"/>
                    <a:gd name="T17" fmla="*/ 2 h 18"/>
                    <a:gd name="T18" fmla="*/ 2 w 45"/>
                    <a:gd name="T19" fmla="*/ 9 h 18"/>
                    <a:gd name="T20" fmla="*/ 8 w 45"/>
                    <a:gd name="T21" fmla="*/ 16 h 18"/>
                    <a:gd name="T22" fmla="*/ 15 w 45"/>
                    <a:gd name="T23" fmla="*/ 18 h 18"/>
                    <a:gd name="T24" fmla="*/ 23 w 45"/>
                    <a:gd name="T25" fmla="*/ 18 h 18"/>
                    <a:gd name="T26" fmla="*/ 26 w 45"/>
                    <a:gd name="T27" fmla="*/ 18 h 18"/>
                    <a:gd name="T28" fmla="*/ 30 w 45"/>
                    <a:gd name="T29" fmla="*/ 18 h 18"/>
                    <a:gd name="T30" fmla="*/ 32 w 45"/>
                    <a:gd name="T31" fmla="*/ 18 h 18"/>
                    <a:gd name="T32" fmla="*/ 34 w 45"/>
                    <a:gd name="T33" fmla="*/ 18 h 18"/>
                    <a:gd name="T34" fmla="*/ 45 w 45"/>
                    <a:gd name="T35" fmla="*/ 9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5" h="18">
                      <a:moveTo>
                        <a:pt x="45" y="9"/>
                      </a:moveTo>
                      <a:lnTo>
                        <a:pt x="39" y="4"/>
                      </a:lnTo>
                      <a:lnTo>
                        <a:pt x="32" y="4"/>
                      </a:lnTo>
                      <a:lnTo>
                        <a:pt x="26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0" y="2"/>
                      </a:lnTo>
                      <a:lnTo>
                        <a:pt x="2" y="9"/>
                      </a:lnTo>
                      <a:lnTo>
                        <a:pt x="8" y="16"/>
                      </a:lnTo>
                      <a:lnTo>
                        <a:pt x="15" y="18"/>
                      </a:lnTo>
                      <a:lnTo>
                        <a:pt x="23" y="18"/>
                      </a:lnTo>
                      <a:lnTo>
                        <a:pt x="26" y="18"/>
                      </a:lnTo>
                      <a:lnTo>
                        <a:pt x="30" y="18"/>
                      </a:lnTo>
                      <a:lnTo>
                        <a:pt x="32" y="18"/>
                      </a:lnTo>
                      <a:lnTo>
                        <a:pt x="34" y="18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3" name="Freeform 601"/>
                <p:cNvSpPr>
                  <a:spLocks/>
                </p:cNvSpPr>
                <p:nvPr/>
              </p:nvSpPr>
              <p:spPr bwMode="auto">
                <a:xfrm>
                  <a:off x="2420" y="1978"/>
                  <a:ext cx="25" cy="48"/>
                </a:xfrm>
                <a:custGeom>
                  <a:avLst/>
                  <a:gdLst>
                    <a:gd name="T0" fmla="*/ 25 w 25"/>
                    <a:gd name="T1" fmla="*/ 46 h 48"/>
                    <a:gd name="T2" fmla="*/ 24 w 25"/>
                    <a:gd name="T3" fmla="*/ 35 h 48"/>
                    <a:gd name="T4" fmla="*/ 22 w 25"/>
                    <a:gd name="T5" fmla="*/ 28 h 48"/>
                    <a:gd name="T6" fmla="*/ 22 w 25"/>
                    <a:gd name="T7" fmla="*/ 20 h 48"/>
                    <a:gd name="T8" fmla="*/ 20 w 25"/>
                    <a:gd name="T9" fmla="*/ 17 h 48"/>
                    <a:gd name="T10" fmla="*/ 18 w 25"/>
                    <a:gd name="T11" fmla="*/ 11 h 48"/>
                    <a:gd name="T12" fmla="*/ 16 w 25"/>
                    <a:gd name="T13" fmla="*/ 7 h 48"/>
                    <a:gd name="T14" fmla="*/ 14 w 25"/>
                    <a:gd name="T15" fmla="*/ 4 h 48"/>
                    <a:gd name="T16" fmla="*/ 11 w 25"/>
                    <a:gd name="T17" fmla="*/ 0 h 48"/>
                    <a:gd name="T18" fmla="*/ 0 w 25"/>
                    <a:gd name="T19" fmla="*/ 9 h 48"/>
                    <a:gd name="T20" fmla="*/ 1 w 25"/>
                    <a:gd name="T21" fmla="*/ 13 h 48"/>
                    <a:gd name="T22" fmla="*/ 3 w 25"/>
                    <a:gd name="T23" fmla="*/ 15 h 48"/>
                    <a:gd name="T24" fmla="*/ 5 w 25"/>
                    <a:gd name="T25" fmla="*/ 19 h 48"/>
                    <a:gd name="T26" fmla="*/ 5 w 25"/>
                    <a:gd name="T27" fmla="*/ 20 h 48"/>
                    <a:gd name="T28" fmla="*/ 7 w 25"/>
                    <a:gd name="T29" fmla="*/ 24 h 48"/>
                    <a:gd name="T30" fmla="*/ 7 w 25"/>
                    <a:gd name="T31" fmla="*/ 30 h 48"/>
                    <a:gd name="T32" fmla="*/ 9 w 25"/>
                    <a:gd name="T33" fmla="*/ 37 h 48"/>
                    <a:gd name="T34" fmla="*/ 11 w 25"/>
                    <a:gd name="T35" fmla="*/ 48 h 48"/>
                    <a:gd name="T36" fmla="*/ 25 w 25"/>
                    <a:gd name="T37" fmla="*/ 46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" h="48">
                      <a:moveTo>
                        <a:pt x="25" y="46"/>
                      </a:moveTo>
                      <a:lnTo>
                        <a:pt x="24" y="35"/>
                      </a:lnTo>
                      <a:lnTo>
                        <a:pt x="22" y="28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18" y="11"/>
                      </a:lnTo>
                      <a:lnTo>
                        <a:pt x="16" y="7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5" y="19"/>
                      </a:lnTo>
                      <a:lnTo>
                        <a:pt x="5" y="20"/>
                      </a:lnTo>
                      <a:lnTo>
                        <a:pt x="7" y="24"/>
                      </a:lnTo>
                      <a:lnTo>
                        <a:pt x="7" y="30"/>
                      </a:lnTo>
                      <a:lnTo>
                        <a:pt x="9" y="37"/>
                      </a:lnTo>
                      <a:lnTo>
                        <a:pt x="11" y="48"/>
                      </a:lnTo>
                      <a:lnTo>
                        <a:pt x="25" y="4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4" name="Freeform 602"/>
                <p:cNvSpPr>
                  <a:spLocks/>
                </p:cNvSpPr>
                <p:nvPr/>
              </p:nvSpPr>
              <p:spPr bwMode="auto">
                <a:xfrm>
                  <a:off x="2431" y="2024"/>
                  <a:ext cx="27" cy="142"/>
                </a:xfrm>
                <a:custGeom>
                  <a:avLst/>
                  <a:gdLst>
                    <a:gd name="T0" fmla="*/ 27 w 27"/>
                    <a:gd name="T1" fmla="*/ 139 h 142"/>
                    <a:gd name="T2" fmla="*/ 26 w 27"/>
                    <a:gd name="T3" fmla="*/ 128 h 142"/>
                    <a:gd name="T4" fmla="*/ 24 w 27"/>
                    <a:gd name="T5" fmla="*/ 111 h 142"/>
                    <a:gd name="T6" fmla="*/ 22 w 27"/>
                    <a:gd name="T7" fmla="*/ 92 h 142"/>
                    <a:gd name="T8" fmla="*/ 20 w 27"/>
                    <a:gd name="T9" fmla="*/ 72 h 142"/>
                    <a:gd name="T10" fmla="*/ 18 w 27"/>
                    <a:gd name="T11" fmla="*/ 50 h 142"/>
                    <a:gd name="T12" fmla="*/ 16 w 27"/>
                    <a:gd name="T13" fmla="*/ 32 h 142"/>
                    <a:gd name="T14" fmla="*/ 16 w 27"/>
                    <a:gd name="T15" fmla="*/ 13 h 142"/>
                    <a:gd name="T16" fmla="*/ 14 w 27"/>
                    <a:gd name="T17" fmla="*/ 0 h 142"/>
                    <a:gd name="T18" fmla="*/ 0 w 27"/>
                    <a:gd name="T19" fmla="*/ 2 h 142"/>
                    <a:gd name="T20" fmla="*/ 0 w 27"/>
                    <a:gd name="T21" fmla="*/ 15 h 142"/>
                    <a:gd name="T22" fmla="*/ 2 w 27"/>
                    <a:gd name="T23" fmla="*/ 32 h 142"/>
                    <a:gd name="T24" fmla="*/ 3 w 27"/>
                    <a:gd name="T25" fmla="*/ 52 h 142"/>
                    <a:gd name="T26" fmla="*/ 5 w 27"/>
                    <a:gd name="T27" fmla="*/ 72 h 142"/>
                    <a:gd name="T28" fmla="*/ 5 w 27"/>
                    <a:gd name="T29" fmla="*/ 94 h 142"/>
                    <a:gd name="T30" fmla="*/ 7 w 27"/>
                    <a:gd name="T31" fmla="*/ 113 h 142"/>
                    <a:gd name="T32" fmla="*/ 9 w 27"/>
                    <a:gd name="T33" fmla="*/ 129 h 142"/>
                    <a:gd name="T34" fmla="*/ 13 w 27"/>
                    <a:gd name="T35" fmla="*/ 142 h 142"/>
                    <a:gd name="T36" fmla="*/ 27 w 27"/>
                    <a:gd name="T37" fmla="*/ 139 h 1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7" h="142">
                      <a:moveTo>
                        <a:pt x="27" y="139"/>
                      </a:moveTo>
                      <a:lnTo>
                        <a:pt x="26" y="128"/>
                      </a:lnTo>
                      <a:lnTo>
                        <a:pt x="24" y="111"/>
                      </a:lnTo>
                      <a:lnTo>
                        <a:pt x="22" y="92"/>
                      </a:lnTo>
                      <a:lnTo>
                        <a:pt x="20" y="72"/>
                      </a:lnTo>
                      <a:lnTo>
                        <a:pt x="18" y="50"/>
                      </a:lnTo>
                      <a:lnTo>
                        <a:pt x="16" y="32"/>
                      </a:lnTo>
                      <a:lnTo>
                        <a:pt x="16" y="13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0" y="15"/>
                      </a:lnTo>
                      <a:lnTo>
                        <a:pt x="2" y="32"/>
                      </a:lnTo>
                      <a:lnTo>
                        <a:pt x="3" y="52"/>
                      </a:lnTo>
                      <a:lnTo>
                        <a:pt x="5" y="72"/>
                      </a:lnTo>
                      <a:lnTo>
                        <a:pt x="5" y="94"/>
                      </a:lnTo>
                      <a:lnTo>
                        <a:pt x="7" y="113"/>
                      </a:lnTo>
                      <a:lnTo>
                        <a:pt x="9" y="129"/>
                      </a:lnTo>
                      <a:lnTo>
                        <a:pt x="13" y="142"/>
                      </a:lnTo>
                      <a:lnTo>
                        <a:pt x="27" y="13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5" name="Freeform 603"/>
                <p:cNvSpPr>
                  <a:spLocks/>
                </p:cNvSpPr>
                <p:nvPr/>
              </p:nvSpPr>
              <p:spPr bwMode="auto">
                <a:xfrm>
                  <a:off x="2444" y="2152"/>
                  <a:ext cx="31" cy="31"/>
                </a:xfrm>
                <a:custGeom>
                  <a:avLst/>
                  <a:gdLst>
                    <a:gd name="T0" fmla="*/ 27 w 31"/>
                    <a:gd name="T1" fmla="*/ 0 h 31"/>
                    <a:gd name="T2" fmla="*/ 20 w 31"/>
                    <a:gd name="T3" fmla="*/ 3 h 31"/>
                    <a:gd name="T4" fmla="*/ 16 w 31"/>
                    <a:gd name="T5" fmla="*/ 9 h 31"/>
                    <a:gd name="T6" fmla="*/ 13 w 31"/>
                    <a:gd name="T7" fmla="*/ 12 h 31"/>
                    <a:gd name="T8" fmla="*/ 11 w 31"/>
                    <a:gd name="T9" fmla="*/ 16 h 31"/>
                    <a:gd name="T10" fmla="*/ 14 w 31"/>
                    <a:gd name="T11" fmla="*/ 16 h 31"/>
                    <a:gd name="T12" fmla="*/ 16 w 31"/>
                    <a:gd name="T13" fmla="*/ 16 h 31"/>
                    <a:gd name="T14" fmla="*/ 14 w 31"/>
                    <a:gd name="T15" fmla="*/ 11 h 31"/>
                    <a:gd name="T16" fmla="*/ 0 w 31"/>
                    <a:gd name="T17" fmla="*/ 14 h 31"/>
                    <a:gd name="T18" fmla="*/ 1 w 31"/>
                    <a:gd name="T19" fmla="*/ 23 h 31"/>
                    <a:gd name="T20" fmla="*/ 7 w 31"/>
                    <a:gd name="T21" fmla="*/ 31 h 31"/>
                    <a:gd name="T22" fmla="*/ 18 w 31"/>
                    <a:gd name="T23" fmla="*/ 31 h 31"/>
                    <a:gd name="T24" fmla="*/ 22 w 31"/>
                    <a:gd name="T25" fmla="*/ 25 h 31"/>
                    <a:gd name="T26" fmla="*/ 25 w 31"/>
                    <a:gd name="T27" fmla="*/ 22 h 31"/>
                    <a:gd name="T28" fmla="*/ 29 w 31"/>
                    <a:gd name="T29" fmla="*/ 18 h 31"/>
                    <a:gd name="T30" fmla="*/ 31 w 31"/>
                    <a:gd name="T31" fmla="*/ 16 h 31"/>
                    <a:gd name="T32" fmla="*/ 29 w 31"/>
                    <a:gd name="T33" fmla="*/ 16 h 31"/>
                    <a:gd name="T34" fmla="*/ 27 w 31"/>
                    <a:gd name="T35" fmla="*/ 0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" h="31">
                      <a:moveTo>
                        <a:pt x="27" y="0"/>
                      </a:moveTo>
                      <a:lnTo>
                        <a:pt x="20" y="3"/>
                      </a:lnTo>
                      <a:lnTo>
                        <a:pt x="16" y="9"/>
                      </a:lnTo>
                      <a:lnTo>
                        <a:pt x="13" y="12"/>
                      </a:lnTo>
                      <a:lnTo>
                        <a:pt x="11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4" y="11"/>
                      </a:lnTo>
                      <a:lnTo>
                        <a:pt x="0" y="14"/>
                      </a:lnTo>
                      <a:lnTo>
                        <a:pt x="1" y="23"/>
                      </a:lnTo>
                      <a:lnTo>
                        <a:pt x="7" y="31"/>
                      </a:lnTo>
                      <a:lnTo>
                        <a:pt x="18" y="31"/>
                      </a:lnTo>
                      <a:lnTo>
                        <a:pt x="22" y="25"/>
                      </a:lnTo>
                      <a:lnTo>
                        <a:pt x="25" y="22"/>
                      </a:lnTo>
                      <a:lnTo>
                        <a:pt x="29" y="18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  <p:sp>
              <p:nvSpPr>
                <p:cNvPr id="1216" name="Freeform 604"/>
                <p:cNvSpPr>
                  <a:spLocks/>
                </p:cNvSpPr>
                <p:nvPr/>
              </p:nvSpPr>
              <p:spPr bwMode="auto">
                <a:xfrm>
                  <a:off x="2471" y="2148"/>
                  <a:ext cx="30" cy="20"/>
                </a:xfrm>
                <a:custGeom>
                  <a:avLst/>
                  <a:gdLst>
                    <a:gd name="T0" fmla="*/ 30 w 30"/>
                    <a:gd name="T1" fmla="*/ 5 h 20"/>
                    <a:gd name="T2" fmla="*/ 26 w 30"/>
                    <a:gd name="T3" fmla="*/ 2 h 20"/>
                    <a:gd name="T4" fmla="*/ 21 w 30"/>
                    <a:gd name="T5" fmla="*/ 0 h 20"/>
                    <a:gd name="T6" fmla="*/ 17 w 30"/>
                    <a:gd name="T7" fmla="*/ 0 h 20"/>
                    <a:gd name="T8" fmla="*/ 11 w 30"/>
                    <a:gd name="T9" fmla="*/ 2 h 20"/>
                    <a:gd name="T10" fmla="*/ 8 w 30"/>
                    <a:gd name="T11" fmla="*/ 2 h 20"/>
                    <a:gd name="T12" fmla="*/ 6 w 30"/>
                    <a:gd name="T13" fmla="*/ 4 h 20"/>
                    <a:gd name="T14" fmla="*/ 2 w 30"/>
                    <a:gd name="T15" fmla="*/ 4 h 20"/>
                    <a:gd name="T16" fmla="*/ 0 w 30"/>
                    <a:gd name="T17" fmla="*/ 4 h 20"/>
                    <a:gd name="T18" fmla="*/ 2 w 30"/>
                    <a:gd name="T19" fmla="*/ 20 h 20"/>
                    <a:gd name="T20" fmla="*/ 6 w 30"/>
                    <a:gd name="T21" fmla="*/ 18 h 20"/>
                    <a:gd name="T22" fmla="*/ 10 w 30"/>
                    <a:gd name="T23" fmla="*/ 18 h 20"/>
                    <a:gd name="T24" fmla="*/ 13 w 30"/>
                    <a:gd name="T25" fmla="*/ 16 h 20"/>
                    <a:gd name="T26" fmla="*/ 15 w 30"/>
                    <a:gd name="T27" fmla="*/ 16 h 20"/>
                    <a:gd name="T28" fmla="*/ 17 w 30"/>
                    <a:gd name="T29" fmla="*/ 16 h 20"/>
                    <a:gd name="T30" fmla="*/ 19 w 30"/>
                    <a:gd name="T31" fmla="*/ 16 h 20"/>
                    <a:gd name="T32" fmla="*/ 21 w 30"/>
                    <a:gd name="T33" fmla="*/ 16 h 20"/>
                    <a:gd name="T34" fmla="*/ 30 w 30"/>
                    <a:gd name="T35" fmla="*/ 5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0" h="20">
                      <a:moveTo>
                        <a:pt x="30" y="5"/>
                      </a:move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20"/>
                      </a:lnTo>
                      <a:lnTo>
                        <a:pt x="6" y="18"/>
                      </a:lnTo>
                      <a:lnTo>
                        <a:pt x="10" y="18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 sz="1333"/>
                </a:p>
              </p:txBody>
            </p:sp>
          </p:grpSp>
          <p:sp>
            <p:nvSpPr>
              <p:cNvPr id="945" name="Freeform 605"/>
              <p:cNvSpPr>
                <a:spLocks/>
              </p:cNvSpPr>
              <p:nvPr/>
            </p:nvSpPr>
            <p:spPr bwMode="auto">
              <a:xfrm>
                <a:off x="2651" y="2104"/>
                <a:ext cx="18" cy="45"/>
              </a:xfrm>
              <a:custGeom>
                <a:avLst/>
                <a:gdLst>
                  <a:gd name="T0" fmla="*/ 18 w 18"/>
                  <a:gd name="T1" fmla="*/ 30 h 45"/>
                  <a:gd name="T2" fmla="*/ 16 w 18"/>
                  <a:gd name="T3" fmla="*/ 30 h 45"/>
                  <a:gd name="T4" fmla="*/ 16 w 18"/>
                  <a:gd name="T5" fmla="*/ 28 h 45"/>
                  <a:gd name="T6" fmla="*/ 16 w 18"/>
                  <a:gd name="T7" fmla="*/ 26 h 45"/>
                  <a:gd name="T8" fmla="*/ 16 w 18"/>
                  <a:gd name="T9" fmla="*/ 22 h 45"/>
                  <a:gd name="T10" fmla="*/ 16 w 18"/>
                  <a:gd name="T11" fmla="*/ 17 h 45"/>
                  <a:gd name="T12" fmla="*/ 16 w 18"/>
                  <a:gd name="T13" fmla="*/ 13 h 45"/>
                  <a:gd name="T14" fmla="*/ 16 w 18"/>
                  <a:gd name="T15" fmla="*/ 6 h 45"/>
                  <a:gd name="T16" fmla="*/ 11 w 18"/>
                  <a:gd name="T17" fmla="*/ 0 h 45"/>
                  <a:gd name="T18" fmla="*/ 2 w 18"/>
                  <a:gd name="T19" fmla="*/ 11 h 45"/>
                  <a:gd name="T20" fmla="*/ 2 w 18"/>
                  <a:gd name="T21" fmla="*/ 13 h 45"/>
                  <a:gd name="T22" fmla="*/ 2 w 18"/>
                  <a:gd name="T23" fmla="*/ 17 h 45"/>
                  <a:gd name="T24" fmla="*/ 0 w 18"/>
                  <a:gd name="T25" fmla="*/ 21 h 45"/>
                  <a:gd name="T26" fmla="*/ 0 w 18"/>
                  <a:gd name="T27" fmla="*/ 28 h 45"/>
                  <a:gd name="T28" fmla="*/ 2 w 18"/>
                  <a:gd name="T29" fmla="*/ 34 h 45"/>
                  <a:gd name="T30" fmla="*/ 5 w 18"/>
                  <a:gd name="T31" fmla="*/ 39 h 45"/>
                  <a:gd name="T32" fmla="*/ 13 w 18"/>
                  <a:gd name="T33" fmla="*/ 45 h 45"/>
                  <a:gd name="T34" fmla="*/ 18 w 18"/>
                  <a:gd name="T35" fmla="*/ 30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45">
                    <a:moveTo>
                      <a:pt x="18" y="30"/>
                    </a:moveTo>
                    <a:lnTo>
                      <a:pt x="16" y="30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2"/>
                    </a:lnTo>
                    <a:lnTo>
                      <a:pt x="16" y="17"/>
                    </a:lnTo>
                    <a:lnTo>
                      <a:pt x="16" y="13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5" y="39"/>
                    </a:lnTo>
                    <a:lnTo>
                      <a:pt x="13" y="45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6" name="Freeform 606"/>
              <p:cNvSpPr>
                <a:spLocks/>
              </p:cNvSpPr>
              <p:nvPr/>
            </p:nvSpPr>
            <p:spPr bwMode="auto">
              <a:xfrm>
                <a:off x="2664" y="2132"/>
                <a:ext cx="64" cy="20"/>
              </a:xfrm>
              <a:custGeom>
                <a:avLst/>
                <a:gdLst>
                  <a:gd name="T0" fmla="*/ 61 w 64"/>
                  <a:gd name="T1" fmla="*/ 0 h 20"/>
                  <a:gd name="T2" fmla="*/ 55 w 64"/>
                  <a:gd name="T3" fmla="*/ 2 h 20"/>
                  <a:gd name="T4" fmla="*/ 48 w 64"/>
                  <a:gd name="T5" fmla="*/ 4 h 20"/>
                  <a:gd name="T6" fmla="*/ 39 w 64"/>
                  <a:gd name="T7" fmla="*/ 4 h 20"/>
                  <a:gd name="T8" fmla="*/ 31 w 64"/>
                  <a:gd name="T9" fmla="*/ 6 h 20"/>
                  <a:gd name="T10" fmla="*/ 24 w 64"/>
                  <a:gd name="T11" fmla="*/ 6 h 20"/>
                  <a:gd name="T12" fmla="*/ 16 w 64"/>
                  <a:gd name="T13" fmla="*/ 6 h 20"/>
                  <a:gd name="T14" fmla="*/ 11 w 64"/>
                  <a:gd name="T15" fmla="*/ 4 h 20"/>
                  <a:gd name="T16" fmla="*/ 5 w 64"/>
                  <a:gd name="T17" fmla="*/ 2 h 20"/>
                  <a:gd name="T18" fmla="*/ 0 w 64"/>
                  <a:gd name="T19" fmla="*/ 17 h 20"/>
                  <a:gd name="T20" fmla="*/ 7 w 64"/>
                  <a:gd name="T21" fmla="*/ 18 h 20"/>
                  <a:gd name="T22" fmla="*/ 15 w 64"/>
                  <a:gd name="T23" fmla="*/ 20 h 20"/>
                  <a:gd name="T24" fmla="*/ 24 w 64"/>
                  <a:gd name="T25" fmla="*/ 20 h 20"/>
                  <a:gd name="T26" fmla="*/ 33 w 64"/>
                  <a:gd name="T27" fmla="*/ 20 h 20"/>
                  <a:gd name="T28" fmla="*/ 40 w 64"/>
                  <a:gd name="T29" fmla="*/ 18 h 20"/>
                  <a:gd name="T30" fmla="*/ 50 w 64"/>
                  <a:gd name="T31" fmla="*/ 18 h 20"/>
                  <a:gd name="T32" fmla="*/ 57 w 64"/>
                  <a:gd name="T33" fmla="*/ 17 h 20"/>
                  <a:gd name="T34" fmla="*/ 64 w 64"/>
                  <a:gd name="T35" fmla="*/ 15 h 20"/>
                  <a:gd name="T36" fmla="*/ 61 w 64"/>
                  <a:gd name="T37" fmla="*/ 0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20">
                    <a:moveTo>
                      <a:pt x="61" y="0"/>
                    </a:moveTo>
                    <a:lnTo>
                      <a:pt x="55" y="2"/>
                    </a:lnTo>
                    <a:lnTo>
                      <a:pt x="48" y="4"/>
                    </a:lnTo>
                    <a:lnTo>
                      <a:pt x="39" y="4"/>
                    </a:lnTo>
                    <a:lnTo>
                      <a:pt x="31" y="6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1" y="4"/>
                    </a:lnTo>
                    <a:lnTo>
                      <a:pt x="5" y="2"/>
                    </a:lnTo>
                    <a:lnTo>
                      <a:pt x="0" y="17"/>
                    </a:lnTo>
                    <a:lnTo>
                      <a:pt x="7" y="18"/>
                    </a:lnTo>
                    <a:lnTo>
                      <a:pt x="15" y="20"/>
                    </a:lnTo>
                    <a:lnTo>
                      <a:pt x="24" y="20"/>
                    </a:lnTo>
                    <a:lnTo>
                      <a:pt x="33" y="20"/>
                    </a:lnTo>
                    <a:lnTo>
                      <a:pt x="40" y="18"/>
                    </a:lnTo>
                    <a:lnTo>
                      <a:pt x="50" y="18"/>
                    </a:lnTo>
                    <a:lnTo>
                      <a:pt x="57" y="17"/>
                    </a:lnTo>
                    <a:lnTo>
                      <a:pt x="64" y="1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7" name="Freeform 607"/>
              <p:cNvSpPr>
                <a:spLocks/>
              </p:cNvSpPr>
              <p:nvPr/>
            </p:nvSpPr>
            <p:spPr bwMode="auto">
              <a:xfrm>
                <a:off x="2725" y="2112"/>
                <a:ext cx="35" cy="35"/>
              </a:xfrm>
              <a:custGeom>
                <a:avLst/>
                <a:gdLst>
                  <a:gd name="T0" fmla="*/ 29 w 35"/>
                  <a:gd name="T1" fmla="*/ 0 h 35"/>
                  <a:gd name="T2" fmla="*/ 24 w 35"/>
                  <a:gd name="T3" fmla="*/ 2 h 35"/>
                  <a:gd name="T4" fmla="*/ 20 w 35"/>
                  <a:gd name="T5" fmla="*/ 5 h 35"/>
                  <a:gd name="T6" fmla="*/ 16 w 35"/>
                  <a:gd name="T7" fmla="*/ 9 h 35"/>
                  <a:gd name="T8" fmla="*/ 13 w 35"/>
                  <a:gd name="T9" fmla="*/ 13 h 35"/>
                  <a:gd name="T10" fmla="*/ 9 w 35"/>
                  <a:gd name="T11" fmla="*/ 14 h 35"/>
                  <a:gd name="T12" fmla="*/ 7 w 35"/>
                  <a:gd name="T13" fmla="*/ 16 h 35"/>
                  <a:gd name="T14" fmla="*/ 3 w 35"/>
                  <a:gd name="T15" fmla="*/ 18 h 35"/>
                  <a:gd name="T16" fmla="*/ 0 w 35"/>
                  <a:gd name="T17" fmla="*/ 20 h 35"/>
                  <a:gd name="T18" fmla="*/ 3 w 35"/>
                  <a:gd name="T19" fmla="*/ 35 h 35"/>
                  <a:gd name="T20" fmla="*/ 9 w 35"/>
                  <a:gd name="T21" fmla="*/ 33 h 35"/>
                  <a:gd name="T22" fmla="*/ 14 w 35"/>
                  <a:gd name="T23" fmla="*/ 29 h 35"/>
                  <a:gd name="T24" fmla="*/ 20 w 35"/>
                  <a:gd name="T25" fmla="*/ 26 h 35"/>
                  <a:gd name="T26" fmla="*/ 24 w 35"/>
                  <a:gd name="T27" fmla="*/ 22 h 35"/>
                  <a:gd name="T28" fmla="*/ 26 w 35"/>
                  <a:gd name="T29" fmla="*/ 20 h 35"/>
                  <a:gd name="T30" fmla="*/ 29 w 35"/>
                  <a:gd name="T31" fmla="*/ 16 h 35"/>
                  <a:gd name="T32" fmla="*/ 31 w 35"/>
                  <a:gd name="T33" fmla="*/ 14 h 35"/>
                  <a:gd name="T34" fmla="*/ 35 w 35"/>
                  <a:gd name="T35" fmla="*/ 14 h 35"/>
                  <a:gd name="T36" fmla="*/ 29 w 35"/>
                  <a:gd name="T37" fmla="*/ 0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35">
                    <a:moveTo>
                      <a:pt x="29" y="0"/>
                    </a:moveTo>
                    <a:lnTo>
                      <a:pt x="24" y="2"/>
                    </a:lnTo>
                    <a:lnTo>
                      <a:pt x="20" y="5"/>
                    </a:lnTo>
                    <a:lnTo>
                      <a:pt x="16" y="9"/>
                    </a:lnTo>
                    <a:lnTo>
                      <a:pt x="13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3" y="18"/>
                    </a:lnTo>
                    <a:lnTo>
                      <a:pt x="0" y="20"/>
                    </a:lnTo>
                    <a:lnTo>
                      <a:pt x="3" y="35"/>
                    </a:lnTo>
                    <a:lnTo>
                      <a:pt x="9" y="33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29" y="16"/>
                    </a:lnTo>
                    <a:lnTo>
                      <a:pt x="31" y="14"/>
                    </a:lnTo>
                    <a:lnTo>
                      <a:pt x="35" y="1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8" name="Freeform 608"/>
              <p:cNvSpPr>
                <a:spLocks/>
              </p:cNvSpPr>
              <p:nvPr/>
            </p:nvSpPr>
            <p:spPr bwMode="auto">
              <a:xfrm>
                <a:off x="2754" y="2110"/>
                <a:ext cx="46" cy="16"/>
              </a:xfrm>
              <a:custGeom>
                <a:avLst/>
                <a:gdLst>
                  <a:gd name="T0" fmla="*/ 43 w 46"/>
                  <a:gd name="T1" fmla="*/ 0 h 16"/>
                  <a:gd name="T2" fmla="*/ 37 w 46"/>
                  <a:gd name="T3" fmla="*/ 0 h 16"/>
                  <a:gd name="T4" fmla="*/ 33 w 46"/>
                  <a:gd name="T5" fmla="*/ 2 h 16"/>
                  <a:gd name="T6" fmla="*/ 28 w 46"/>
                  <a:gd name="T7" fmla="*/ 2 h 16"/>
                  <a:gd name="T8" fmla="*/ 22 w 46"/>
                  <a:gd name="T9" fmla="*/ 0 h 16"/>
                  <a:gd name="T10" fmla="*/ 17 w 46"/>
                  <a:gd name="T11" fmla="*/ 0 h 16"/>
                  <a:gd name="T12" fmla="*/ 11 w 46"/>
                  <a:gd name="T13" fmla="*/ 0 h 16"/>
                  <a:gd name="T14" fmla="*/ 6 w 46"/>
                  <a:gd name="T15" fmla="*/ 0 h 16"/>
                  <a:gd name="T16" fmla="*/ 0 w 46"/>
                  <a:gd name="T17" fmla="*/ 2 h 16"/>
                  <a:gd name="T18" fmla="*/ 6 w 46"/>
                  <a:gd name="T19" fmla="*/ 16 h 16"/>
                  <a:gd name="T20" fmla="*/ 8 w 46"/>
                  <a:gd name="T21" fmla="*/ 15 h 16"/>
                  <a:gd name="T22" fmla="*/ 13 w 46"/>
                  <a:gd name="T23" fmla="*/ 15 h 16"/>
                  <a:gd name="T24" fmla="*/ 17 w 46"/>
                  <a:gd name="T25" fmla="*/ 15 h 16"/>
                  <a:gd name="T26" fmla="*/ 22 w 46"/>
                  <a:gd name="T27" fmla="*/ 16 h 16"/>
                  <a:gd name="T28" fmla="*/ 28 w 46"/>
                  <a:gd name="T29" fmla="*/ 16 h 16"/>
                  <a:gd name="T30" fmla="*/ 33 w 46"/>
                  <a:gd name="T31" fmla="*/ 16 h 16"/>
                  <a:gd name="T32" fmla="*/ 39 w 46"/>
                  <a:gd name="T33" fmla="*/ 16 h 16"/>
                  <a:gd name="T34" fmla="*/ 46 w 46"/>
                  <a:gd name="T35" fmla="*/ 15 h 16"/>
                  <a:gd name="T36" fmla="*/ 43 w 46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16">
                    <a:moveTo>
                      <a:pt x="43" y="0"/>
                    </a:moveTo>
                    <a:lnTo>
                      <a:pt x="37" y="0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17" y="15"/>
                    </a:lnTo>
                    <a:lnTo>
                      <a:pt x="22" y="16"/>
                    </a:lnTo>
                    <a:lnTo>
                      <a:pt x="28" y="16"/>
                    </a:lnTo>
                    <a:lnTo>
                      <a:pt x="33" y="16"/>
                    </a:lnTo>
                    <a:lnTo>
                      <a:pt x="39" y="16"/>
                    </a:lnTo>
                    <a:lnTo>
                      <a:pt x="46" y="1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49" name="Freeform 609"/>
              <p:cNvSpPr>
                <a:spLocks/>
              </p:cNvSpPr>
              <p:nvPr/>
            </p:nvSpPr>
            <p:spPr bwMode="auto">
              <a:xfrm>
                <a:off x="2797" y="2084"/>
                <a:ext cx="63" cy="41"/>
              </a:xfrm>
              <a:custGeom>
                <a:avLst/>
                <a:gdLst>
                  <a:gd name="T0" fmla="*/ 61 w 63"/>
                  <a:gd name="T1" fmla="*/ 0 h 41"/>
                  <a:gd name="T2" fmla="*/ 51 w 63"/>
                  <a:gd name="T3" fmla="*/ 2 h 41"/>
                  <a:gd name="T4" fmla="*/ 44 w 63"/>
                  <a:gd name="T5" fmla="*/ 4 h 41"/>
                  <a:gd name="T6" fmla="*/ 35 w 63"/>
                  <a:gd name="T7" fmla="*/ 7 h 41"/>
                  <a:gd name="T8" fmla="*/ 27 w 63"/>
                  <a:gd name="T9" fmla="*/ 13 h 41"/>
                  <a:gd name="T10" fmla="*/ 20 w 63"/>
                  <a:gd name="T11" fmla="*/ 17 h 41"/>
                  <a:gd name="T12" fmla="*/ 13 w 63"/>
                  <a:gd name="T13" fmla="*/ 20 h 41"/>
                  <a:gd name="T14" fmla="*/ 5 w 63"/>
                  <a:gd name="T15" fmla="*/ 24 h 41"/>
                  <a:gd name="T16" fmla="*/ 0 w 63"/>
                  <a:gd name="T17" fmla="*/ 26 h 41"/>
                  <a:gd name="T18" fmla="*/ 3 w 63"/>
                  <a:gd name="T19" fmla="*/ 41 h 41"/>
                  <a:gd name="T20" fmla="*/ 11 w 63"/>
                  <a:gd name="T21" fmla="*/ 37 h 41"/>
                  <a:gd name="T22" fmla="*/ 20 w 63"/>
                  <a:gd name="T23" fmla="*/ 33 h 41"/>
                  <a:gd name="T24" fmla="*/ 27 w 63"/>
                  <a:gd name="T25" fmla="*/ 30 h 41"/>
                  <a:gd name="T26" fmla="*/ 35 w 63"/>
                  <a:gd name="T27" fmla="*/ 26 h 41"/>
                  <a:gd name="T28" fmla="*/ 42 w 63"/>
                  <a:gd name="T29" fmla="*/ 22 h 41"/>
                  <a:gd name="T30" fmla="*/ 50 w 63"/>
                  <a:gd name="T31" fmla="*/ 19 h 41"/>
                  <a:gd name="T32" fmla="*/ 57 w 63"/>
                  <a:gd name="T33" fmla="*/ 17 h 41"/>
                  <a:gd name="T34" fmla="*/ 63 w 63"/>
                  <a:gd name="T35" fmla="*/ 15 h 41"/>
                  <a:gd name="T36" fmla="*/ 61 w 63"/>
                  <a:gd name="T37" fmla="*/ 0 h 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" h="41">
                    <a:moveTo>
                      <a:pt x="61" y="0"/>
                    </a:moveTo>
                    <a:lnTo>
                      <a:pt x="51" y="2"/>
                    </a:lnTo>
                    <a:lnTo>
                      <a:pt x="44" y="4"/>
                    </a:lnTo>
                    <a:lnTo>
                      <a:pt x="35" y="7"/>
                    </a:lnTo>
                    <a:lnTo>
                      <a:pt x="27" y="13"/>
                    </a:lnTo>
                    <a:lnTo>
                      <a:pt x="20" y="17"/>
                    </a:lnTo>
                    <a:lnTo>
                      <a:pt x="13" y="20"/>
                    </a:lnTo>
                    <a:lnTo>
                      <a:pt x="5" y="24"/>
                    </a:lnTo>
                    <a:lnTo>
                      <a:pt x="0" y="26"/>
                    </a:lnTo>
                    <a:lnTo>
                      <a:pt x="3" y="41"/>
                    </a:lnTo>
                    <a:lnTo>
                      <a:pt x="11" y="37"/>
                    </a:lnTo>
                    <a:lnTo>
                      <a:pt x="20" y="33"/>
                    </a:lnTo>
                    <a:lnTo>
                      <a:pt x="27" y="30"/>
                    </a:lnTo>
                    <a:lnTo>
                      <a:pt x="35" y="26"/>
                    </a:lnTo>
                    <a:lnTo>
                      <a:pt x="42" y="22"/>
                    </a:lnTo>
                    <a:lnTo>
                      <a:pt x="50" y="19"/>
                    </a:lnTo>
                    <a:lnTo>
                      <a:pt x="57" y="17"/>
                    </a:lnTo>
                    <a:lnTo>
                      <a:pt x="63" y="1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0" name="Freeform 610"/>
              <p:cNvSpPr>
                <a:spLocks/>
              </p:cNvSpPr>
              <p:nvPr/>
            </p:nvSpPr>
            <p:spPr bwMode="auto">
              <a:xfrm>
                <a:off x="2858" y="2084"/>
                <a:ext cx="44" cy="35"/>
              </a:xfrm>
              <a:custGeom>
                <a:avLst/>
                <a:gdLst>
                  <a:gd name="T0" fmla="*/ 33 w 44"/>
                  <a:gd name="T1" fmla="*/ 19 h 35"/>
                  <a:gd name="T2" fmla="*/ 31 w 44"/>
                  <a:gd name="T3" fmla="*/ 20 h 35"/>
                  <a:gd name="T4" fmla="*/ 29 w 44"/>
                  <a:gd name="T5" fmla="*/ 19 h 35"/>
                  <a:gd name="T6" fmla="*/ 26 w 44"/>
                  <a:gd name="T7" fmla="*/ 15 h 35"/>
                  <a:gd name="T8" fmla="*/ 22 w 44"/>
                  <a:gd name="T9" fmla="*/ 9 h 35"/>
                  <a:gd name="T10" fmla="*/ 16 w 44"/>
                  <a:gd name="T11" fmla="*/ 6 h 35"/>
                  <a:gd name="T12" fmla="*/ 9 w 44"/>
                  <a:gd name="T13" fmla="*/ 0 h 35"/>
                  <a:gd name="T14" fmla="*/ 0 w 44"/>
                  <a:gd name="T15" fmla="*/ 0 h 35"/>
                  <a:gd name="T16" fmla="*/ 2 w 44"/>
                  <a:gd name="T17" fmla="*/ 15 h 35"/>
                  <a:gd name="T18" fmla="*/ 3 w 44"/>
                  <a:gd name="T19" fmla="*/ 15 h 35"/>
                  <a:gd name="T20" fmla="*/ 7 w 44"/>
                  <a:gd name="T21" fmla="*/ 17 h 35"/>
                  <a:gd name="T22" fmla="*/ 11 w 44"/>
                  <a:gd name="T23" fmla="*/ 20 h 35"/>
                  <a:gd name="T24" fmla="*/ 14 w 44"/>
                  <a:gd name="T25" fmla="*/ 26 h 35"/>
                  <a:gd name="T26" fmla="*/ 20 w 44"/>
                  <a:gd name="T27" fmla="*/ 30 h 35"/>
                  <a:gd name="T28" fmla="*/ 27 w 44"/>
                  <a:gd name="T29" fmla="*/ 35 h 35"/>
                  <a:gd name="T30" fmla="*/ 35 w 44"/>
                  <a:gd name="T31" fmla="*/ 35 h 35"/>
                  <a:gd name="T32" fmla="*/ 44 w 44"/>
                  <a:gd name="T33" fmla="*/ 30 h 35"/>
                  <a:gd name="T34" fmla="*/ 33 w 44"/>
                  <a:gd name="T35" fmla="*/ 19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35">
                    <a:moveTo>
                      <a:pt x="33" y="19"/>
                    </a:moveTo>
                    <a:lnTo>
                      <a:pt x="31" y="20"/>
                    </a:lnTo>
                    <a:lnTo>
                      <a:pt x="29" y="19"/>
                    </a:lnTo>
                    <a:lnTo>
                      <a:pt x="26" y="15"/>
                    </a:lnTo>
                    <a:lnTo>
                      <a:pt x="22" y="9"/>
                    </a:lnTo>
                    <a:lnTo>
                      <a:pt x="16" y="6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7" y="17"/>
                    </a:lnTo>
                    <a:lnTo>
                      <a:pt x="11" y="20"/>
                    </a:lnTo>
                    <a:lnTo>
                      <a:pt x="14" y="26"/>
                    </a:lnTo>
                    <a:lnTo>
                      <a:pt x="20" y="30"/>
                    </a:lnTo>
                    <a:lnTo>
                      <a:pt x="27" y="35"/>
                    </a:lnTo>
                    <a:lnTo>
                      <a:pt x="35" y="35"/>
                    </a:lnTo>
                    <a:lnTo>
                      <a:pt x="44" y="3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1" name="Freeform 611"/>
              <p:cNvSpPr>
                <a:spLocks/>
              </p:cNvSpPr>
              <p:nvPr/>
            </p:nvSpPr>
            <p:spPr bwMode="auto">
              <a:xfrm>
                <a:off x="2891" y="2032"/>
                <a:ext cx="31" cy="82"/>
              </a:xfrm>
              <a:custGeom>
                <a:avLst/>
                <a:gdLst>
                  <a:gd name="T0" fmla="*/ 17 w 31"/>
                  <a:gd name="T1" fmla="*/ 0 h 82"/>
                  <a:gd name="T2" fmla="*/ 15 w 31"/>
                  <a:gd name="T3" fmla="*/ 10 h 82"/>
                  <a:gd name="T4" fmla="*/ 13 w 31"/>
                  <a:gd name="T5" fmla="*/ 19 h 82"/>
                  <a:gd name="T6" fmla="*/ 11 w 31"/>
                  <a:gd name="T7" fmla="*/ 30 h 82"/>
                  <a:gd name="T8" fmla="*/ 9 w 31"/>
                  <a:gd name="T9" fmla="*/ 41 h 82"/>
                  <a:gd name="T10" fmla="*/ 7 w 31"/>
                  <a:gd name="T11" fmla="*/ 50 h 82"/>
                  <a:gd name="T12" fmla="*/ 5 w 31"/>
                  <a:gd name="T13" fmla="*/ 59 h 82"/>
                  <a:gd name="T14" fmla="*/ 4 w 31"/>
                  <a:gd name="T15" fmla="*/ 67 h 82"/>
                  <a:gd name="T16" fmla="*/ 0 w 31"/>
                  <a:gd name="T17" fmla="*/ 71 h 82"/>
                  <a:gd name="T18" fmla="*/ 11 w 31"/>
                  <a:gd name="T19" fmla="*/ 82 h 82"/>
                  <a:gd name="T20" fmla="*/ 17 w 31"/>
                  <a:gd name="T21" fmla="*/ 72 h 82"/>
                  <a:gd name="T22" fmla="*/ 20 w 31"/>
                  <a:gd name="T23" fmla="*/ 63 h 82"/>
                  <a:gd name="T24" fmla="*/ 22 w 31"/>
                  <a:gd name="T25" fmla="*/ 54 h 82"/>
                  <a:gd name="T26" fmla="*/ 24 w 31"/>
                  <a:gd name="T27" fmla="*/ 43 h 82"/>
                  <a:gd name="T28" fmla="*/ 26 w 31"/>
                  <a:gd name="T29" fmla="*/ 32 h 82"/>
                  <a:gd name="T30" fmla="*/ 28 w 31"/>
                  <a:gd name="T31" fmla="*/ 21 h 82"/>
                  <a:gd name="T32" fmla="*/ 29 w 31"/>
                  <a:gd name="T33" fmla="*/ 13 h 82"/>
                  <a:gd name="T34" fmla="*/ 31 w 31"/>
                  <a:gd name="T35" fmla="*/ 6 h 82"/>
                  <a:gd name="T36" fmla="*/ 17 w 31"/>
                  <a:gd name="T37" fmla="*/ 0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82">
                    <a:moveTo>
                      <a:pt x="17" y="0"/>
                    </a:moveTo>
                    <a:lnTo>
                      <a:pt x="15" y="10"/>
                    </a:lnTo>
                    <a:lnTo>
                      <a:pt x="13" y="19"/>
                    </a:lnTo>
                    <a:lnTo>
                      <a:pt x="11" y="30"/>
                    </a:lnTo>
                    <a:lnTo>
                      <a:pt x="9" y="41"/>
                    </a:lnTo>
                    <a:lnTo>
                      <a:pt x="7" y="50"/>
                    </a:lnTo>
                    <a:lnTo>
                      <a:pt x="5" y="59"/>
                    </a:lnTo>
                    <a:lnTo>
                      <a:pt x="4" y="67"/>
                    </a:lnTo>
                    <a:lnTo>
                      <a:pt x="0" y="71"/>
                    </a:lnTo>
                    <a:lnTo>
                      <a:pt x="11" y="82"/>
                    </a:lnTo>
                    <a:lnTo>
                      <a:pt x="17" y="72"/>
                    </a:lnTo>
                    <a:lnTo>
                      <a:pt x="20" y="63"/>
                    </a:lnTo>
                    <a:lnTo>
                      <a:pt x="22" y="54"/>
                    </a:lnTo>
                    <a:lnTo>
                      <a:pt x="24" y="43"/>
                    </a:lnTo>
                    <a:lnTo>
                      <a:pt x="26" y="32"/>
                    </a:lnTo>
                    <a:lnTo>
                      <a:pt x="28" y="21"/>
                    </a:lnTo>
                    <a:lnTo>
                      <a:pt x="29" y="13"/>
                    </a:lnTo>
                    <a:lnTo>
                      <a:pt x="31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2" name="Freeform 612"/>
              <p:cNvSpPr>
                <a:spLocks/>
              </p:cNvSpPr>
              <p:nvPr/>
            </p:nvSpPr>
            <p:spPr bwMode="auto">
              <a:xfrm>
                <a:off x="2908" y="1997"/>
                <a:ext cx="40" cy="41"/>
              </a:xfrm>
              <a:custGeom>
                <a:avLst/>
                <a:gdLst>
                  <a:gd name="T0" fmla="*/ 25 w 40"/>
                  <a:gd name="T1" fmla="*/ 0 h 41"/>
                  <a:gd name="T2" fmla="*/ 24 w 40"/>
                  <a:gd name="T3" fmla="*/ 4 h 41"/>
                  <a:gd name="T4" fmla="*/ 22 w 40"/>
                  <a:gd name="T5" fmla="*/ 8 h 41"/>
                  <a:gd name="T6" fmla="*/ 20 w 40"/>
                  <a:gd name="T7" fmla="*/ 11 h 41"/>
                  <a:gd name="T8" fmla="*/ 16 w 40"/>
                  <a:gd name="T9" fmla="*/ 13 h 41"/>
                  <a:gd name="T10" fmla="*/ 12 w 40"/>
                  <a:gd name="T11" fmla="*/ 17 h 41"/>
                  <a:gd name="T12" fmla="*/ 7 w 40"/>
                  <a:gd name="T13" fmla="*/ 22 h 41"/>
                  <a:gd name="T14" fmla="*/ 3 w 40"/>
                  <a:gd name="T15" fmla="*/ 28 h 41"/>
                  <a:gd name="T16" fmla="*/ 0 w 40"/>
                  <a:gd name="T17" fmla="*/ 35 h 41"/>
                  <a:gd name="T18" fmla="*/ 14 w 40"/>
                  <a:gd name="T19" fmla="*/ 41 h 41"/>
                  <a:gd name="T20" fmla="*/ 16 w 40"/>
                  <a:gd name="T21" fmla="*/ 35 h 41"/>
                  <a:gd name="T22" fmla="*/ 20 w 40"/>
                  <a:gd name="T23" fmla="*/ 32 h 41"/>
                  <a:gd name="T24" fmla="*/ 24 w 40"/>
                  <a:gd name="T25" fmla="*/ 28 h 41"/>
                  <a:gd name="T26" fmla="*/ 25 w 40"/>
                  <a:gd name="T27" fmla="*/ 26 h 41"/>
                  <a:gd name="T28" fmla="*/ 31 w 40"/>
                  <a:gd name="T29" fmla="*/ 22 h 41"/>
                  <a:gd name="T30" fmla="*/ 35 w 40"/>
                  <a:gd name="T31" fmla="*/ 17 h 41"/>
                  <a:gd name="T32" fmla="*/ 38 w 40"/>
                  <a:gd name="T33" fmla="*/ 11 h 41"/>
                  <a:gd name="T34" fmla="*/ 40 w 40"/>
                  <a:gd name="T35" fmla="*/ 4 h 41"/>
                  <a:gd name="T36" fmla="*/ 25 w 40"/>
                  <a:gd name="T37" fmla="*/ 0 h 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1">
                    <a:moveTo>
                      <a:pt x="25" y="0"/>
                    </a:moveTo>
                    <a:lnTo>
                      <a:pt x="24" y="4"/>
                    </a:lnTo>
                    <a:lnTo>
                      <a:pt x="22" y="8"/>
                    </a:lnTo>
                    <a:lnTo>
                      <a:pt x="20" y="11"/>
                    </a:lnTo>
                    <a:lnTo>
                      <a:pt x="16" y="13"/>
                    </a:lnTo>
                    <a:lnTo>
                      <a:pt x="12" y="17"/>
                    </a:lnTo>
                    <a:lnTo>
                      <a:pt x="7" y="22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14" y="41"/>
                    </a:lnTo>
                    <a:lnTo>
                      <a:pt x="16" y="35"/>
                    </a:lnTo>
                    <a:lnTo>
                      <a:pt x="20" y="32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31" y="22"/>
                    </a:lnTo>
                    <a:lnTo>
                      <a:pt x="35" y="17"/>
                    </a:lnTo>
                    <a:lnTo>
                      <a:pt x="38" y="11"/>
                    </a:lnTo>
                    <a:lnTo>
                      <a:pt x="40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3" name="Freeform 613"/>
              <p:cNvSpPr>
                <a:spLocks/>
              </p:cNvSpPr>
              <p:nvPr/>
            </p:nvSpPr>
            <p:spPr bwMode="auto">
              <a:xfrm>
                <a:off x="2933" y="1935"/>
                <a:ext cx="19" cy="66"/>
              </a:xfrm>
              <a:custGeom>
                <a:avLst/>
                <a:gdLst>
                  <a:gd name="T0" fmla="*/ 2 w 19"/>
                  <a:gd name="T1" fmla="*/ 0 h 66"/>
                  <a:gd name="T2" fmla="*/ 2 w 19"/>
                  <a:gd name="T3" fmla="*/ 9 h 66"/>
                  <a:gd name="T4" fmla="*/ 2 w 19"/>
                  <a:gd name="T5" fmla="*/ 18 h 66"/>
                  <a:gd name="T6" fmla="*/ 4 w 19"/>
                  <a:gd name="T7" fmla="*/ 27 h 66"/>
                  <a:gd name="T8" fmla="*/ 4 w 19"/>
                  <a:gd name="T9" fmla="*/ 35 h 66"/>
                  <a:gd name="T10" fmla="*/ 4 w 19"/>
                  <a:gd name="T11" fmla="*/ 42 h 66"/>
                  <a:gd name="T12" fmla="*/ 4 w 19"/>
                  <a:gd name="T13" fmla="*/ 49 h 66"/>
                  <a:gd name="T14" fmla="*/ 2 w 19"/>
                  <a:gd name="T15" fmla="*/ 57 h 66"/>
                  <a:gd name="T16" fmla="*/ 0 w 19"/>
                  <a:gd name="T17" fmla="*/ 62 h 66"/>
                  <a:gd name="T18" fmla="*/ 15 w 19"/>
                  <a:gd name="T19" fmla="*/ 66 h 66"/>
                  <a:gd name="T20" fmla="*/ 17 w 19"/>
                  <a:gd name="T21" fmla="*/ 59 h 66"/>
                  <a:gd name="T22" fmla="*/ 19 w 19"/>
                  <a:gd name="T23" fmla="*/ 51 h 66"/>
                  <a:gd name="T24" fmla="*/ 19 w 19"/>
                  <a:gd name="T25" fmla="*/ 44 h 66"/>
                  <a:gd name="T26" fmla="*/ 19 w 19"/>
                  <a:gd name="T27" fmla="*/ 35 h 66"/>
                  <a:gd name="T28" fmla="*/ 19 w 19"/>
                  <a:gd name="T29" fmla="*/ 27 h 66"/>
                  <a:gd name="T30" fmla="*/ 19 w 19"/>
                  <a:gd name="T31" fmla="*/ 18 h 66"/>
                  <a:gd name="T32" fmla="*/ 19 w 19"/>
                  <a:gd name="T33" fmla="*/ 9 h 66"/>
                  <a:gd name="T34" fmla="*/ 19 w 19"/>
                  <a:gd name="T35" fmla="*/ 0 h 66"/>
                  <a:gd name="T36" fmla="*/ 2 w 19"/>
                  <a:gd name="T37" fmla="*/ 0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66">
                    <a:moveTo>
                      <a:pt x="2" y="0"/>
                    </a:moveTo>
                    <a:lnTo>
                      <a:pt x="2" y="9"/>
                    </a:lnTo>
                    <a:lnTo>
                      <a:pt x="2" y="18"/>
                    </a:lnTo>
                    <a:lnTo>
                      <a:pt x="4" y="27"/>
                    </a:lnTo>
                    <a:lnTo>
                      <a:pt x="4" y="35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2" y="57"/>
                    </a:lnTo>
                    <a:lnTo>
                      <a:pt x="0" y="62"/>
                    </a:lnTo>
                    <a:lnTo>
                      <a:pt x="15" y="66"/>
                    </a:lnTo>
                    <a:lnTo>
                      <a:pt x="17" y="59"/>
                    </a:lnTo>
                    <a:lnTo>
                      <a:pt x="19" y="51"/>
                    </a:lnTo>
                    <a:lnTo>
                      <a:pt x="19" y="44"/>
                    </a:lnTo>
                    <a:lnTo>
                      <a:pt x="19" y="35"/>
                    </a:lnTo>
                    <a:lnTo>
                      <a:pt x="19" y="27"/>
                    </a:lnTo>
                    <a:lnTo>
                      <a:pt x="19" y="18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4" name="Freeform 614"/>
              <p:cNvSpPr>
                <a:spLocks/>
              </p:cNvSpPr>
              <p:nvPr/>
            </p:nvSpPr>
            <p:spPr bwMode="auto">
              <a:xfrm>
                <a:off x="2926" y="1841"/>
                <a:ext cx="26" cy="94"/>
              </a:xfrm>
              <a:custGeom>
                <a:avLst/>
                <a:gdLst>
                  <a:gd name="T0" fmla="*/ 9 w 26"/>
                  <a:gd name="T1" fmla="*/ 0 h 94"/>
                  <a:gd name="T2" fmla="*/ 2 w 26"/>
                  <a:gd name="T3" fmla="*/ 11 h 94"/>
                  <a:gd name="T4" fmla="*/ 0 w 26"/>
                  <a:gd name="T5" fmla="*/ 24 h 94"/>
                  <a:gd name="T6" fmla="*/ 0 w 26"/>
                  <a:gd name="T7" fmla="*/ 36 h 94"/>
                  <a:gd name="T8" fmla="*/ 2 w 26"/>
                  <a:gd name="T9" fmla="*/ 49 h 94"/>
                  <a:gd name="T10" fmla="*/ 6 w 26"/>
                  <a:gd name="T11" fmla="*/ 62 h 94"/>
                  <a:gd name="T12" fmla="*/ 7 w 26"/>
                  <a:gd name="T13" fmla="*/ 73 h 94"/>
                  <a:gd name="T14" fmla="*/ 9 w 26"/>
                  <a:gd name="T15" fmla="*/ 84 h 94"/>
                  <a:gd name="T16" fmla="*/ 9 w 26"/>
                  <a:gd name="T17" fmla="*/ 94 h 94"/>
                  <a:gd name="T18" fmla="*/ 26 w 26"/>
                  <a:gd name="T19" fmla="*/ 94 h 94"/>
                  <a:gd name="T20" fmla="*/ 24 w 26"/>
                  <a:gd name="T21" fmla="*/ 83 h 94"/>
                  <a:gd name="T22" fmla="*/ 22 w 26"/>
                  <a:gd name="T23" fmla="*/ 71 h 94"/>
                  <a:gd name="T24" fmla="*/ 20 w 26"/>
                  <a:gd name="T25" fmla="*/ 59 h 94"/>
                  <a:gd name="T26" fmla="*/ 17 w 26"/>
                  <a:gd name="T27" fmla="*/ 46 h 94"/>
                  <a:gd name="T28" fmla="*/ 17 w 26"/>
                  <a:gd name="T29" fmla="*/ 35 h 94"/>
                  <a:gd name="T30" fmla="*/ 17 w 26"/>
                  <a:gd name="T31" fmla="*/ 25 h 94"/>
                  <a:gd name="T32" fmla="*/ 17 w 26"/>
                  <a:gd name="T33" fmla="*/ 16 h 94"/>
                  <a:gd name="T34" fmla="*/ 20 w 26"/>
                  <a:gd name="T35" fmla="*/ 11 h 94"/>
                  <a:gd name="T36" fmla="*/ 9 w 26"/>
                  <a:gd name="T37" fmla="*/ 0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94">
                    <a:moveTo>
                      <a:pt x="9" y="0"/>
                    </a:moveTo>
                    <a:lnTo>
                      <a:pt x="2" y="11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2" y="49"/>
                    </a:lnTo>
                    <a:lnTo>
                      <a:pt x="6" y="62"/>
                    </a:lnTo>
                    <a:lnTo>
                      <a:pt x="7" y="73"/>
                    </a:lnTo>
                    <a:lnTo>
                      <a:pt x="9" y="84"/>
                    </a:lnTo>
                    <a:lnTo>
                      <a:pt x="9" y="94"/>
                    </a:lnTo>
                    <a:lnTo>
                      <a:pt x="26" y="94"/>
                    </a:lnTo>
                    <a:lnTo>
                      <a:pt x="24" y="83"/>
                    </a:lnTo>
                    <a:lnTo>
                      <a:pt x="22" y="71"/>
                    </a:lnTo>
                    <a:lnTo>
                      <a:pt x="20" y="59"/>
                    </a:lnTo>
                    <a:lnTo>
                      <a:pt x="17" y="46"/>
                    </a:lnTo>
                    <a:lnTo>
                      <a:pt x="17" y="35"/>
                    </a:lnTo>
                    <a:lnTo>
                      <a:pt x="17" y="25"/>
                    </a:lnTo>
                    <a:lnTo>
                      <a:pt x="17" y="16"/>
                    </a:lnTo>
                    <a:lnTo>
                      <a:pt x="20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5" name="Freeform 615"/>
              <p:cNvSpPr>
                <a:spLocks/>
              </p:cNvSpPr>
              <p:nvPr/>
            </p:nvSpPr>
            <p:spPr bwMode="auto">
              <a:xfrm>
                <a:off x="2935" y="1833"/>
                <a:ext cx="67" cy="37"/>
              </a:xfrm>
              <a:custGeom>
                <a:avLst/>
                <a:gdLst>
                  <a:gd name="T0" fmla="*/ 67 w 67"/>
                  <a:gd name="T1" fmla="*/ 22 h 37"/>
                  <a:gd name="T2" fmla="*/ 63 w 67"/>
                  <a:gd name="T3" fmla="*/ 20 h 37"/>
                  <a:gd name="T4" fmla="*/ 56 w 67"/>
                  <a:gd name="T5" fmla="*/ 17 h 37"/>
                  <a:gd name="T6" fmla="*/ 48 w 67"/>
                  <a:gd name="T7" fmla="*/ 11 h 37"/>
                  <a:gd name="T8" fmla="*/ 39 w 67"/>
                  <a:gd name="T9" fmla="*/ 6 h 37"/>
                  <a:gd name="T10" fmla="*/ 30 w 67"/>
                  <a:gd name="T11" fmla="*/ 2 h 37"/>
                  <a:gd name="T12" fmla="*/ 21 w 67"/>
                  <a:gd name="T13" fmla="*/ 0 h 37"/>
                  <a:gd name="T14" fmla="*/ 15 w 67"/>
                  <a:gd name="T15" fmla="*/ 0 h 37"/>
                  <a:gd name="T16" fmla="*/ 9 w 67"/>
                  <a:gd name="T17" fmla="*/ 0 h 37"/>
                  <a:gd name="T18" fmla="*/ 4 w 67"/>
                  <a:gd name="T19" fmla="*/ 4 h 37"/>
                  <a:gd name="T20" fmla="*/ 0 w 67"/>
                  <a:gd name="T21" fmla="*/ 8 h 37"/>
                  <a:gd name="T22" fmla="*/ 11 w 67"/>
                  <a:gd name="T23" fmla="*/ 19 h 37"/>
                  <a:gd name="T24" fmla="*/ 13 w 67"/>
                  <a:gd name="T25" fmla="*/ 17 h 37"/>
                  <a:gd name="T26" fmla="*/ 15 w 67"/>
                  <a:gd name="T27" fmla="*/ 15 h 37"/>
                  <a:gd name="T28" fmla="*/ 17 w 67"/>
                  <a:gd name="T29" fmla="*/ 15 h 37"/>
                  <a:gd name="T30" fmla="*/ 19 w 67"/>
                  <a:gd name="T31" fmla="*/ 15 h 37"/>
                  <a:gd name="T32" fmla="*/ 24 w 67"/>
                  <a:gd name="T33" fmla="*/ 17 h 37"/>
                  <a:gd name="T34" fmla="*/ 32 w 67"/>
                  <a:gd name="T35" fmla="*/ 20 h 37"/>
                  <a:gd name="T36" fmla="*/ 41 w 67"/>
                  <a:gd name="T37" fmla="*/ 24 h 37"/>
                  <a:gd name="T38" fmla="*/ 48 w 67"/>
                  <a:gd name="T39" fmla="*/ 30 h 37"/>
                  <a:gd name="T40" fmla="*/ 57 w 67"/>
                  <a:gd name="T41" fmla="*/ 33 h 37"/>
                  <a:gd name="T42" fmla="*/ 65 w 67"/>
                  <a:gd name="T43" fmla="*/ 37 h 37"/>
                  <a:gd name="T44" fmla="*/ 67 w 67"/>
                  <a:gd name="T45" fmla="*/ 22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7" h="37">
                    <a:moveTo>
                      <a:pt x="67" y="22"/>
                    </a:moveTo>
                    <a:lnTo>
                      <a:pt x="63" y="20"/>
                    </a:lnTo>
                    <a:lnTo>
                      <a:pt x="56" y="17"/>
                    </a:lnTo>
                    <a:lnTo>
                      <a:pt x="48" y="11"/>
                    </a:lnTo>
                    <a:lnTo>
                      <a:pt x="39" y="6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4" y="17"/>
                    </a:lnTo>
                    <a:lnTo>
                      <a:pt x="32" y="20"/>
                    </a:lnTo>
                    <a:lnTo>
                      <a:pt x="41" y="24"/>
                    </a:lnTo>
                    <a:lnTo>
                      <a:pt x="48" y="30"/>
                    </a:lnTo>
                    <a:lnTo>
                      <a:pt x="57" y="33"/>
                    </a:lnTo>
                    <a:lnTo>
                      <a:pt x="65" y="37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6" name="Freeform 616"/>
              <p:cNvSpPr>
                <a:spLocks/>
              </p:cNvSpPr>
              <p:nvPr/>
            </p:nvSpPr>
            <p:spPr bwMode="auto">
              <a:xfrm>
                <a:off x="3000" y="1850"/>
                <a:ext cx="35" cy="20"/>
              </a:xfrm>
              <a:custGeom>
                <a:avLst/>
                <a:gdLst>
                  <a:gd name="T0" fmla="*/ 35 w 35"/>
                  <a:gd name="T1" fmla="*/ 0 h 20"/>
                  <a:gd name="T2" fmla="*/ 29 w 35"/>
                  <a:gd name="T3" fmla="*/ 0 h 20"/>
                  <a:gd name="T4" fmla="*/ 24 w 35"/>
                  <a:gd name="T5" fmla="*/ 0 h 20"/>
                  <a:gd name="T6" fmla="*/ 18 w 35"/>
                  <a:gd name="T7" fmla="*/ 2 h 20"/>
                  <a:gd name="T8" fmla="*/ 15 w 35"/>
                  <a:gd name="T9" fmla="*/ 2 h 20"/>
                  <a:gd name="T10" fmla="*/ 13 w 35"/>
                  <a:gd name="T11" fmla="*/ 3 h 20"/>
                  <a:gd name="T12" fmla="*/ 9 w 35"/>
                  <a:gd name="T13" fmla="*/ 3 h 20"/>
                  <a:gd name="T14" fmla="*/ 7 w 35"/>
                  <a:gd name="T15" fmla="*/ 5 h 20"/>
                  <a:gd name="T16" fmla="*/ 2 w 35"/>
                  <a:gd name="T17" fmla="*/ 5 h 20"/>
                  <a:gd name="T18" fmla="*/ 0 w 35"/>
                  <a:gd name="T19" fmla="*/ 20 h 20"/>
                  <a:gd name="T20" fmla="*/ 7 w 35"/>
                  <a:gd name="T21" fmla="*/ 20 h 20"/>
                  <a:gd name="T22" fmla="*/ 13 w 35"/>
                  <a:gd name="T23" fmla="*/ 20 h 20"/>
                  <a:gd name="T24" fmla="*/ 17 w 35"/>
                  <a:gd name="T25" fmla="*/ 18 h 20"/>
                  <a:gd name="T26" fmla="*/ 20 w 35"/>
                  <a:gd name="T27" fmla="*/ 16 h 20"/>
                  <a:gd name="T28" fmla="*/ 24 w 35"/>
                  <a:gd name="T29" fmla="*/ 16 h 20"/>
                  <a:gd name="T30" fmla="*/ 26 w 35"/>
                  <a:gd name="T31" fmla="*/ 15 h 20"/>
                  <a:gd name="T32" fmla="*/ 29 w 35"/>
                  <a:gd name="T33" fmla="*/ 15 h 20"/>
                  <a:gd name="T34" fmla="*/ 33 w 35"/>
                  <a:gd name="T35" fmla="*/ 15 h 20"/>
                  <a:gd name="T36" fmla="*/ 35 w 35"/>
                  <a:gd name="T37" fmla="*/ 0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20">
                    <a:moveTo>
                      <a:pt x="35" y="0"/>
                    </a:moveTo>
                    <a:lnTo>
                      <a:pt x="29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13" y="20"/>
                    </a:lnTo>
                    <a:lnTo>
                      <a:pt x="17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3" y="1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7" name="Freeform 617"/>
              <p:cNvSpPr>
                <a:spLocks/>
              </p:cNvSpPr>
              <p:nvPr/>
            </p:nvSpPr>
            <p:spPr bwMode="auto">
              <a:xfrm>
                <a:off x="3033" y="1850"/>
                <a:ext cx="50" cy="33"/>
              </a:xfrm>
              <a:custGeom>
                <a:avLst/>
                <a:gdLst>
                  <a:gd name="T0" fmla="*/ 50 w 50"/>
                  <a:gd name="T1" fmla="*/ 18 h 33"/>
                  <a:gd name="T2" fmla="*/ 46 w 50"/>
                  <a:gd name="T3" fmla="*/ 16 h 33"/>
                  <a:gd name="T4" fmla="*/ 41 w 50"/>
                  <a:gd name="T5" fmla="*/ 15 h 33"/>
                  <a:gd name="T6" fmla="*/ 35 w 50"/>
                  <a:gd name="T7" fmla="*/ 11 h 33"/>
                  <a:gd name="T8" fmla="*/ 28 w 50"/>
                  <a:gd name="T9" fmla="*/ 9 h 33"/>
                  <a:gd name="T10" fmla="*/ 22 w 50"/>
                  <a:gd name="T11" fmla="*/ 5 h 33"/>
                  <a:gd name="T12" fmla="*/ 15 w 50"/>
                  <a:gd name="T13" fmla="*/ 3 h 33"/>
                  <a:gd name="T14" fmla="*/ 8 w 50"/>
                  <a:gd name="T15" fmla="*/ 2 h 33"/>
                  <a:gd name="T16" fmla="*/ 2 w 50"/>
                  <a:gd name="T17" fmla="*/ 0 h 33"/>
                  <a:gd name="T18" fmla="*/ 0 w 50"/>
                  <a:gd name="T19" fmla="*/ 15 h 33"/>
                  <a:gd name="T20" fmla="*/ 4 w 50"/>
                  <a:gd name="T21" fmla="*/ 16 h 33"/>
                  <a:gd name="T22" fmla="*/ 9 w 50"/>
                  <a:gd name="T23" fmla="*/ 18 h 33"/>
                  <a:gd name="T24" fmla="*/ 15 w 50"/>
                  <a:gd name="T25" fmla="*/ 20 h 33"/>
                  <a:gd name="T26" fmla="*/ 22 w 50"/>
                  <a:gd name="T27" fmla="*/ 22 h 33"/>
                  <a:gd name="T28" fmla="*/ 28 w 50"/>
                  <a:gd name="T29" fmla="*/ 26 h 33"/>
                  <a:gd name="T30" fmla="*/ 35 w 50"/>
                  <a:gd name="T31" fmla="*/ 27 h 33"/>
                  <a:gd name="T32" fmla="*/ 41 w 50"/>
                  <a:gd name="T33" fmla="*/ 31 h 33"/>
                  <a:gd name="T34" fmla="*/ 46 w 50"/>
                  <a:gd name="T35" fmla="*/ 33 h 33"/>
                  <a:gd name="T36" fmla="*/ 50 w 50"/>
                  <a:gd name="T37" fmla="*/ 18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33">
                    <a:moveTo>
                      <a:pt x="50" y="18"/>
                    </a:moveTo>
                    <a:lnTo>
                      <a:pt x="46" y="16"/>
                    </a:lnTo>
                    <a:lnTo>
                      <a:pt x="41" y="15"/>
                    </a:lnTo>
                    <a:lnTo>
                      <a:pt x="35" y="11"/>
                    </a:lnTo>
                    <a:lnTo>
                      <a:pt x="28" y="9"/>
                    </a:lnTo>
                    <a:lnTo>
                      <a:pt x="22" y="5"/>
                    </a:lnTo>
                    <a:lnTo>
                      <a:pt x="15" y="3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4" y="16"/>
                    </a:lnTo>
                    <a:lnTo>
                      <a:pt x="9" y="18"/>
                    </a:lnTo>
                    <a:lnTo>
                      <a:pt x="15" y="20"/>
                    </a:lnTo>
                    <a:lnTo>
                      <a:pt x="22" y="22"/>
                    </a:lnTo>
                    <a:lnTo>
                      <a:pt x="28" y="26"/>
                    </a:lnTo>
                    <a:lnTo>
                      <a:pt x="35" y="27"/>
                    </a:lnTo>
                    <a:lnTo>
                      <a:pt x="41" y="31"/>
                    </a:lnTo>
                    <a:lnTo>
                      <a:pt x="46" y="33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8" name="Freeform 618"/>
              <p:cNvSpPr>
                <a:spLocks/>
              </p:cNvSpPr>
              <p:nvPr/>
            </p:nvSpPr>
            <p:spPr bwMode="auto">
              <a:xfrm>
                <a:off x="3079" y="1868"/>
                <a:ext cx="41" cy="24"/>
              </a:xfrm>
              <a:custGeom>
                <a:avLst/>
                <a:gdLst>
                  <a:gd name="T0" fmla="*/ 28 w 41"/>
                  <a:gd name="T1" fmla="*/ 4 h 24"/>
                  <a:gd name="T2" fmla="*/ 24 w 41"/>
                  <a:gd name="T3" fmla="*/ 8 h 24"/>
                  <a:gd name="T4" fmla="*/ 22 w 41"/>
                  <a:gd name="T5" fmla="*/ 9 h 24"/>
                  <a:gd name="T6" fmla="*/ 24 w 41"/>
                  <a:gd name="T7" fmla="*/ 9 h 24"/>
                  <a:gd name="T8" fmla="*/ 22 w 41"/>
                  <a:gd name="T9" fmla="*/ 9 h 24"/>
                  <a:gd name="T10" fmla="*/ 21 w 41"/>
                  <a:gd name="T11" fmla="*/ 8 h 24"/>
                  <a:gd name="T12" fmla="*/ 17 w 41"/>
                  <a:gd name="T13" fmla="*/ 4 h 24"/>
                  <a:gd name="T14" fmla="*/ 11 w 41"/>
                  <a:gd name="T15" fmla="*/ 2 h 24"/>
                  <a:gd name="T16" fmla="*/ 4 w 41"/>
                  <a:gd name="T17" fmla="*/ 0 h 24"/>
                  <a:gd name="T18" fmla="*/ 0 w 41"/>
                  <a:gd name="T19" fmla="*/ 15 h 24"/>
                  <a:gd name="T20" fmla="*/ 4 w 41"/>
                  <a:gd name="T21" fmla="*/ 15 h 24"/>
                  <a:gd name="T22" fmla="*/ 8 w 41"/>
                  <a:gd name="T23" fmla="*/ 17 h 24"/>
                  <a:gd name="T24" fmla="*/ 11 w 41"/>
                  <a:gd name="T25" fmla="*/ 21 h 24"/>
                  <a:gd name="T26" fmla="*/ 17 w 41"/>
                  <a:gd name="T27" fmla="*/ 22 h 24"/>
                  <a:gd name="T28" fmla="*/ 22 w 41"/>
                  <a:gd name="T29" fmla="*/ 24 h 24"/>
                  <a:gd name="T30" fmla="*/ 30 w 41"/>
                  <a:gd name="T31" fmla="*/ 22 h 24"/>
                  <a:gd name="T32" fmla="*/ 37 w 41"/>
                  <a:gd name="T33" fmla="*/ 17 h 24"/>
                  <a:gd name="T34" fmla="*/ 41 w 41"/>
                  <a:gd name="T35" fmla="*/ 9 h 24"/>
                  <a:gd name="T36" fmla="*/ 28 w 41"/>
                  <a:gd name="T37" fmla="*/ 4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24">
                    <a:moveTo>
                      <a:pt x="28" y="4"/>
                    </a:moveTo>
                    <a:lnTo>
                      <a:pt x="24" y="8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1" y="21"/>
                    </a:lnTo>
                    <a:lnTo>
                      <a:pt x="17" y="22"/>
                    </a:lnTo>
                    <a:lnTo>
                      <a:pt x="22" y="24"/>
                    </a:lnTo>
                    <a:lnTo>
                      <a:pt x="30" y="22"/>
                    </a:lnTo>
                    <a:lnTo>
                      <a:pt x="37" y="17"/>
                    </a:lnTo>
                    <a:lnTo>
                      <a:pt x="41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59" name="Freeform 619"/>
              <p:cNvSpPr>
                <a:spLocks/>
              </p:cNvSpPr>
              <p:nvPr/>
            </p:nvSpPr>
            <p:spPr bwMode="auto">
              <a:xfrm>
                <a:off x="3107" y="1765"/>
                <a:ext cx="31" cy="112"/>
              </a:xfrm>
              <a:custGeom>
                <a:avLst/>
                <a:gdLst>
                  <a:gd name="T0" fmla="*/ 18 w 31"/>
                  <a:gd name="T1" fmla="*/ 0 h 112"/>
                  <a:gd name="T2" fmla="*/ 15 w 31"/>
                  <a:gd name="T3" fmla="*/ 11 h 112"/>
                  <a:gd name="T4" fmla="*/ 11 w 31"/>
                  <a:gd name="T5" fmla="*/ 26 h 112"/>
                  <a:gd name="T6" fmla="*/ 9 w 31"/>
                  <a:gd name="T7" fmla="*/ 40 h 112"/>
                  <a:gd name="T8" fmla="*/ 7 w 31"/>
                  <a:gd name="T9" fmla="*/ 55 h 112"/>
                  <a:gd name="T10" fmla="*/ 6 w 31"/>
                  <a:gd name="T11" fmla="*/ 72 h 112"/>
                  <a:gd name="T12" fmla="*/ 4 w 31"/>
                  <a:gd name="T13" fmla="*/ 87 h 112"/>
                  <a:gd name="T14" fmla="*/ 2 w 31"/>
                  <a:gd name="T15" fmla="*/ 98 h 112"/>
                  <a:gd name="T16" fmla="*/ 0 w 31"/>
                  <a:gd name="T17" fmla="*/ 107 h 112"/>
                  <a:gd name="T18" fmla="*/ 13 w 31"/>
                  <a:gd name="T19" fmla="*/ 112 h 112"/>
                  <a:gd name="T20" fmla="*/ 17 w 31"/>
                  <a:gd name="T21" fmla="*/ 101 h 112"/>
                  <a:gd name="T22" fmla="*/ 20 w 31"/>
                  <a:gd name="T23" fmla="*/ 88 h 112"/>
                  <a:gd name="T24" fmla="*/ 22 w 31"/>
                  <a:gd name="T25" fmla="*/ 74 h 112"/>
                  <a:gd name="T26" fmla="*/ 24 w 31"/>
                  <a:gd name="T27" fmla="*/ 57 h 112"/>
                  <a:gd name="T28" fmla="*/ 24 w 31"/>
                  <a:gd name="T29" fmla="*/ 42 h 112"/>
                  <a:gd name="T30" fmla="*/ 26 w 31"/>
                  <a:gd name="T31" fmla="*/ 28 h 112"/>
                  <a:gd name="T32" fmla="*/ 30 w 31"/>
                  <a:gd name="T33" fmla="*/ 15 h 112"/>
                  <a:gd name="T34" fmla="*/ 31 w 31"/>
                  <a:gd name="T35" fmla="*/ 5 h 112"/>
                  <a:gd name="T36" fmla="*/ 18 w 31"/>
                  <a:gd name="T37" fmla="*/ 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12">
                    <a:moveTo>
                      <a:pt x="18" y="0"/>
                    </a:moveTo>
                    <a:lnTo>
                      <a:pt x="15" y="11"/>
                    </a:lnTo>
                    <a:lnTo>
                      <a:pt x="11" y="26"/>
                    </a:lnTo>
                    <a:lnTo>
                      <a:pt x="9" y="40"/>
                    </a:lnTo>
                    <a:lnTo>
                      <a:pt x="7" y="55"/>
                    </a:lnTo>
                    <a:lnTo>
                      <a:pt x="6" y="72"/>
                    </a:lnTo>
                    <a:lnTo>
                      <a:pt x="4" y="87"/>
                    </a:lnTo>
                    <a:lnTo>
                      <a:pt x="2" y="98"/>
                    </a:lnTo>
                    <a:lnTo>
                      <a:pt x="0" y="107"/>
                    </a:lnTo>
                    <a:lnTo>
                      <a:pt x="13" y="112"/>
                    </a:lnTo>
                    <a:lnTo>
                      <a:pt x="17" y="101"/>
                    </a:lnTo>
                    <a:lnTo>
                      <a:pt x="20" y="88"/>
                    </a:lnTo>
                    <a:lnTo>
                      <a:pt x="22" y="74"/>
                    </a:lnTo>
                    <a:lnTo>
                      <a:pt x="24" y="57"/>
                    </a:lnTo>
                    <a:lnTo>
                      <a:pt x="24" y="42"/>
                    </a:lnTo>
                    <a:lnTo>
                      <a:pt x="26" y="28"/>
                    </a:lnTo>
                    <a:lnTo>
                      <a:pt x="30" y="15"/>
                    </a:lnTo>
                    <a:lnTo>
                      <a:pt x="31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0" name="Freeform 620"/>
              <p:cNvSpPr>
                <a:spLocks/>
              </p:cNvSpPr>
              <p:nvPr/>
            </p:nvSpPr>
            <p:spPr bwMode="auto">
              <a:xfrm>
                <a:off x="3125" y="1734"/>
                <a:ext cx="47" cy="36"/>
              </a:xfrm>
              <a:custGeom>
                <a:avLst/>
                <a:gdLst>
                  <a:gd name="T0" fmla="*/ 41 w 47"/>
                  <a:gd name="T1" fmla="*/ 0 h 36"/>
                  <a:gd name="T2" fmla="*/ 36 w 47"/>
                  <a:gd name="T3" fmla="*/ 3 h 36"/>
                  <a:gd name="T4" fmla="*/ 30 w 47"/>
                  <a:gd name="T5" fmla="*/ 5 h 36"/>
                  <a:gd name="T6" fmla="*/ 24 w 47"/>
                  <a:gd name="T7" fmla="*/ 5 h 36"/>
                  <a:gd name="T8" fmla="*/ 19 w 47"/>
                  <a:gd name="T9" fmla="*/ 7 h 36"/>
                  <a:gd name="T10" fmla="*/ 13 w 47"/>
                  <a:gd name="T11" fmla="*/ 11 h 36"/>
                  <a:gd name="T12" fmla="*/ 8 w 47"/>
                  <a:gd name="T13" fmla="*/ 16 h 36"/>
                  <a:gd name="T14" fmla="*/ 4 w 47"/>
                  <a:gd name="T15" fmla="*/ 22 h 36"/>
                  <a:gd name="T16" fmla="*/ 0 w 47"/>
                  <a:gd name="T17" fmla="*/ 31 h 36"/>
                  <a:gd name="T18" fmla="*/ 13 w 47"/>
                  <a:gd name="T19" fmla="*/ 36 h 36"/>
                  <a:gd name="T20" fmla="*/ 17 w 47"/>
                  <a:gd name="T21" fmla="*/ 29 h 36"/>
                  <a:gd name="T22" fmla="*/ 21 w 47"/>
                  <a:gd name="T23" fmla="*/ 25 h 36"/>
                  <a:gd name="T24" fmla="*/ 23 w 47"/>
                  <a:gd name="T25" fmla="*/ 24 h 36"/>
                  <a:gd name="T26" fmla="*/ 24 w 47"/>
                  <a:gd name="T27" fmla="*/ 22 h 36"/>
                  <a:gd name="T28" fmla="*/ 28 w 47"/>
                  <a:gd name="T29" fmla="*/ 20 h 36"/>
                  <a:gd name="T30" fmla="*/ 34 w 47"/>
                  <a:gd name="T31" fmla="*/ 20 h 36"/>
                  <a:gd name="T32" fmla="*/ 39 w 47"/>
                  <a:gd name="T33" fmla="*/ 18 h 36"/>
                  <a:gd name="T34" fmla="*/ 47 w 47"/>
                  <a:gd name="T35" fmla="*/ 14 h 36"/>
                  <a:gd name="T36" fmla="*/ 41 w 47"/>
                  <a:gd name="T37" fmla="*/ 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6">
                    <a:moveTo>
                      <a:pt x="41" y="0"/>
                    </a:moveTo>
                    <a:lnTo>
                      <a:pt x="36" y="3"/>
                    </a:lnTo>
                    <a:lnTo>
                      <a:pt x="30" y="5"/>
                    </a:lnTo>
                    <a:lnTo>
                      <a:pt x="24" y="5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1"/>
                    </a:lnTo>
                    <a:lnTo>
                      <a:pt x="13" y="36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3" y="24"/>
                    </a:lnTo>
                    <a:lnTo>
                      <a:pt x="24" y="22"/>
                    </a:lnTo>
                    <a:lnTo>
                      <a:pt x="28" y="20"/>
                    </a:lnTo>
                    <a:lnTo>
                      <a:pt x="34" y="20"/>
                    </a:lnTo>
                    <a:lnTo>
                      <a:pt x="39" y="18"/>
                    </a:lnTo>
                    <a:lnTo>
                      <a:pt x="47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1" name="Freeform 621"/>
              <p:cNvSpPr>
                <a:spLocks/>
              </p:cNvSpPr>
              <p:nvPr/>
            </p:nvSpPr>
            <p:spPr bwMode="auto">
              <a:xfrm>
                <a:off x="3166" y="1708"/>
                <a:ext cx="89" cy="40"/>
              </a:xfrm>
              <a:custGeom>
                <a:avLst/>
                <a:gdLst>
                  <a:gd name="T0" fmla="*/ 83 w 89"/>
                  <a:gd name="T1" fmla="*/ 0 h 40"/>
                  <a:gd name="T2" fmla="*/ 72 w 89"/>
                  <a:gd name="T3" fmla="*/ 3 h 40"/>
                  <a:gd name="T4" fmla="*/ 61 w 89"/>
                  <a:gd name="T5" fmla="*/ 7 h 40"/>
                  <a:gd name="T6" fmla="*/ 50 w 89"/>
                  <a:gd name="T7" fmla="*/ 11 h 40"/>
                  <a:gd name="T8" fmla="*/ 39 w 89"/>
                  <a:gd name="T9" fmla="*/ 13 h 40"/>
                  <a:gd name="T10" fmla="*/ 28 w 89"/>
                  <a:gd name="T11" fmla="*/ 16 h 40"/>
                  <a:gd name="T12" fmla="*/ 19 w 89"/>
                  <a:gd name="T13" fmla="*/ 20 h 40"/>
                  <a:gd name="T14" fmla="*/ 9 w 89"/>
                  <a:gd name="T15" fmla="*/ 24 h 40"/>
                  <a:gd name="T16" fmla="*/ 0 w 89"/>
                  <a:gd name="T17" fmla="*/ 26 h 40"/>
                  <a:gd name="T18" fmla="*/ 6 w 89"/>
                  <a:gd name="T19" fmla="*/ 40 h 40"/>
                  <a:gd name="T20" fmla="*/ 15 w 89"/>
                  <a:gd name="T21" fmla="*/ 37 h 40"/>
                  <a:gd name="T22" fmla="*/ 22 w 89"/>
                  <a:gd name="T23" fmla="*/ 35 h 40"/>
                  <a:gd name="T24" fmla="*/ 33 w 89"/>
                  <a:gd name="T25" fmla="*/ 31 h 40"/>
                  <a:gd name="T26" fmla="*/ 44 w 89"/>
                  <a:gd name="T27" fmla="*/ 27 h 40"/>
                  <a:gd name="T28" fmla="*/ 56 w 89"/>
                  <a:gd name="T29" fmla="*/ 26 h 40"/>
                  <a:gd name="T30" fmla="*/ 67 w 89"/>
                  <a:gd name="T31" fmla="*/ 22 h 40"/>
                  <a:gd name="T32" fmla="*/ 78 w 89"/>
                  <a:gd name="T33" fmla="*/ 18 h 40"/>
                  <a:gd name="T34" fmla="*/ 89 w 89"/>
                  <a:gd name="T35" fmla="*/ 14 h 40"/>
                  <a:gd name="T36" fmla="*/ 83 w 89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9" h="40">
                    <a:moveTo>
                      <a:pt x="83" y="0"/>
                    </a:moveTo>
                    <a:lnTo>
                      <a:pt x="72" y="3"/>
                    </a:lnTo>
                    <a:lnTo>
                      <a:pt x="61" y="7"/>
                    </a:lnTo>
                    <a:lnTo>
                      <a:pt x="50" y="11"/>
                    </a:lnTo>
                    <a:lnTo>
                      <a:pt x="39" y="13"/>
                    </a:lnTo>
                    <a:lnTo>
                      <a:pt x="28" y="16"/>
                    </a:lnTo>
                    <a:lnTo>
                      <a:pt x="19" y="20"/>
                    </a:lnTo>
                    <a:lnTo>
                      <a:pt x="9" y="24"/>
                    </a:lnTo>
                    <a:lnTo>
                      <a:pt x="0" y="26"/>
                    </a:lnTo>
                    <a:lnTo>
                      <a:pt x="6" y="40"/>
                    </a:lnTo>
                    <a:lnTo>
                      <a:pt x="15" y="37"/>
                    </a:lnTo>
                    <a:lnTo>
                      <a:pt x="22" y="35"/>
                    </a:lnTo>
                    <a:lnTo>
                      <a:pt x="33" y="31"/>
                    </a:lnTo>
                    <a:lnTo>
                      <a:pt x="44" y="27"/>
                    </a:lnTo>
                    <a:lnTo>
                      <a:pt x="56" y="26"/>
                    </a:lnTo>
                    <a:lnTo>
                      <a:pt x="67" y="22"/>
                    </a:lnTo>
                    <a:lnTo>
                      <a:pt x="78" y="18"/>
                    </a:lnTo>
                    <a:lnTo>
                      <a:pt x="89" y="1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2" name="Freeform 622"/>
              <p:cNvSpPr>
                <a:spLocks/>
              </p:cNvSpPr>
              <p:nvPr/>
            </p:nvSpPr>
            <p:spPr bwMode="auto">
              <a:xfrm>
                <a:off x="1901" y="1693"/>
                <a:ext cx="70" cy="35"/>
              </a:xfrm>
              <a:custGeom>
                <a:avLst/>
                <a:gdLst>
                  <a:gd name="T0" fmla="*/ 66 w 70"/>
                  <a:gd name="T1" fmla="*/ 0 h 35"/>
                  <a:gd name="T2" fmla="*/ 61 w 70"/>
                  <a:gd name="T3" fmla="*/ 2 h 35"/>
                  <a:gd name="T4" fmla="*/ 53 w 70"/>
                  <a:gd name="T5" fmla="*/ 4 h 35"/>
                  <a:gd name="T6" fmla="*/ 44 w 70"/>
                  <a:gd name="T7" fmla="*/ 7 h 35"/>
                  <a:gd name="T8" fmla="*/ 37 w 70"/>
                  <a:gd name="T9" fmla="*/ 9 h 35"/>
                  <a:gd name="T10" fmla="*/ 28 w 70"/>
                  <a:gd name="T11" fmla="*/ 11 h 35"/>
                  <a:gd name="T12" fmla="*/ 17 w 70"/>
                  <a:gd name="T13" fmla="*/ 15 h 35"/>
                  <a:gd name="T14" fmla="*/ 7 w 70"/>
                  <a:gd name="T15" fmla="*/ 17 h 35"/>
                  <a:gd name="T16" fmla="*/ 0 w 70"/>
                  <a:gd name="T17" fmla="*/ 20 h 35"/>
                  <a:gd name="T18" fmla="*/ 4 w 70"/>
                  <a:gd name="T19" fmla="*/ 35 h 35"/>
                  <a:gd name="T20" fmla="*/ 13 w 70"/>
                  <a:gd name="T21" fmla="*/ 31 h 35"/>
                  <a:gd name="T22" fmla="*/ 22 w 70"/>
                  <a:gd name="T23" fmla="*/ 29 h 35"/>
                  <a:gd name="T24" fmla="*/ 31 w 70"/>
                  <a:gd name="T25" fmla="*/ 26 h 35"/>
                  <a:gd name="T26" fmla="*/ 41 w 70"/>
                  <a:gd name="T27" fmla="*/ 24 h 35"/>
                  <a:gd name="T28" fmla="*/ 50 w 70"/>
                  <a:gd name="T29" fmla="*/ 22 h 35"/>
                  <a:gd name="T30" fmla="*/ 57 w 70"/>
                  <a:gd name="T31" fmla="*/ 18 h 35"/>
                  <a:gd name="T32" fmla="*/ 65 w 70"/>
                  <a:gd name="T33" fmla="*/ 17 h 35"/>
                  <a:gd name="T34" fmla="*/ 70 w 70"/>
                  <a:gd name="T35" fmla="*/ 15 h 35"/>
                  <a:gd name="T36" fmla="*/ 66 w 70"/>
                  <a:gd name="T37" fmla="*/ 0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35">
                    <a:moveTo>
                      <a:pt x="66" y="0"/>
                    </a:moveTo>
                    <a:lnTo>
                      <a:pt x="61" y="2"/>
                    </a:lnTo>
                    <a:lnTo>
                      <a:pt x="53" y="4"/>
                    </a:lnTo>
                    <a:lnTo>
                      <a:pt x="44" y="7"/>
                    </a:lnTo>
                    <a:lnTo>
                      <a:pt x="37" y="9"/>
                    </a:lnTo>
                    <a:lnTo>
                      <a:pt x="28" y="11"/>
                    </a:lnTo>
                    <a:lnTo>
                      <a:pt x="17" y="15"/>
                    </a:lnTo>
                    <a:lnTo>
                      <a:pt x="7" y="17"/>
                    </a:lnTo>
                    <a:lnTo>
                      <a:pt x="0" y="20"/>
                    </a:lnTo>
                    <a:lnTo>
                      <a:pt x="4" y="35"/>
                    </a:lnTo>
                    <a:lnTo>
                      <a:pt x="13" y="31"/>
                    </a:lnTo>
                    <a:lnTo>
                      <a:pt x="22" y="29"/>
                    </a:lnTo>
                    <a:lnTo>
                      <a:pt x="31" y="26"/>
                    </a:lnTo>
                    <a:lnTo>
                      <a:pt x="41" y="24"/>
                    </a:lnTo>
                    <a:lnTo>
                      <a:pt x="50" y="22"/>
                    </a:lnTo>
                    <a:lnTo>
                      <a:pt x="57" y="18"/>
                    </a:lnTo>
                    <a:lnTo>
                      <a:pt x="65" y="17"/>
                    </a:lnTo>
                    <a:lnTo>
                      <a:pt x="70" y="1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3" name="Freeform 623"/>
              <p:cNvSpPr>
                <a:spLocks/>
              </p:cNvSpPr>
              <p:nvPr/>
            </p:nvSpPr>
            <p:spPr bwMode="auto">
              <a:xfrm>
                <a:off x="1967" y="168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7 w 19"/>
                  <a:gd name="T3" fmla="*/ 1 h 22"/>
                  <a:gd name="T4" fmla="*/ 12 w 19"/>
                  <a:gd name="T5" fmla="*/ 0 h 22"/>
                  <a:gd name="T6" fmla="*/ 6 w 19"/>
                  <a:gd name="T7" fmla="*/ 3 h 22"/>
                  <a:gd name="T8" fmla="*/ 6 w 19"/>
                  <a:gd name="T9" fmla="*/ 5 h 22"/>
                  <a:gd name="T10" fmla="*/ 4 w 19"/>
                  <a:gd name="T11" fmla="*/ 5 h 22"/>
                  <a:gd name="T12" fmla="*/ 2 w 19"/>
                  <a:gd name="T13" fmla="*/ 7 h 22"/>
                  <a:gd name="T14" fmla="*/ 0 w 19"/>
                  <a:gd name="T15" fmla="*/ 7 h 22"/>
                  <a:gd name="T16" fmla="*/ 4 w 19"/>
                  <a:gd name="T17" fmla="*/ 22 h 22"/>
                  <a:gd name="T18" fmla="*/ 10 w 19"/>
                  <a:gd name="T19" fmla="*/ 20 h 22"/>
                  <a:gd name="T20" fmla="*/ 13 w 19"/>
                  <a:gd name="T21" fmla="*/ 18 h 22"/>
                  <a:gd name="T22" fmla="*/ 17 w 19"/>
                  <a:gd name="T23" fmla="*/ 16 h 22"/>
                  <a:gd name="T24" fmla="*/ 19 w 19"/>
                  <a:gd name="T25" fmla="*/ 14 h 22"/>
                  <a:gd name="T26" fmla="*/ 19 w 19"/>
                  <a:gd name="T27" fmla="*/ 12 h 22"/>
                  <a:gd name="T28" fmla="*/ 13 w 19"/>
                  <a:gd name="T29" fmla="*/ 16 h 22"/>
                  <a:gd name="T30" fmla="*/ 10 w 19"/>
                  <a:gd name="T31" fmla="*/ 14 h 22"/>
                  <a:gd name="T32" fmla="*/ 10 w 19"/>
                  <a:gd name="T33" fmla="*/ 16 h 22"/>
                  <a:gd name="T34" fmla="*/ 19 w 19"/>
                  <a:gd name="T35" fmla="*/ 3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7" y="1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22"/>
                    </a:lnTo>
                    <a:lnTo>
                      <a:pt x="10" y="20"/>
                    </a:lnTo>
                    <a:lnTo>
                      <a:pt x="13" y="18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3" y="16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4" name="Freeform 624"/>
              <p:cNvSpPr>
                <a:spLocks/>
              </p:cNvSpPr>
              <p:nvPr/>
            </p:nvSpPr>
            <p:spPr bwMode="auto">
              <a:xfrm>
                <a:off x="1977" y="1689"/>
                <a:ext cx="22" cy="28"/>
              </a:xfrm>
              <a:custGeom>
                <a:avLst/>
                <a:gdLst>
                  <a:gd name="T0" fmla="*/ 22 w 22"/>
                  <a:gd name="T1" fmla="*/ 28 h 28"/>
                  <a:gd name="T2" fmla="*/ 22 w 22"/>
                  <a:gd name="T3" fmla="*/ 24 h 28"/>
                  <a:gd name="T4" fmla="*/ 20 w 22"/>
                  <a:gd name="T5" fmla="*/ 19 h 28"/>
                  <a:gd name="T6" fmla="*/ 20 w 22"/>
                  <a:gd name="T7" fmla="*/ 15 h 28"/>
                  <a:gd name="T8" fmla="*/ 18 w 22"/>
                  <a:gd name="T9" fmla="*/ 11 h 28"/>
                  <a:gd name="T10" fmla="*/ 16 w 22"/>
                  <a:gd name="T11" fmla="*/ 8 h 28"/>
                  <a:gd name="T12" fmla="*/ 14 w 22"/>
                  <a:gd name="T13" fmla="*/ 6 h 28"/>
                  <a:gd name="T14" fmla="*/ 13 w 22"/>
                  <a:gd name="T15" fmla="*/ 2 h 28"/>
                  <a:gd name="T16" fmla="*/ 9 w 22"/>
                  <a:gd name="T17" fmla="*/ 0 h 28"/>
                  <a:gd name="T18" fmla="*/ 0 w 22"/>
                  <a:gd name="T19" fmla="*/ 13 h 28"/>
                  <a:gd name="T20" fmla="*/ 2 w 22"/>
                  <a:gd name="T21" fmla="*/ 13 h 28"/>
                  <a:gd name="T22" fmla="*/ 2 w 22"/>
                  <a:gd name="T23" fmla="*/ 15 h 28"/>
                  <a:gd name="T24" fmla="*/ 3 w 22"/>
                  <a:gd name="T25" fmla="*/ 15 h 28"/>
                  <a:gd name="T26" fmla="*/ 5 w 22"/>
                  <a:gd name="T27" fmla="*/ 17 h 28"/>
                  <a:gd name="T28" fmla="*/ 5 w 22"/>
                  <a:gd name="T29" fmla="*/ 21 h 28"/>
                  <a:gd name="T30" fmla="*/ 5 w 22"/>
                  <a:gd name="T31" fmla="*/ 22 h 28"/>
                  <a:gd name="T32" fmla="*/ 5 w 22"/>
                  <a:gd name="T33" fmla="*/ 24 h 28"/>
                  <a:gd name="T34" fmla="*/ 7 w 22"/>
                  <a:gd name="T35" fmla="*/ 28 h 28"/>
                  <a:gd name="T36" fmla="*/ 22 w 22"/>
                  <a:gd name="T37" fmla="*/ 2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28">
                    <a:moveTo>
                      <a:pt x="22" y="28"/>
                    </a:moveTo>
                    <a:lnTo>
                      <a:pt x="22" y="24"/>
                    </a:lnTo>
                    <a:lnTo>
                      <a:pt x="20" y="19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8"/>
                    </a:lnTo>
                    <a:lnTo>
                      <a:pt x="22" y="2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5" name="Freeform 625"/>
              <p:cNvSpPr>
                <a:spLocks/>
              </p:cNvSpPr>
              <p:nvPr/>
            </p:nvSpPr>
            <p:spPr bwMode="auto">
              <a:xfrm>
                <a:off x="1973" y="1717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17 w 26"/>
                  <a:gd name="T3" fmla="*/ 29 h 33"/>
                  <a:gd name="T4" fmla="*/ 17 w 26"/>
                  <a:gd name="T5" fmla="*/ 26 h 33"/>
                  <a:gd name="T6" fmla="*/ 18 w 26"/>
                  <a:gd name="T7" fmla="*/ 22 h 33"/>
                  <a:gd name="T8" fmla="*/ 20 w 26"/>
                  <a:gd name="T9" fmla="*/ 18 h 33"/>
                  <a:gd name="T10" fmla="*/ 22 w 26"/>
                  <a:gd name="T11" fmla="*/ 15 h 33"/>
                  <a:gd name="T12" fmla="*/ 24 w 26"/>
                  <a:gd name="T13" fmla="*/ 9 h 33"/>
                  <a:gd name="T14" fmla="*/ 26 w 26"/>
                  <a:gd name="T15" fmla="*/ 5 h 33"/>
                  <a:gd name="T16" fmla="*/ 26 w 26"/>
                  <a:gd name="T17" fmla="*/ 0 h 33"/>
                  <a:gd name="T18" fmla="*/ 11 w 26"/>
                  <a:gd name="T19" fmla="*/ 0 h 33"/>
                  <a:gd name="T20" fmla="*/ 9 w 26"/>
                  <a:gd name="T21" fmla="*/ 2 h 33"/>
                  <a:gd name="T22" fmla="*/ 9 w 26"/>
                  <a:gd name="T23" fmla="*/ 5 h 33"/>
                  <a:gd name="T24" fmla="*/ 7 w 26"/>
                  <a:gd name="T25" fmla="*/ 9 h 33"/>
                  <a:gd name="T26" fmla="*/ 6 w 26"/>
                  <a:gd name="T27" fmla="*/ 13 h 33"/>
                  <a:gd name="T28" fmla="*/ 6 w 26"/>
                  <a:gd name="T29" fmla="*/ 17 h 33"/>
                  <a:gd name="T30" fmla="*/ 4 w 26"/>
                  <a:gd name="T31" fmla="*/ 22 h 33"/>
                  <a:gd name="T32" fmla="*/ 2 w 26"/>
                  <a:gd name="T33" fmla="*/ 26 h 33"/>
                  <a:gd name="T34" fmla="*/ 0 w 26"/>
                  <a:gd name="T35" fmla="*/ 31 h 33"/>
                  <a:gd name="T36" fmla="*/ 15 w 26"/>
                  <a:gd name="T37" fmla="*/ 33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7" y="29"/>
                    </a:lnTo>
                    <a:lnTo>
                      <a:pt x="17" y="26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9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6" y="13"/>
                    </a:lnTo>
                    <a:lnTo>
                      <a:pt x="6" y="17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6" name="Freeform 626"/>
              <p:cNvSpPr>
                <a:spLocks/>
              </p:cNvSpPr>
              <p:nvPr/>
            </p:nvSpPr>
            <p:spPr bwMode="auto">
              <a:xfrm>
                <a:off x="1971" y="1748"/>
                <a:ext cx="17" cy="35"/>
              </a:xfrm>
              <a:custGeom>
                <a:avLst/>
                <a:gdLst>
                  <a:gd name="T0" fmla="*/ 17 w 17"/>
                  <a:gd name="T1" fmla="*/ 32 h 35"/>
                  <a:gd name="T2" fmla="*/ 17 w 17"/>
                  <a:gd name="T3" fmla="*/ 28 h 35"/>
                  <a:gd name="T4" fmla="*/ 17 w 17"/>
                  <a:gd name="T5" fmla="*/ 26 h 35"/>
                  <a:gd name="T6" fmla="*/ 17 w 17"/>
                  <a:gd name="T7" fmla="*/ 22 h 35"/>
                  <a:gd name="T8" fmla="*/ 17 w 17"/>
                  <a:gd name="T9" fmla="*/ 19 h 35"/>
                  <a:gd name="T10" fmla="*/ 17 w 17"/>
                  <a:gd name="T11" fmla="*/ 15 h 35"/>
                  <a:gd name="T12" fmla="*/ 17 w 17"/>
                  <a:gd name="T13" fmla="*/ 11 h 35"/>
                  <a:gd name="T14" fmla="*/ 17 w 17"/>
                  <a:gd name="T15" fmla="*/ 6 h 35"/>
                  <a:gd name="T16" fmla="*/ 17 w 17"/>
                  <a:gd name="T17" fmla="*/ 2 h 35"/>
                  <a:gd name="T18" fmla="*/ 2 w 17"/>
                  <a:gd name="T19" fmla="*/ 0 h 35"/>
                  <a:gd name="T20" fmla="*/ 2 w 17"/>
                  <a:gd name="T21" fmla="*/ 4 h 35"/>
                  <a:gd name="T22" fmla="*/ 2 w 17"/>
                  <a:gd name="T23" fmla="*/ 10 h 35"/>
                  <a:gd name="T24" fmla="*/ 0 w 17"/>
                  <a:gd name="T25" fmla="*/ 13 h 35"/>
                  <a:gd name="T26" fmla="*/ 0 w 17"/>
                  <a:gd name="T27" fmla="*/ 17 h 35"/>
                  <a:gd name="T28" fmla="*/ 0 w 17"/>
                  <a:gd name="T29" fmla="*/ 22 h 35"/>
                  <a:gd name="T30" fmla="*/ 0 w 17"/>
                  <a:gd name="T31" fmla="*/ 26 h 35"/>
                  <a:gd name="T32" fmla="*/ 2 w 17"/>
                  <a:gd name="T33" fmla="*/ 32 h 35"/>
                  <a:gd name="T34" fmla="*/ 2 w 17"/>
                  <a:gd name="T35" fmla="*/ 35 h 35"/>
                  <a:gd name="T36" fmla="*/ 17 w 17"/>
                  <a:gd name="T37" fmla="*/ 3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" h="35">
                    <a:moveTo>
                      <a:pt x="17" y="32"/>
                    </a:moveTo>
                    <a:lnTo>
                      <a:pt x="17" y="28"/>
                    </a:lnTo>
                    <a:lnTo>
                      <a:pt x="17" y="26"/>
                    </a:lnTo>
                    <a:lnTo>
                      <a:pt x="17" y="22"/>
                    </a:lnTo>
                    <a:lnTo>
                      <a:pt x="17" y="19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7" y="6"/>
                    </a:lnTo>
                    <a:lnTo>
                      <a:pt x="17" y="2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7" name="Freeform 627"/>
              <p:cNvSpPr>
                <a:spLocks/>
              </p:cNvSpPr>
              <p:nvPr/>
            </p:nvSpPr>
            <p:spPr bwMode="auto">
              <a:xfrm>
                <a:off x="1973" y="1780"/>
                <a:ext cx="30" cy="35"/>
              </a:xfrm>
              <a:custGeom>
                <a:avLst/>
                <a:gdLst>
                  <a:gd name="T0" fmla="*/ 30 w 30"/>
                  <a:gd name="T1" fmla="*/ 22 h 35"/>
                  <a:gd name="T2" fmla="*/ 28 w 30"/>
                  <a:gd name="T3" fmla="*/ 20 h 35"/>
                  <a:gd name="T4" fmla="*/ 26 w 30"/>
                  <a:gd name="T5" fmla="*/ 18 h 35"/>
                  <a:gd name="T6" fmla="*/ 24 w 30"/>
                  <a:gd name="T7" fmla="*/ 14 h 35"/>
                  <a:gd name="T8" fmla="*/ 22 w 30"/>
                  <a:gd name="T9" fmla="*/ 13 h 35"/>
                  <a:gd name="T10" fmla="*/ 20 w 30"/>
                  <a:gd name="T11" fmla="*/ 9 h 35"/>
                  <a:gd name="T12" fmla="*/ 18 w 30"/>
                  <a:gd name="T13" fmla="*/ 7 h 35"/>
                  <a:gd name="T14" fmla="*/ 17 w 30"/>
                  <a:gd name="T15" fmla="*/ 3 h 35"/>
                  <a:gd name="T16" fmla="*/ 15 w 30"/>
                  <a:gd name="T17" fmla="*/ 0 h 35"/>
                  <a:gd name="T18" fmla="*/ 0 w 30"/>
                  <a:gd name="T19" fmla="*/ 3 h 35"/>
                  <a:gd name="T20" fmla="*/ 2 w 30"/>
                  <a:gd name="T21" fmla="*/ 9 h 35"/>
                  <a:gd name="T22" fmla="*/ 4 w 30"/>
                  <a:gd name="T23" fmla="*/ 13 h 35"/>
                  <a:gd name="T24" fmla="*/ 7 w 30"/>
                  <a:gd name="T25" fmla="*/ 16 h 35"/>
                  <a:gd name="T26" fmla="*/ 9 w 30"/>
                  <a:gd name="T27" fmla="*/ 22 h 35"/>
                  <a:gd name="T28" fmla="*/ 11 w 30"/>
                  <a:gd name="T29" fmla="*/ 25 h 35"/>
                  <a:gd name="T30" fmla="*/ 15 w 30"/>
                  <a:gd name="T31" fmla="*/ 27 h 35"/>
                  <a:gd name="T32" fmla="*/ 18 w 30"/>
                  <a:gd name="T33" fmla="*/ 31 h 35"/>
                  <a:gd name="T34" fmla="*/ 20 w 30"/>
                  <a:gd name="T35" fmla="*/ 35 h 35"/>
                  <a:gd name="T36" fmla="*/ 30 w 30"/>
                  <a:gd name="T37" fmla="*/ 2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30" y="22"/>
                    </a:moveTo>
                    <a:lnTo>
                      <a:pt x="28" y="20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13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6"/>
                    </a:lnTo>
                    <a:lnTo>
                      <a:pt x="9" y="22"/>
                    </a:lnTo>
                    <a:lnTo>
                      <a:pt x="11" y="25"/>
                    </a:lnTo>
                    <a:lnTo>
                      <a:pt x="15" y="27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8" name="Freeform 628"/>
              <p:cNvSpPr>
                <a:spLocks/>
              </p:cNvSpPr>
              <p:nvPr/>
            </p:nvSpPr>
            <p:spPr bwMode="auto">
              <a:xfrm>
                <a:off x="1993" y="1802"/>
                <a:ext cx="30" cy="18"/>
              </a:xfrm>
              <a:custGeom>
                <a:avLst/>
                <a:gdLst>
                  <a:gd name="T0" fmla="*/ 26 w 30"/>
                  <a:gd name="T1" fmla="*/ 2 h 18"/>
                  <a:gd name="T2" fmla="*/ 21 w 30"/>
                  <a:gd name="T3" fmla="*/ 2 h 18"/>
                  <a:gd name="T4" fmla="*/ 17 w 30"/>
                  <a:gd name="T5" fmla="*/ 3 h 18"/>
                  <a:gd name="T6" fmla="*/ 15 w 30"/>
                  <a:gd name="T7" fmla="*/ 3 h 18"/>
                  <a:gd name="T8" fmla="*/ 15 w 30"/>
                  <a:gd name="T9" fmla="*/ 2 h 18"/>
                  <a:gd name="T10" fmla="*/ 13 w 30"/>
                  <a:gd name="T11" fmla="*/ 2 h 18"/>
                  <a:gd name="T12" fmla="*/ 10 w 30"/>
                  <a:gd name="T13" fmla="*/ 0 h 18"/>
                  <a:gd name="T14" fmla="*/ 0 w 30"/>
                  <a:gd name="T15" fmla="*/ 13 h 18"/>
                  <a:gd name="T16" fmla="*/ 4 w 30"/>
                  <a:gd name="T17" fmla="*/ 13 h 18"/>
                  <a:gd name="T18" fmla="*/ 6 w 30"/>
                  <a:gd name="T19" fmla="*/ 15 h 18"/>
                  <a:gd name="T20" fmla="*/ 8 w 30"/>
                  <a:gd name="T21" fmla="*/ 16 h 18"/>
                  <a:gd name="T22" fmla="*/ 11 w 30"/>
                  <a:gd name="T23" fmla="*/ 18 h 18"/>
                  <a:gd name="T24" fmla="*/ 15 w 30"/>
                  <a:gd name="T25" fmla="*/ 18 h 18"/>
                  <a:gd name="T26" fmla="*/ 21 w 30"/>
                  <a:gd name="T27" fmla="*/ 18 h 18"/>
                  <a:gd name="T28" fmla="*/ 24 w 30"/>
                  <a:gd name="T29" fmla="*/ 18 h 18"/>
                  <a:gd name="T30" fmla="*/ 30 w 30"/>
                  <a:gd name="T31" fmla="*/ 16 h 18"/>
                  <a:gd name="T32" fmla="*/ 26 w 30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18">
                    <a:moveTo>
                      <a:pt x="26" y="2"/>
                    </a:moveTo>
                    <a:lnTo>
                      <a:pt x="21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11" y="18"/>
                    </a:lnTo>
                    <a:lnTo>
                      <a:pt x="15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30" y="16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69" name="Freeform 629"/>
              <p:cNvSpPr>
                <a:spLocks/>
              </p:cNvSpPr>
              <p:nvPr/>
            </p:nvSpPr>
            <p:spPr bwMode="auto">
              <a:xfrm>
                <a:off x="2019" y="1774"/>
                <a:ext cx="70" cy="44"/>
              </a:xfrm>
              <a:custGeom>
                <a:avLst/>
                <a:gdLst>
                  <a:gd name="T0" fmla="*/ 70 w 70"/>
                  <a:gd name="T1" fmla="*/ 4 h 44"/>
                  <a:gd name="T2" fmla="*/ 57 w 70"/>
                  <a:gd name="T3" fmla="*/ 0 h 44"/>
                  <a:gd name="T4" fmla="*/ 46 w 70"/>
                  <a:gd name="T5" fmla="*/ 2 h 44"/>
                  <a:gd name="T6" fmla="*/ 35 w 70"/>
                  <a:gd name="T7" fmla="*/ 6 h 44"/>
                  <a:gd name="T8" fmla="*/ 26 w 70"/>
                  <a:gd name="T9" fmla="*/ 11 h 44"/>
                  <a:gd name="T10" fmla="*/ 17 w 70"/>
                  <a:gd name="T11" fmla="*/ 17 h 44"/>
                  <a:gd name="T12" fmla="*/ 9 w 70"/>
                  <a:gd name="T13" fmla="*/ 22 h 44"/>
                  <a:gd name="T14" fmla="*/ 4 w 70"/>
                  <a:gd name="T15" fmla="*/ 28 h 44"/>
                  <a:gd name="T16" fmla="*/ 0 w 70"/>
                  <a:gd name="T17" fmla="*/ 30 h 44"/>
                  <a:gd name="T18" fmla="*/ 4 w 70"/>
                  <a:gd name="T19" fmla="*/ 44 h 44"/>
                  <a:gd name="T20" fmla="*/ 11 w 70"/>
                  <a:gd name="T21" fmla="*/ 41 h 44"/>
                  <a:gd name="T22" fmla="*/ 19 w 70"/>
                  <a:gd name="T23" fmla="*/ 35 h 44"/>
                  <a:gd name="T24" fmla="*/ 26 w 70"/>
                  <a:gd name="T25" fmla="*/ 30 h 44"/>
                  <a:gd name="T26" fmla="*/ 33 w 70"/>
                  <a:gd name="T27" fmla="*/ 24 h 44"/>
                  <a:gd name="T28" fmla="*/ 43 w 70"/>
                  <a:gd name="T29" fmla="*/ 20 h 44"/>
                  <a:gd name="T30" fmla="*/ 50 w 70"/>
                  <a:gd name="T31" fmla="*/ 17 h 44"/>
                  <a:gd name="T32" fmla="*/ 57 w 70"/>
                  <a:gd name="T33" fmla="*/ 17 h 44"/>
                  <a:gd name="T34" fmla="*/ 65 w 70"/>
                  <a:gd name="T35" fmla="*/ 19 h 44"/>
                  <a:gd name="T36" fmla="*/ 70 w 70"/>
                  <a:gd name="T37" fmla="*/ 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44">
                    <a:moveTo>
                      <a:pt x="70" y="4"/>
                    </a:moveTo>
                    <a:lnTo>
                      <a:pt x="57" y="0"/>
                    </a:lnTo>
                    <a:lnTo>
                      <a:pt x="46" y="2"/>
                    </a:lnTo>
                    <a:lnTo>
                      <a:pt x="35" y="6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9" y="22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4" y="44"/>
                    </a:lnTo>
                    <a:lnTo>
                      <a:pt x="11" y="41"/>
                    </a:lnTo>
                    <a:lnTo>
                      <a:pt x="19" y="35"/>
                    </a:lnTo>
                    <a:lnTo>
                      <a:pt x="26" y="30"/>
                    </a:lnTo>
                    <a:lnTo>
                      <a:pt x="33" y="24"/>
                    </a:lnTo>
                    <a:lnTo>
                      <a:pt x="43" y="20"/>
                    </a:lnTo>
                    <a:lnTo>
                      <a:pt x="50" y="17"/>
                    </a:lnTo>
                    <a:lnTo>
                      <a:pt x="57" y="17"/>
                    </a:lnTo>
                    <a:lnTo>
                      <a:pt x="65" y="19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0" name="Freeform 630"/>
              <p:cNvSpPr>
                <a:spLocks/>
              </p:cNvSpPr>
              <p:nvPr/>
            </p:nvSpPr>
            <p:spPr bwMode="auto">
              <a:xfrm>
                <a:off x="2084" y="1778"/>
                <a:ext cx="70" cy="90"/>
              </a:xfrm>
              <a:custGeom>
                <a:avLst/>
                <a:gdLst>
                  <a:gd name="T0" fmla="*/ 70 w 70"/>
                  <a:gd name="T1" fmla="*/ 85 h 90"/>
                  <a:gd name="T2" fmla="*/ 66 w 70"/>
                  <a:gd name="T3" fmla="*/ 74 h 90"/>
                  <a:gd name="T4" fmla="*/ 61 w 70"/>
                  <a:gd name="T5" fmla="*/ 63 h 90"/>
                  <a:gd name="T6" fmla="*/ 53 w 70"/>
                  <a:gd name="T7" fmla="*/ 51 h 90"/>
                  <a:gd name="T8" fmla="*/ 46 w 70"/>
                  <a:gd name="T9" fmla="*/ 39 h 90"/>
                  <a:gd name="T10" fmla="*/ 37 w 70"/>
                  <a:gd name="T11" fmla="*/ 27 h 90"/>
                  <a:gd name="T12" fmla="*/ 27 w 70"/>
                  <a:gd name="T13" fmla="*/ 16 h 90"/>
                  <a:gd name="T14" fmla="*/ 16 w 70"/>
                  <a:gd name="T15" fmla="*/ 7 h 90"/>
                  <a:gd name="T16" fmla="*/ 5 w 70"/>
                  <a:gd name="T17" fmla="*/ 0 h 90"/>
                  <a:gd name="T18" fmla="*/ 0 w 70"/>
                  <a:gd name="T19" fmla="*/ 15 h 90"/>
                  <a:gd name="T20" fmla="*/ 7 w 70"/>
                  <a:gd name="T21" fmla="*/ 18 h 90"/>
                  <a:gd name="T22" fmla="*/ 16 w 70"/>
                  <a:gd name="T23" fmla="*/ 26 h 90"/>
                  <a:gd name="T24" fmla="*/ 24 w 70"/>
                  <a:gd name="T25" fmla="*/ 37 h 90"/>
                  <a:gd name="T26" fmla="*/ 33 w 70"/>
                  <a:gd name="T27" fmla="*/ 48 h 90"/>
                  <a:gd name="T28" fmla="*/ 40 w 70"/>
                  <a:gd name="T29" fmla="*/ 59 h 90"/>
                  <a:gd name="T30" fmla="*/ 46 w 70"/>
                  <a:gd name="T31" fmla="*/ 70 h 90"/>
                  <a:gd name="T32" fmla="*/ 51 w 70"/>
                  <a:gd name="T33" fmla="*/ 81 h 90"/>
                  <a:gd name="T34" fmla="*/ 55 w 70"/>
                  <a:gd name="T35" fmla="*/ 90 h 90"/>
                  <a:gd name="T36" fmla="*/ 70 w 70"/>
                  <a:gd name="T37" fmla="*/ 85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90">
                    <a:moveTo>
                      <a:pt x="70" y="85"/>
                    </a:moveTo>
                    <a:lnTo>
                      <a:pt x="66" y="74"/>
                    </a:lnTo>
                    <a:lnTo>
                      <a:pt x="61" y="63"/>
                    </a:lnTo>
                    <a:lnTo>
                      <a:pt x="53" y="51"/>
                    </a:lnTo>
                    <a:lnTo>
                      <a:pt x="46" y="39"/>
                    </a:lnTo>
                    <a:lnTo>
                      <a:pt x="37" y="27"/>
                    </a:lnTo>
                    <a:lnTo>
                      <a:pt x="27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5"/>
                    </a:lnTo>
                    <a:lnTo>
                      <a:pt x="7" y="18"/>
                    </a:lnTo>
                    <a:lnTo>
                      <a:pt x="16" y="26"/>
                    </a:lnTo>
                    <a:lnTo>
                      <a:pt x="24" y="37"/>
                    </a:lnTo>
                    <a:lnTo>
                      <a:pt x="33" y="48"/>
                    </a:lnTo>
                    <a:lnTo>
                      <a:pt x="40" y="59"/>
                    </a:lnTo>
                    <a:lnTo>
                      <a:pt x="46" y="70"/>
                    </a:lnTo>
                    <a:lnTo>
                      <a:pt x="51" y="81"/>
                    </a:lnTo>
                    <a:lnTo>
                      <a:pt x="55" y="90"/>
                    </a:lnTo>
                    <a:lnTo>
                      <a:pt x="70" y="8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1" name="Freeform 631"/>
              <p:cNvSpPr>
                <a:spLocks/>
              </p:cNvSpPr>
              <p:nvPr/>
            </p:nvSpPr>
            <p:spPr bwMode="auto">
              <a:xfrm>
                <a:off x="2130" y="1863"/>
                <a:ext cx="28" cy="46"/>
              </a:xfrm>
              <a:custGeom>
                <a:avLst/>
                <a:gdLst>
                  <a:gd name="T0" fmla="*/ 17 w 28"/>
                  <a:gd name="T1" fmla="*/ 42 h 46"/>
                  <a:gd name="T2" fmla="*/ 17 w 28"/>
                  <a:gd name="T3" fmla="*/ 38 h 46"/>
                  <a:gd name="T4" fmla="*/ 17 w 28"/>
                  <a:gd name="T5" fmla="*/ 35 h 46"/>
                  <a:gd name="T6" fmla="*/ 18 w 28"/>
                  <a:gd name="T7" fmla="*/ 31 h 46"/>
                  <a:gd name="T8" fmla="*/ 20 w 28"/>
                  <a:gd name="T9" fmla="*/ 27 h 46"/>
                  <a:gd name="T10" fmla="*/ 24 w 28"/>
                  <a:gd name="T11" fmla="*/ 24 h 46"/>
                  <a:gd name="T12" fmla="*/ 26 w 28"/>
                  <a:gd name="T13" fmla="*/ 16 h 46"/>
                  <a:gd name="T14" fmla="*/ 28 w 28"/>
                  <a:gd name="T15" fmla="*/ 9 h 46"/>
                  <a:gd name="T16" fmla="*/ 24 w 28"/>
                  <a:gd name="T17" fmla="*/ 0 h 46"/>
                  <a:gd name="T18" fmla="*/ 9 w 28"/>
                  <a:gd name="T19" fmla="*/ 5 h 46"/>
                  <a:gd name="T20" fmla="*/ 11 w 28"/>
                  <a:gd name="T21" fmla="*/ 11 h 46"/>
                  <a:gd name="T22" fmla="*/ 11 w 28"/>
                  <a:gd name="T23" fmla="*/ 14 h 46"/>
                  <a:gd name="T24" fmla="*/ 11 w 28"/>
                  <a:gd name="T25" fmla="*/ 16 h 46"/>
                  <a:gd name="T26" fmla="*/ 9 w 28"/>
                  <a:gd name="T27" fmla="*/ 18 h 46"/>
                  <a:gd name="T28" fmla="*/ 5 w 28"/>
                  <a:gd name="T29" fmla="*/ 24 h 46"/>
                  <a:gd name="T30" fmla="*/ 2 w 28"/>
                  <a:gd name="T31" fmla="*/ 29 h 46"/>
                  <a:gd name="T32" fmla="*/ 0 w 28"/>
                  <a:gd name="T33" fmla="*/ 37 h 46"/>
                  <a:gd name="T34" fmla="*/ 2 w 28"/>
                  <a:gd name="T35" fmla="*/ 46 h 46"/>
                  <a:gd name="T36" fmla="*/ 17 w 28"/>
                  <a:gd name="T37" fmla="*/ 42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46">
                    <a:moveTo>
                      <a:pt x="17" y="42"/>
                    </a:moveTo>
                    <a:lnTo>
                      <a:pt x="17" y="38"/>
                    </a:lnTo>
                    <a:lnTo>
                      <a:pt x="17" y="35"/>
                    </a:lnTo>
                    <a:lnTo>
                      <a:pt x="18" y="31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6" y="16"/>
                    </a:lnTo>
                    <a:lnTo>
                      <a:pt x="28" y="9"/>
                    </a:lnTo>
                    <a:lnTo>
                      <a:pt x="24" y="0"/>
                    </a:lnTo>
                    <a:lnTo>
                      <a:pt x="9" y="5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2" y="46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2" name="Freeform 632"/>
              <p:cNvSpPr>
                <a:spLocks/>
              </p:cNvSpPr>
              <p:nvPr/>
            </p:nvSpPr>
            <p:spPr bwMode="auto">
              <a:xfrm>
                <a:off x="2132" y="1905"/>
                <a:ext cx="50" cy="89"/>
              </a:xfrm>
              <a:custGeom>
                <a:avLst/>
                <a:gdLst>
                  <a:gd name="T0" fmla="*/ 50 w 50"/>
                  <a:gd name="T1" fmla="*/ 79 h 89"/>
                  <a:gd name="T2" fmla="*/ 44 w 50"/>
                  <a:gd name="T3" fmla="*/ 72 h 89"/>
                  <a:gd name="T4" fmla="*/ 39 w 50"/>
                  <a:gd name="T5" fmla="*/ 61 h 89"/>
                  <a:gd name="T6" fmla="*/ 33 w 50"/>
                  <a:gd name="T7" fmla="*/ 52 h 89"/>
                  <a:gd name="T8" fmla="*/ 29 w 50"/>
                  <a:gd name="T9" fmla="*/ 41 h 89"/>
                  <a:gd name="T10" fmla="*/ 24 w 50"/>
                  <a:gd name="T11" fmla="*/ 30 h 89"/>
                  <a:gd name="T12" fmla="*/ 20 w 50"/>
                  <a:gd name="T13" fmla="*/ 19 h 89"/>
                  <a:gd name="T14" fmla="*/ 16 w 50"/>
                  <a:gd name="T15" fmla="*/ 9 h 89"/>
                  <a:gd name="T16" fmla="*/ 15 w 50"/>
                  <a:gd name="T17" fmla="*/ 0 h 89"/>
                  <a:gd name="T18" fmla="*/ 0 w 50"/>
                  <a:gd name="T19" fmla="*/ 4 h 89"/>
                  <a:gd name="T20" fmla="*/ 2 w 50"/>
                  <a:gd name="T21" fmla="*/ 13 h 89"/>
                  <a:gd name="T22" fmla="*/ 5 w 50"/>
                  <a:gd name="T23" fmla="*/ 24 h 89"/>
                  <a:gd name="T24" fmla="*/ 9 w 50"/>
                  <a:gd name="T25" fmla="*/ 35 h 89"/>
                  <a:gd name="T26" fmla="*/ 15 w 50"/>
                  <a:gd name="T27" fmla="*/ 46 h 89"/>
                  <a:gd name="T28" fmla="*/ 20 w 50"/>
                  <a:gd name="T29" fmla="*/ 57 h 89"/>
                  <a:gd name="T30" fmla="*/ 26 w 50"/>
                  <a:gd name="T31" fmla="*/ 68 h 89"/>
                  <a:gd name="T32" fmla="*/ 31 w 50"/>
                  <a:gd name="T33" fmla="*/ 79 h 89"/>
                  <a:gd name="T34" fmla="*/ 37 w 50"/>
                  <a:gd name="T35" fmla="*/ 89 h 89"/>
                  <a:gd name="T36" fmla="*/ 50 w 50"/>
                  <a:gd name="T37" fmla="*/ 79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89">
                    <a:moveTo>
                      <a:pt x="50" y="79"/>
                    </a:moveTo>
                    <a:lnTo>
                      <a:pt x="44" y="72"/>
                    </a:lnTo>
                    <a:lnTo>
                      <a:pt x="39" y="61"/>
                    </a:lnTo>
                    <a:lnTo>
                      <a:pt x="33" y="52"/>
                    </a:lnTo>
                    <a:lnTo>
                      <a:pt x="29" y="41"/>
                    </a:lnTo>
                    <a:lnTo>
                      <a:pt x="24" y="30"/>
                    </a:lnTo>
                    <a:lnTo>
                      <a:pt x="20" y="19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9" y="35"/>
                    </a:lnTo>
                    <a:lnTo>
                      <a:pt x="15" y="46"/>
                    </a:lnTo>
                    <a:lnTo>
                      <a:pt x="20" y="57"/>
                    </a:lnTo>
                    <a:lnTo>
                      <a:pt x="26" y="68"/>
                    </a:lnTo>
                    <a:lnTo>
                      <a:pt x="31" y="79"/>
                    </a:lnTo>
                    <a:lnTo>
                      <a:pt x="37" y="89"/>
                    </a:lnTo>
                    <a:lnTo>
                      <a:pt x="50" y="7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3" name="Freeform 633"/>
              <p:cNvSpPr>
                <a:spLocks/>
              </p:cNvSpPr>
              <p:nvPr/>
            </p:nvSpPr>
            <p:spPr bwMode="auto">
              <a:xfrm>
                <a:off x="2169" y="1984"/>
                <a:ext cx="61" cy="59"/>
              </a:xfrm>
              <a:custGeom>
                <a:avLst/>
                <a:gdLst>
                  <a:gd name="T0" fmla="*/ 61 w 61"/>
                  <a:gd name="T1" fmla="*/ 45 h 59"/>
                  <a:gd name="T2" fmla="*/ 51 w 61"/>
                  <a:gd name="T3" fmla="*/ 43 h 59"/>
                  <a:gd name="T4" fmla="*/ 46 w 61"/>
                  <a:gd name="T5" fmla="*/ 39 h 59"/>
                  <a:gd name="T6" fmla="*/ 39 w 61"/>
                  <a:gd name="T7" fmla="*/ 35 h 59"/>
                  <a:gd name="T8" fmla="*/ 33 w 61"/>
                  <a:gd name="T9" fmla="*/ 30 h 59"/>
                  <a:gd name="T10" fmla="*/ 29 w 61"/>
                  <a:gd name="T11" fmla="*/ 23 h 59"/>
                  <a:gd name="T12" fmla="*/ 24 w 61"/>
                  <a:gd name="T13" fmla="*/ 17 h 59"/>
                  <a:gd name="T14" fmla="*/ 18 w 61"/>
                  <a:gd name="T15" fmla="*/ 10 h 59"/>
                  <a:gd name="T16" fmla="*/ 13 w 61"/>
                  <a:gd name="T17" fmla="*/ 0 h 59"/>
                  <a:gd name="T18" fmla="*/ 0 w 61"/>
                  <a:gd name="T19" fmla="*/ 10 h 59"/>
                  <a:gd name="T20" fmla="*/ 5 w 61"/>
                  <a:gd name="T21" fmla="*/ 17 h 59"/>
                  <a:gd name="T22" fmla="*/ 11 w 61"/>
                  <a:gd name="T23" fmla="*/ 26 h 59"/>
                  <a:gd name="T24" fmla="*/ 16 w 61"/>
                  <a:gd name="T25" fmla="*/ 34 h 59"/>
                  <a:gd name="T26" fmla="*/ 22 w 61"/>
                  <a:gd name="T27" fmla="*/ 39 h 59"/>
                  <a:gd name="T28" fmla="*/ 29 w 61"/>
                  <a:gd name="T29" fmla="*/ 47 h 59"/>
                  <a:gd name="T30" fmla="*/ 37 w 61"/>
                  <a:gd name="T31" fmla="*/ 52 h 59"/>
                  <a:gd name="T32" fmla="*/ 46 w 61"/>
                  <a:gd name="T33" fmla="*/ 58 h 59"/>
                  <a:gd name="T34" fmla="*/ 57 w 61"/>
                  <a:gd name="T35" fmla="*/ 59 h 59"/>
                  <a:gd name="T36" fmla="*/ 61 w 61"/>
                  <a:gd name="T37" fmla="*/ 4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" h="59">
                    <a:moveTo>
                      <a:pt x="61" y="45"/>
                    </a:moveTo>
                    <a:lnTo>
                      <a:pt x="51" y="43"/>
                    </a:lnTo>
                    <a:lnTo>
                      <a:pt x="46" y="39"/>
                    </a:lnTo>
                    <a:lnTo>
                      <a:pt x="39" y="35"/>
                    </a:lnTo>
                    <a:lnTo>
                      <a:pt x="33" y="30"/>
                    </a:lnTo>
                    <a:lnTo>
                      <a:pt x="29" y="23"/>
                    </a:lnTo>
                    <a:lnTo>
                      <a:pt x="24" y="17"/>
                    </a:lnTo>
                    <a:lnTo>
                      <a:pt x="18" y="10"/>
                    </a:lnTo>
                    <a:lnTo>
                      <a:pt x="13" y="0"/>
                    </a:lnTo>
                    <a:lnTo>
                      <a:pt x="0" y="10"/>
                    </a:lnTo>
                    <a:lnTo>
                      <a:pt x="5" y="17"/>
                    </a:lnTo>
                    <a:lnTo>
                      <a:pt x="11" y="26"/>
                    </a:lnTo>
                    <a:lnTo>
                      <a:pt x="16" y="34"/>
                    </a:lnTo>
                    <a:lnTo>
                      <a:pt x="22" y="39"/>
                    </a:lnTo>
                    <a:lnTo>
                      <a:pt x="29" y="47"/>
                    </a:lnTo>
                    <a:lnTo>
                      <a:pt x="37" y="52"/>
                    </a:lnTo>
                    <a:lnTo>
                      <a:pt x="46" y="58"/>
                    </a:lnTo>
                    <a:lnTo>
                      <a:pt x="57" y="59"/>
                    </a:lnTo>
                    <a:lnTo>
                      <a:pt x="61" y="45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4" name="Freeform 634"/>
              <p:cNvSpPr>
                <a:spLocks/>
              </p:cNvSpPr>
              <p:nvPr/>
            </p:nvSpPr>
            <p:spPr bwMode="auto">
              <a:xfrm>
                <a:off x="2226" y="2021"/>
                <a:ext cx="96" cy="26"/>
              </a:xfrm>
              <a:custGeom>
                <a:avLst/>
                <a:gdLst>
                  <a:gd name="T0" fmla="*/ 90 w 96"/>
                  <a:gd name="T1" fmla="*/ 0 h 26"/>
                  <a:gd name="T2" fmla="*/ 83 w 96"/>
                  <a:gd name="T3" fmla="*/ 2 h 26"/>
                  <a:gd name="T4" fmla="*/ 74 w 96"/>
                  <a:gd name="T5" fmla="*/ 4 h 26"/>
                  <a:gd name="T6" fmla="*/ 61 w 96"/>
                  <a:gd name="T7" fmla="*/ 8 h 26"/>
                  <a:gd name="T8" fmla="*/ 50 w 96"/>
                  <a:gd name="T9" fmla="*/ 10 h 26"/>
                  <a:gd name="T10" fmla="*/ 37 w 96"/>
                  <a:gd name="T11" fmla="*/ 10 h 26"/>
                  <a:gd name="T12" fmla="*/ 24 w 96"/>
                  <a:gd name="T13" fmla="*/ 11 h 26"/>
                  <a:gd name="T14" fmla="*/ 13 w 96"/>
                  <a:gd name="T15" fmla="*/ 10 h 26"/>
                  <a:gd name="T16" fmla="*/ 4 w 96"/>
                  <a:gd name="T17" fmla="*/ 8 h 26"/>
                  <a:gd name="T18" fmla="*/ 0 w 96"/>
                  <a:gd name="T19" fmla="*/ 22 h 26"/>
                  <a:gd name="T20" fmla="*/ 11 w 96"/>
                  <a:gd name="T21" fmla="*/ 26 h 26"/>
                  <a:gd name="T22" fmla="*/ 24 w 96"/>
                  <a:gd name="T23" fmla="*/ 26 h 26"/>
                  <a:gd name="T24" fmla="*/ 37 w 96"/>
                  <a:gd name="T25" fmla="*/ 26 h 26"/>
                  <a:gd name="T26" fmla="*/ 52 w 96"/>
                  <a:gd name="T27" fmla="*/ 24 h 26"/>
                  <a:gd name="T28" fmla="*/ 65 w 96"/>
                  <a:gd name="T29" fmla="*/ 22 h 26"/>
                  <a:gd name="T30" fmla="*/ 78 w 96"/>
                  <a:gd name="T31" fmla="*/ 19 h 26"/>
                  <a:gd name="T32" fmla="*/ 87 w 96"/>
                  <a:gd name="T33" fmla="*/ 17 h 26"/>
                  <a:gd name="T34" fmla="*/ 96 w 96"/>
                  <a:gd name="T35" fmla="*/ 15 h 26"/>
                  <a:gd name="T36" fmla="*/ 90 w 96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6" h="26">
                    <a:moveTo>
                      <a:pt x="90" y="0"/>
                    </a:moveTo>
                    <a:lnTo>
                      <a:pt x="83" y="2"/>
                    </a:lnTo>
                    <a:lnTo>
                      <a:pt x="74" y="4"/>
                    </a:lnTo>
                    <a:lnTo>
                      <a:pt x="61" y="8"/>
                    </a:lnTo>
                    <a:lnTo>
                      <a:pt x="50" y="10"/>
                    </a:lnTo>
                    <a:lnTo>
                      <a:pt x="37" y="10"/>
                    </a:lnTo>
                    <a:lnTo>
                      <a:pt x="24" y="11"/>
                    </a:lnTo>
                    <a:lnTo>
                      <a:pt x="13" y="10"/>
                    </a:lnTo>
                    <a:lnTo>
                      <a:pt x="4" y="8"/>
                    </a:lnTo>
                    <a:lnTo>
                      <a:pt x="0" y="22"/>
                    </a:lnTo>
                    <a:lnTo>
                      <a:pt x="11" y="26"/>
                    </a:lnTo>
                    <a:lnTo>
                      <a:pt x="24" y="26"/>
                    </a:lnTo>
                    <a:lnTo>
                      <a:pt x="37" y="26"/>
                    </a:lnTo>
                    <a:lnTo>
                      <a:pt x="52" y="24"/>
                    </a:lnTo>
                    <a:lnTo>
                      <a:pt x="65" y="22"/>
                    </a:lnTo>
                    <a:lnTo>
                      <a:pt x="78" y="19"/>
                    </a:lnTo>
                    <a:lnTo>
                      <a:pt x="87" y="17"/>
                    </a:lnTo>
                    <a:lnTo>
                      <a:pt x="96" y="1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5" name="Freeform 635"/>
              <p:cNvSpPr>
                <a:spLocks/>
              </p:cNvSpPr>
              <p:nvPr/>
            </p:nvSpPr>
            <p:spPr bwMode="auto">
              <a:xfrm>
                <a:off x="2316" y="1999"/>
                <a:ext cx="23" cy="37"/>
              </a:xfrm>
              <a:custGeom>
                <a:avLst/>
                <a:gdLst>
                  <a:gd name="T0" fmla="*/ 6 w 23"/>
                  <a:gd name="T1" fmla="*/ 0 h 37"/>
                  <a:gd name="T2" fmla="*/ 6 w 23"/>
                  <a:gd name="T3" fmla="*/ 6 h 37"/>
                  <a:gd name="T4" fmla="*/ 6 w 23"/>
                  <a:gd name="T5" fmla="*/ 9 h 37"/>
                  <a:gd name="T6" fmla="*/ 8 w 23"/>
                  <a:gd name="T7" fmla="*/ 13 h 37"/>
                  <a:gd name="T8" fmla="*/ 8 w 23"/>
                  <a:gd name="T9" fmla="*/ 15 h 37"/>
                  <a:gd name="T10" fmla="*/ 8 w 23"/>
                  <a:gd name="T11" fmla="*/ 17 h 37"/>
                  <a:gd name="T12" fmla="*/ 8 w 23"/>
                  <a:gd name="T13" fmla="*/ 19 h 37"/>
                  <a:gd name="T14" fmla="*/ 6 w 23"/>
                  <a:gd name="T15" fmla="*/ 20 h 37"/>
                  <a:gd name="T16" fmla="*/ 0 w 23"/>
                  <a:gd name="T17" fmla="*/ 22 h 37"/>
                  <a:gd name="T18" fmla="*/ 6 w 23"/>
                  <a:gd name="T19" fmla="*/ 37 h 37"/>
                  <a:gd name="T20" fmla="*/ 13 w 23"/>
                  <a:gd name="T21" fmla="*/ 33 h 37"/>
                  <a:gd name="T22" fmla="*/ 19 w 23"/>
                  <a:gd name="T23" fmla="*/ 28 h 37"/>
                  <a:gd name="T24" fmla="*/ 23 w 23"/>
                  <a:gd name="T25" fmla="*/ 22 h 37"/>
                  <a:gd name="T26" fmla="*/ 23 w 23"/>
                  <a:gd name="T27" fmla="*/ 15 h 37"/>
                  <a:gd name="T28" fmla="*/ 23 w 23"/>
                  <a:gd name="T29" fmla="*/ 11 h 37"/>
                  <a:gd name="T30" fmla="*/ 23 w 23"/>
                  <a:gd name="T31" fmla="*/ 8 h 37"/>
                  <a:gd name="T32" fmla="*/ 21 w 23"/>
                  <a:gd name="T33" fmla="*/ 4 h 37"/>
                  <a:gd name="T34" fmla="*/ 6 w 23"/>
                  <a:gd name="T35" fmla="*/ 0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37">
                    <a:moveTo>
                      <a:pt x="6" y="0"/>
                    </a:moveTo>
                    <a:lnTo>
                      <a:pt x="6" y="6"/>
                    </a:lnTo>
                    <a:lnTo>
                      <a:pt x="6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6" y="37"/>
                    </a:lnTo>
                    <a:lnTo>
                      <a:pt x="13" y="33"/>
                    </a:lnTo>
                    <a:lnTo>
                      <a:pt x="19" y="28"/>
                    </a:lnTo>
                    <a:lnTo>
                      <a:pt x="23" y="22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1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6" name="Freeform 636"/>
              <p:cNvSpPr>
                <a:spLocks/>
              </p:cNvSpPr>
              <p:nvPr/>
            </p:nvSpPr>
            <p:spPr bwMode="auto">
              <a:xfrm>
                <a:off x="2318" y="1986"/>
                <a:ext cx="19" cy="19"/>
              </a:xfrm>
              <a:custGeom>
                <a:avLst/>
                <a:gdLst>
                  <a:gd name="T0" fmla="*/ 0 w 19"/>
                  <a:gd name="T1" fmla="*/ 0 h 19"/>
                  <a:gd name="T2" fmla="*/ 2 w 19"/>
                  <a:gd name="T3" fmla="*/ 6 h 19"/>
                  <a:gd name="T4" fmla="*/ 2 w 19"/>
                  <a:gd name="T5" fmla="*/ 11 h 19"/>
                  <a:gd name="T6" fmla="*/ 4 w 19"/>
                  <a:gd name="T7" fmla="*/ 15 h 19"/>
                  <a:gd name="T8" fmla="*/ 6 w 19"/>
                  <a:gd name="T9" fmla="*/ 17 h 19"/>
                  <a:gd name="T10" fmla="*/ 6 w 19"/>
                  <a:gd name="T11" fmla="*/ 19 h 19"/>
                  <a:gd name="T12" fmla="*/ 4 w 19"/>
                  <a:gd name="T13" fmla="*/ 15 h 19"/>
                  <a:gd name="T14" fmla="*/ 4 w 19"/>
                  <a:gd name="T15" fmla="*/ 13 h 19"/>
                  <a:gd name="T16" fmla="*/ 19 w 19"/>
                  <a:gd name="T17" fmla="*/ 17 h 19"/>
                  <a:gd name="T18" fmla="*/ 19 w 19"/>
                  <a:gd name="T19" fmla="*/ 13 h 19"/>
                  <a:gd name="T20" fmla="*/ 19 w 19"/>
                  <a:gd name="T21" fmla="*/ 10 h 19"/>
                  <a:gd name="T22" fmla="*/ 17 w 19"/>
                  <a:gd name="T23" fmla="*/ 6 h 19"/>
                  <a:gd name="T24" fmla="*/ 17 w 19"/>
                  <a:gd name="T25" fmla="*/ 8 h 19"/>
                  <a:gd name="T26" fmla="*/ 17 w 19"/>
                  <a:gd name="T27" fmla="*/ 6 h 19"/>
                  <a:gd name="T28" fmla="*/ 17 w 19"/>
                  <a:gd name="T29" fmla="*/ 0 h 19"/>
                  <a:gd name="T30" fmla="*/ 0 w 19"/>
                  <a:gd name="T31" fmla="*/ 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2" y="6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19" y="17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7" name="Freeform 637"/>
              <p:cNvSpPr>
                <a:spLocks/>
              </p:cNvSpPr>
              <p:nvPr/>
            </p:nvSpPr>
            <p:spPr bwMode="auto">
              <a:xfrm>
                <a:off x="2315" y="1896"/>
                <a:ext cx="20" cy="90"/>
              </a:xfrm>
              <a:custGeom>
                <a:avLst/>
                <a:gdLst>
                  <a:gd name="T0" fmla="*/ 1 w 20"/>
                  <a:gd name="T1" fmla="*/ 0 h 90"/>
                  <a:gd name="T2" fmla="*/ 0 w 20"/>
                  <a:gd name="T3" fmla="*/ 11 h 90"/>
                  <a:gd name="T4" fmla="*/ 0 w 20"/>
                  <a:gd name="T5" fmla="*/ 24 h 90"/>
                  <a:gd name="T6" fmla="*/ 0 w 20"/>
                  <a:gd name="T7" fmla="*/ 37 h 90"/>
                  <a:gd name="T8" fmla="*/ 1 w 20"/>
                  <a:gd name="T9" fmla="*/ 50 h 90"/>
                  <a:gd name="T10" fmla="*/ 1 w 20"/>
                  <a:gd name="T11" fmla="*/ 63 h 90"/>
                  <a:gd name="T12" fmla="*/ 3 w 20"/>
                  <a:gd name="T13" fmla="*/ 74 h 90"/>
                  <a:gd name="T14" fmla="*/ 3 w 20"/>
                  <a:gd name="T15" fmla="*/ 83 h 90"/>
                  <a:gd name="T16" fmla="*/ 3 w 20"/>
                  <a:gd name="T17" fmla="*/ 90 h 90"/>
                  <a:gd name="T18" fmla="*/ 20 w 20"/>
                  <a:gd name="T19" fmla="*/ 90 h 90"/>
                  <a:gd name="T20" fmla="*/ 18 w 20"/>
                  <a:gd name="T21" fmla="*/ 83 h 90"/>
                  <a:gd name="T22" fmla="*/ 18 w 20"/>
                  <a:gd name="T23" fmla="*/ 72 h 90"/>
                  <a:gd name="T24" fmla="*/ 16 w 20"/>
                  <a:gd name="T25" fmla="*/ 61 h 90"/>
                  <a:gd name="T26" fmla="*/ 16 w 20"/>
                  <a:gd name="T27" fmla="*/ 50 h 90"/>
                  <a:gd name="T28" fmla="*/ 16 w 20"/>
                  <a:gd name="T29" fmla="*/ 37 h 90"/>
                  <a:gd name="T30" fmla="*/ 14 w 20"/>
                  <a:gd name="T31" fmla="*/ 24 h 90"/>
                  <a:gd name="T32" fmla="*/ 16 w 20"/>
                  <a:gd name="T33" fmla="*/ 13 h 90"/>
                  <a:gd name="T34" fmla="*/ 18 w 20"/>
                  <a:gd name="T35" fmla="*/ 2 h 90"/>
                  <a:gd name="T36" fmla="*/ 1 w 20"/>
                  <a:gd name="T37" fmla="*/ 0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90">
                    <a:moveTo>
                      <a:pt x="1" y="0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" y="50"/>
                    </a:lnTo>
                    <a:lnTo>
                      <a:pt x="1" y="63"/>
                    </a:lnTo>
                    <a:lnTo>
                      <a:pt x="3" y="74"/>
                    </a:lnTo>
                    <a:lnTo>
                      <a:pt x="3" y="83"/>
                    </a:lnTo>
                    <a:lnTo>
                      <a:pt x="3" y="90"/>
                    </a:lnTo>
                    <a:lnTo>
                      <a:pt x="20" y="90"/>
                    </a:lnTo>
                    <a:lnTo>
                      <a:pt x="18" y="83"/>
                    </a:lnTo>
                    <a:lnTo>
                      <a:pt x="18" y="72"/>
                    </a:lnTo>
                    <a:lnTo>
                      <a:pt x="16" y="61"/>
                    </a:lnTo>
                    <a:lnTo>
                      <a:pt x="16" y="50"/>
                    </a:lnTo>
                    <a:lnTo>
                      <a:pt x="16" y="37"/>
                    </a:lnTo>
                    <a:lnTo>
                      <a:pt x="14" y="24"/>
                    </a:lnTo>
                    <a:lnTo>
                      <a:pt x="16" y="13"/>
                    </a:lnTo>
                    <a:lnTo>
                      <a:pt x="18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8" name="Freeform 638"/>
              <p:cNvSpPr>
                <a:spLocks/>
              </p:cNvSpPr>
              <p:nvPr/>
            </p:nvSpPr>
            <p:spPr bwMode="auto">
              <a:xfrm>
                <a:off x="2316" y="1815"/>
                <a:ext cx="47" cy="83"/>
              </a:xfrm>
              <a:custGeom>
                <a:avLst/>
                <a:gdLst>
                  <a:gd name="T0" fmla="*/ 37 w 47"/>
                  <a:gd name="T1" fmla="*/ 0 h 83"/>
                  <a:gd name="T2" fmla="*/ 28 w 47"/>
                  <a:gd name="T3" fmla="*/ 7 h 83"/>
                  <a:gd name="T4" fmla="*/ 23 w 47"/>
                  <a:gd name="T5" fmla="*/ 16 h 83"/>
                  <a:gd name="T6" fmla="*/ 17 w 47"/>
                  <a:gd name="T7" fmla="*/ 26 h 83"/>
                  <a:gd name="T8" fmla="*/ 12 w 47"/>
                  <a:gd name="T9" fmla="*/ 37 h 83"/>
                  <a:gd name="T10" fmla="*/ 8 w 47"/>
                  <a:gd name="T11" fmla="*/ 48 h 83"/>
                  <a:gd name="T12" fmla="*/ 6 w 47"/>
                  <a:gd name="T13" fmla="*/ 59 h 83"/>
                  <a:gd name="T14" fmla="*/ 2 w 47"/>
                  <a:gd name="T15" fmla="*/ 70 h 83"/>
                  <a:gd name="T16" fmla="*/ 0 w 47"/>
                  <a:gd name="T17" fmla="*/ 81 h 83"/>
                  <a:gd name="T18" fmla="*/ 17 w 47"/>
                  <a:gd name="T19" fmla="*/ 83 h 83"/>
                  <a:gd name="T20" fmla="*/ 19 w 47"/>
                  <a:gd name="T21" fmla="*/ 72 h 83"/>
                  <a:gd name="T22" fmla="*/ 21 w 47"/>
                  <a:gd name="T23" fmla="*/ 62 h 83"/>
                  <a:gd name="T24" fmla="*/ 23 w 47"/>
                  <a:gd name="T25" fmla="*/ 51 h 83"/>
                  <a:gd name="T26" fmla="*/ 26 w 47"/>
                  <a:gd name="T27" fmla="*/ 42 h 83"/>
                  <a:gd name="T28" fmla="*/ 30 w 47"/>
                  <a:gd name="T29" fmla="*/ 33 h 83"/>
                  <a:gd name="T30" fmla="*/ 36 w 47"/>
                  <a:gd name="T31" fmla="*/ 26 h 83"/>
                  <a:gd name="T32" fmla="*/ 39 w 47"/>
                  <a:gd name="T33" fmla="*/ 18 h 83"/>
                  <a:gd name="T34" fmla="*/ 47 w 47"/>
                  <a:gd name="T35" fmla="*/ 11 h 83"/>
                  <a:gd name="T36" fmla="*/ 37 w 47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83">
                    <a:moveTo>
                      <a:pt x="37" y="0"/>
                    </a:moveTo>
                    <a:lnTo>
                      <a:pt x="28" y="7"/>
                    </a:lnTo>
                    <a:lnTo>
                      <a:pt x="23" y="16"/>
                    </a:lnTo>
                    <a:lnTo>
                      <a:pt x="17" y="26"/>
                    </a:lnTo>
                    <a:lnTo>
                      <a:pt x="12" y="37"/>
                    </a:lnTo>
                    <a:lnTo>
                      <a:pt x="8" y="48"/>
                    </a:lnTo>
                    <a:lnTo>
                      <a:pt x="6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17" y="83"/>
                    </a:lnTo>
                    <a:lnTo>
                      <a:pt x="19" y="72"/>
                    </a:lnTo>
                    <a:lnTo>
                      <a:pt x="21" y="62"/>
                    </a:lnTo>
                    <a:lnTo>
                      <a:pt x="23" y="51"/>
                    </a:lnTo>
                    <a:lnTo>
                      <a:pt x="26" y="42"/>
                    </a:lnTo>
                    <a:lnTo>
                      <a:pt x="30" y="33"/>
                    </a:lnTo>
                    <a:lnTo>
                      <a:pt x="36" y="26"/>
                    </a:lnTo>
                    <a:lnTo>
                      <a:pt x="39" y="18"/>
                    </a:lnTo>
                    <a:lnTo>
                      <a:pt x="47" y="1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79" name="Freeform 639"/>
              <p:cNvSpPr>
                <a:spLocks/>
              </p:cNvSpPr>
              <p:nvPr/>
            </p:nvSpPr>
            <p:spPr bwMode="auto">
              <a:xfrm>
                <a:off x="2353" y="1805"/>
                <a:ext cx="95" cy="24"/>
              </a:xfrm>
              <a:custGeom>
                <a:avLst/>
                <a:gdLst>
                  <a:gd name="T0" fmla="*/ 82 w 95"/>
                  <a:gd name="T1" fmla="*/ 0 h 24"/>
                  <a:gd name="T2" fmla="*/ 78 w 95"/>
                  <a:gd name="T3" fmla="*/ 4 h 24"/>
                  <a:gd name="T4" fmla="*/ 76 w 95"/>
                  <a:gd name="T5" fmla="*/ 6 h 24"/>
                  <a:gd name="T6" fmla="*/ 72 w 95"/>
                  <a:gd name="T7" fmla="*/ 8 h 24"/>
                  <a:gd name="T8" fmla="*/ 69 w 95"/>
                  <a:gd name="T9" fmla="*/ 8 h 24"/>
                  <a:gd name="T10" fmla="*/ 60 w 95"/>
                  <a:gd name="T11" fmla="*/ 10 h 24"/>
                  <a:gd name="T12" fmla="*/ 48 w 95"/>
                  <a:gd name="T13" fmla="*/ 8 h 24"/>
                  <a:gd name="T14" fmla="*/ 37 w 95"/>
                  <a:gd name="T15" fmla="*/ 4 h 24"/>
                  <a:gd name="T16" fmla="*/ 26 w 95"/>
                  <a:gd name="T17" fmla="*/ 4 h 24"/>
                  <a:gd name="T18" fmla="*/ 19 w 95"/>
                  <a:gd name="T19" fmla="*/ 2 h 24"/>
                  <a:gd name="T20" fmla="*/ 13 w 95"/>
                  <a:gd name="T21" fmla="*/ 4 h 24"/>
                  <a:gd name="T22" fmla="*/ 6 w 95"/>
                  <a:gd name="T23" fmla="*/ 6 h 24"/>
                  <a:gd name="T24" fmla="*/ 0 w 95"/>
                  <a:gd name="T25" fmla="*/ 10 h 24"/>
                  <a:gd name="T26" fmla="*/ 10 w 95"/>
                  <a:gd name="T27" fmla="*/ 21 h 24"/>
                  <a:gd name="T28" fmla="*/ 13 w 95"/>
                  <a:gd name="T29" fmla="*/ 21 h 24"/>
                  <a:gd name="T30" fmla="*/ 15 w 95"/>
                  <a:gd name="T31" fmla="*/ 19 h 24"/>
                  <a:gd name="T32" fmla="*/ 19 w 95"/>
                  <a:gd name="T33" fmla="*/ 19 h 24"/>
                  <a:gd name="T34" fmla="*/ 24 w 95"/>
                  <a:gd name="T35" fmla="*/ 19 h 24"/>
                  <a:gd name="T36" fmla="*/ 36 w 95"/>
                  <a:gd name="T37" fmla="*/ 21 h 24"/>
                  <a:gd name="T38" fmla="*/ 47 w 95"/>
                  <a:gd name="T39" fmla="*/ 23 h 24"/>
                  <a:gd name="T40" fmla="*/ 60 w 95"/>
                  <a:gd name="T41" fmla="*/ 24 h 24"/>
                  <a:gd name="T42" fmla="*/ 71 w 95"/>
                  <a:gd name="T43" fmla="*/ 24 h 24"/>
                  <a:gd name="T44" fmla="*/ 78 w 95"/>
                  <a:gd name="T45" fmla="*/ 23 h 24"/>
                  <a:gd name="T46" fmla="*/ 84 w 95"/>
                  <a:gd name="T47" fmla="*/ 19 h 24"/>
                  <a:gd name="T48" fmla="*/ 89 w 95"/>
                  <a:gd name="T49" fmla="*/ 13 h 24"/>
                  <a:gd name="T50" fmla="*/ 95 w 95"/>
                  <a:gd name="T51" fmla="*/ 8 h 24"/>
                  <a:gd name="T52" fmla="*/ 82 w 95"/>
                  <a:gd name="T53" fmla="*/ 0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5" h="24">
                    <a:moveTo>
                      <a:pt x="82" y="0"/>
                    </a:moveTo>
                    <a:lnTo>
                      <a:pt x="78" y="4"/>
                    </a:lnTo>
                    <a:lnTo>
                      <a:pt x="76" y="6"/>
                    </a:lnTo>
                    <a:lnTo>
                      <a:pt x="72" y="8"/>
                    </a:lnTo>
                    <a:lnTo>
                      <a:pt x="69" y="8"/>
                    </a:lnTo>
                    <a:lnTo>
                      <a:pt x="60" y="10"/>
                    </a:lnTo>
                    <a:lnTo>
                      <a:pt x="48" y="8"/>
                    </a:lnTo>
                    <a:lnTo>
                      <a:pt x="37" y="4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24" y="19"/>
                    </a:lnTo>
                    <a:lnTo>
                      <a:pt x="36" y="21"/>
                    </a:lnTo>
                    <a:lnTo>
                      <a:pt x="47" y="23"/>
                    </a:lnTo>
                    <a:lnTo>
                      <a:pt x="60" y="24"/>
                    </a:lnTo>
                    <a:lnTo>
                      <a:pt x="71" y="24"/>
                    </a:lnTo>
                    <a:lnTo>
                      <a:pt x="78" y="23"/>
                    </a:lnTo>
                    <a:lnTo>
                      <a:pt x="84" y="19"/>
                    </a:lnTo>
                    <a:lnTo>
                      <a:pt x="89" y="13"/>
                    </a:lnTo>
                    <a:lnTo>
                      <a:pt x="95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0" name="Freeform 640"/>
              <p:cNvSpPr>
                <a:spLocks/>
              </p:cNvSpPr>
              <p:nvPr/>
            </p:nvSpPr>
            <p:spPr bwMode="auto">
              <a:xfrm>
                <a:off x="2433" y="1674"/>
                <a:ext cx="24" cy="139"/>
              </a:xfrm>
              <a:custGeom>
                <a:avLst/>
                <a:gdLst>
                  <a:gd name="T0" fmla="*/ 0 w 24"/>
                  <a:gd name="T1" fmla="*/ 4 h 139"/>
                  <a:gd name="T2" fmla="*/ 2 w 24"/>
                  <a:gd name="T3" fmla="*/ 15 h 139"/>
                  <a:gd name="T4" fmla="*/ 4 w 24"/>
                  <a:gd name="T5" fmla="*/ 32 h 139"/>
                  <a:gd name="T6" fmla="*/ 5 w 24"/>
                  <a:gd name="T7" fmla="*/ 48 h 139"/>
                  <a:gd name="T8" fmla="*/ 7 w 24"/>
                  <a:gd name="T9" fmla="*/ 67 h 139"/>
                  <a:gd name="T10" fmla="*/ 9 w 24"/>
                  <a:gd name="T11" fmla="*/ 87 h 139"/>
                  <a:gd name="T12" fmla="*/ 7 w 24"/>
                  <a:gd name="T13" fmla="*/ 104 h 139"/>
                  <a:gd name="T14" fmla="*/ 5 w 24"/>
                  <a:gd name="T15" fmla="*/ 119 h 139"/>
                  <a:gd name="T16" fmla="*/ 2 w 24"/>
                  <a:gd name="T17" fmla="*/ 131 h 139"/>
                  <a:gd name="T18" fmla="*/ 15 w 24"/>
                  <a:gd name="T19" fmla="*/ 139 h 139"/>
                  <a:gd name="T20" fmla="*/ 20 w 24"/>
                  <a:gd name="T21" fmla="*/ 122 h 139"/>
                  <a:gd name="T22" fmla="*/ 24 w 24"/>
                  <a:gd name="T23" fmla="*/ 106 h 139"/>
                  <a:gd name="T24" fmla="*/ 24 w 24"/>
                  <a:gd name="T25" fmla="*/ 87 h 139"/>
                  <a:gd name="T26" fmla="*/ 24 w 24"/>
                  <a:gd name="T27" fmla="*/ 67 h 139"/>
                  <a:gd name="T28" fmla="*/ 22 w 24"/>
                  <a:gd name="T29" fmla="*/ 47 h 139"/>
                  <a:gd name="T30" fmla="*/ 18 w 24"/>
                  <a:gd name="T31" fmla="*/ 30 h 139"/>
                  <a:gd name="T32" fmla="*/ 16 w 24"/>
                  <a:gd name="T33" fmla="*/ 13 h 139"/>
                  <a:gd name="T34" fmla="*/ 15 w 24"/>
                  <a:gd name="T35" fmla="*/ 0 h 139"/>
                  <a:gd name="T36" fmla="*/ 0 w 24"/>
                  <a:gd name="T37" fmla="*/ 4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139">
                    <a:moveTo>
                      <a:pt x="0" y="4"/>
                    </a:moveTo>
                    <a:lnTo>
                      <a:pt x="2" y="15"/>
                    </a:lnTo>
                    <a:lnTo>
                      <a:pt x="4" y="32"/>
                    </a:lnTo>
                    <a:lnTo>
                      <a:pt x="5" y="48"/>
                    </a:lnTo>
                    <a:lnTo>
                      <a:pt x="7" y="67"/>
                    </a:lnTo>
                    <a:lnTo>
                      <a:pt x="9" y="87"/>
                    </a:lnTo>
                    <a:lnTo>
                      <a:pt x="7" y="104"/>
                    </a:lnTo>
                    <a:lnTo>
                      <a:pt x="5" y="119"/>
                    </a:lnTo>
                    <a:lnTo>
                      <a:pt x="2" y="131"/>
                    </a:lnTo>
                    <a:lnTo>
                      <a:pt x="15" y="139"/>
                    </a:lnTo>
                    <a:lnTo>
                      <a:pt x="20" y="122"/>
                    </a:lnTo>
                    <a:lnTo>
                      <a:pt x="24" y="106"/>
                    </a:lnTo>
                    <a:lnTo>
                      <a:pt x="24" y="87"/>
                    </a:lnTo>
                    <a:lnTo>
                      <a:pt x="24" y="67"/>
                    </a:lnTo>
                    <a:lnTo>
                      <a:pt x="22" y="47"/>
                    </a:lnTo>
                    <a:lnTo>
                      <a:pt x="18" y="30"/>
                    </a:lnTo>
                    <a:lnTo>
                      <a:pt x="16" y="13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1" name="Freeform 641"/>
              <p:cNvSpPr>
                <a:spLocks/>
              </p:cNvSpPr>
              <p:nvPr/>
            </p:nvSpPr>
            <p:spPr bwMode="auto">
              <a:xfrm>
                <a:off x="2407" y="1647"/>
                <a:ext cx="41" cy="31"/>
              </a:xfrm>
              <a:custGeom>
                <a:avLst/>
                <a:gdLst>
                  <a:gd name="T0" fmla="*/ 0 w 41"/>
                  <a:gd name="T1" fmla="*/ 7 h 31"/>
                  <a:gd name="T2" fmla="*/ 4 w 41"/>
                  <a:gd name="T3" fmla="*/ 13 h 31"/>
                  <a:gd name="T4" fmla="*/ 9 w 41"/>
                  <a:gd name="T5" fmla="*/ 15 h 31"/>
                  <a:gd name="T6" fmla="*/ 15 w 41"/>
                  <a:gd name="T7" fmla="*/ 16 h 31"/>
                  <a:gd name="T8" fmla="*/ 17 w 41"/>
                  <a:gd name="T9" fmla="*/ 16 h 31"/>
                  <a:gd name="T10" fmla="*/ 18 w 41"/>
                  <a:gd name="T11" fmla="*/ 18 h 31"/>
                  <a:gd name="T12" fmla="*/ 20 w 41"/>
                  <a:gd name="T13" fmla="*/ 20 h 31"/>
                  <a:gd name="T14" fmla="*/ 24 w 41"/>
                  <a:gd name="T15" fmla="*/ 24 h 31"/>
                  <a:gd name="T16" fmla="*/ 26 w 41"/>
                  <a:gd name="T17" fmla="*/ 31 h 31"/>
                  <a:gd name="T18" fmla="*/ 41 w 41"/>
                  <a:gd name="T19" fmla="*/ 27 h 31"/>
                  <a:gd name="T20" fmla="*/ 37 w 41"/>
                  <a:gd name="T21" fmla="*/ 18 h 31"/>
                  <a:gd name="T22" fmla="*/ 33 w 41"/>
                  <a:gd name="T23" fmla="*/ 11 h 31"/>
                  <a:gd name="T24" fmla="*/ 28 w 41"/>
                  <a:gd name="T25" fmla="*/ 5 h 31"/>
                  <a:gd name="T26" fmla="*/ 22 w 41"/>
                  <a:gd name="T27" fmla="*/ 2 h 31"/>
                  <a:gd name="T28" fmla="*/ 17 w 41"/>
                  <a:gd name="T29" fmla="*/ 2 h 31"/>
                  <a:gd name="T30" fmla="*/ 15 w 41"/>
                  <a:gd name="T31" fmla="*/ 0 h 31"/>
                  <a:gd name="T32" fmla="*/ 13 w 41"/>
                  <a:gd name="T33" fmla="*/ 0 h 31"/>
                  <a:gd name="T34" fmla="*/ 0 w 41"/>
                  <a:gd name="T35" fmla="*/ 7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1">
                    <a:moveTo>
                      <a:pt x="0" y="7"/>
                    </a:moveTo>
                    <a:lnTo>
                      <a:pt x="4" y="13"/>
                    </a:lnTo>
                    <a:lnTo>
                      <a:pt x="9" y="15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4" y="24"/>
                    </a:lnTo>
                    <a:lnTo>
                      <a:pt x="26" y="31"/>
                    </a:lnTo>
                    <a:lnTo>
                      <a:pt x="41" y="27"/>
                    </a:lnTo>
                    <a:lnTo>
                      <a:pt x="37" y="18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2" name="Freeform 642"/>
              <p:cNvSpPr>
                <a:spLocks/>
              </p:cNvSpPr>
              <p:nvPr/>
            </p:nvSpPr>
            <p:spPr bwMode="auto">
              <a:xfrm>
                <a:off x="2398" y="1619"/>
                <a:ext cx="22" cy="35"/>
              </a:xfrm>
              <a:custGeom>
                <a:avLst/>
                <a:gdLst>
                  <a:gd name="T0" fmla="*/ 0 w 22"/>
                  <a:gd name="T1" fmla="*/ 2 h 35"/>
                  <a:gd name="T2" fmla="*/ 2 w 22"/>
                  <a:gd name="T3" fmla="*/ 6 h 35"/>
                  <a:gd name="T4" fmla="*/ 2 w 22"/>
                  <a:gd name="T5" fmla="*/ 9 h 35"/>
                  <a:gd name="T6" fmla="*/ 2 w 22"/>
                  <a:gd name="T7" fmla="*/ 15 h 35"/>
                  <a:gd name="T8" fmla="*/ 2 w 22"/>
                  <a:gd name="T9" fmla="*/ 19 h 35"/>
                  <a:gd name="T10" fmla="*/ 3 w 22"/>
                  <a:gd name="T11" fmla="*/ 22 h 35"/>
                  <a:gd name="T12" fmla="*/ 5 w 22"/>
                  <a:gd name="T13" fmla="*/ 26 h 35"/>
                  <a:gd name="T14" fmla="*/ 5 w 22"/>
                  <a:gd name="T15" fmla="*/ 32 h 35"/>
                  <a:gd name="T16" fmla="*/ 9 w 22"/>
                  <a:gd name="T17" fmla="*/ 35 h 35"/>
                  <a:gd name="T18" fmla="*/ 22 w 22"/>
                  <a:gd name="T19" fmla="*/ 28 h 35"/>
                  <a:gd name="T20" fmla="*/ 20 w 22"/>
                  <a:gd name="T21" fmla="*/ 24 h 35"/>
                  <a:gd name="T22" fmla="*/ 18 w 22"/>
                  <a:gd name="T23" fmla="*/ 22 h 35"/>
                  <a:gd name="T24" fmla="*/ 18 w 22"/>
                  <a:gd name="T25" fmla="*/ 19 h 35"/>
                  <a:gd name="T26" fmla="*/ 18 w 22"/>
                  <a:gd name="T27" fmla="*/ 15 h 35"/>
                  <a:gd name="T28" fmla="*/ 16 w 22"/>
                  <a:gd name="T29" fmla="*/ 13 h 35"/>
                  <a:gd name="T30" fmla="*/ 16 w 22"/>
                  <a:gd name="T31" fmla="*/ 9 h 35"/>
                  <a:gd name="T32" fmla="*/ 16 w 22"/>
                  <a:gd name="T33" fmla="*/ 4 h 35"/>
                  <a:gd name="T34" fmla="*/ 16 w 22"/>
                  <a:gd name="T35" fmla="*/ 0 h 35"/>
                  <a:gd name="T36" fmla="*/ 0 w 22"/>
                  <a:gd name="T37" fmla="*/ 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35">
                    <a:moveTo>
                      <a:pt x="0" y="2"/>
                    </a:moveTo>
                    <a:lnTo>
                      <a:pt x="2" y="6"/>
                    </a:lnTo>
                    <a:lnTo>
                      <a:pt x="2" y="9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5" y="26"/>
                    </a:lnTo>
                    <a:lnTo>
                      <a:pt x="5" y="32"/>
                    </a:lnTo>
                    <a:lnTo>
                      <a:pt x="9" y="35"/>
                    </a:lnTo>
                    <a:lnTo>
                      <a:pt x="22" y="28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19"/>
                    </a:lnTo>
                    <a:lnTo>
                      <a:pt x="18" y="15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3" name="Freeform 643"/>
              <p:cNvSpPr>
                <a:spLocks/>
              </p:cNvSpPr>
              <p:nvPr/>
            </p:nvSpPr>
            <p:spPr bwMode="auto">
              <a:xfrm>
                <a:off x="2392" y="1577"/>
                <a:ext cx="22" cy="44"/>
              </a:xfrm>
              <a:custGeom>
                <a:avLst/>
                <a:gdLst>
                  <a:gd name="T0" fmla="*/ 6 w 22"/>
                  <a:gd name="T1" fmla="*/ 0 h 44"/>
                  <a:gd name="T2" fmla="*/ 2 w 22"/>
                  <a:gd name="T3" fmla="*/ 7 h 44"/>
                  <a:gd name="T4" fmla="*/ 0 w 22"/>
                  <a:gd name="T5" fmla="*/ 13 h 44"/>
                  <a:gd name="T6" fmla="*/ 0 w 22"/>
                  <a:gd name="T7" fmla="*/ 20 h 44"/>
                  <a:gd name="T8" fmla="*/ 2 w 22"/>
                  <a:gd name="T9" fmla="*/ 26 h 44"/>
                  <a:gd name="T10" fmla="*/ 4 w 22"/>
                  <a:gd name="T11" fmla="*/ 31 h 44"/>
                  <a:gd name="T12" fmla="*/ 4 w 22"/>
                  <a:gd name="T13" fmla="*/ 37 h 44"/>
                  <a:gd name="T14" fmla="*/ 6 w 22"/>
                  <a:gd name="T15" fmla="*/ 40 h 44"/>
                  <a:gd name="T16" fmla="*/ 6 w 22"/>
                  <a:gd name="T17" fmla="*/ 44 h 44"/>
                  <a:gd name="T18" fmla="*/ 22 w 22"/>
                  <a:gd name="T19" fmla="*/ 42 h 44"/>
                  <a:gd name="T20" fmla="*/ 21 w 22"/>
                  <a:gd name="T21" fmla="*/ 37 h 44"/>
                  <a:gd name="T22" fmla="*/ 19 w 22"/>
                  <a:gd name="T23" fmla="*/ 31 h 44"/>
                  <a:gd name="T24" fmla="*/ 19 w 22"/>
                  <a:gd name="T25" fmla="*/ 27 h 44"/>
                  <a:gd name="T26" fmla="*/ 17 w 22"/>
                  <a:gd name="T27" fmla="*/ 22 h 44"/>
                  <a:gd name="T28" fmla="*/ 17 w 22"/>
                  <a:gd name="T29" fmla="*/ 18 h 44"/>
                  <a:gd name="T30" fmla="*/ 17 w 22"/>
                  <a:gd name="T31" fmla="*/ 14 h 44"/>
                  <a:gd name="T32" fmla="*/ 17 w 22"/>
                  <a:gd name="T33" fmla="*/ 11 h 44"/>
                  <a:gd name="T34" fmla="*/ 19 w 22"/>
                  <a:gd name="T35" fmla="*/ 7 h 44"/>
                  <a:gd name="T36" fmla="*/ 6 w 22"/>
                  <a:gd name="T37" fmla="*/ 0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4">
                    <a:moveTo>
                      <a:pt x="6" y="0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4" y="37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22" y="42"/>
                    </a:lnTo>
                    <a:lnTo>
                      <a:pt x="21" y="37"/>
                    </a:lnTo>
                    <a:lnTo>
                      <a:pt x="19" y="31"/>
                    </a:lnTo>
                    <a:lnTo>
                      <a:pt x="19" y="27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9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4" name="Freeform 644"/>
              <p:cNvSpPr>
                <a:spLocks/>
              </p:cNvSpPr>
              <p:nvPr/>
            </p:nvSpPr>
            <p:spPr bwMode="auto">
              <a:xfrm>
                <a:off x="2398" y="1536"/>
                <a:ext cx="59" cy="48"/>
              </a:xfrm>
              <a:custGeom>
                <a:avLst/>
                <a:gdLst>
                  <a:gd name="T0" fmla="*/ 51 w 59"/>
                  <a:gd name="T1" fmla="*/ 0 h 48"/>
                  <a:gd name="T2" fmla="*/ 46 w 59"/>
                  <a:gd name="T3" fmla="*/ 4 h 48"/>
                  <a:gd name="T4" fmla="*/ 39 w 59"/>
                  <a:gd name="T5" fmla="*/ 8 h 48"/>
                  <a:gd name="T6" fmla="*/ 33 w 59"/>
                  <a:gd name="T7" fmla="*/ 11 h 48"/>
                  <a:gd name="T8" fmla="*/ 26 w 59"/>
                  <a:gd name="T9" fmla="*/ 17 h 48"/>
                  <a:gd name="T10" fmla="*/ 18 w 59"/>
                  <a:gd name="T11" fmla="*/ 22 h 48"/>
                  <a:gd name="T12" fmla="*/ 11 w 59"/>
                  <a:gd name="T13" fmla="*/ 28 h 48"/>
                  <a:gd name="T14" fmla="*/ 5 w 59"/>
                  <a:gd name="T15" fmla="*/ 33 h 48"/>
                  <a:gd name="T16" fmla="*/ 0 w 59"/>
                  <a:gd name="T17" fmla="*/ 41 h 48"/>
                  <a:gd name="T18" fmla="*/ 13 w 59"/>
                  <a:gd name="T19" fmla="*/ 48 h 48"/>
                  <a:gd name="T20" fmla="*/ 16 w 59"/>
                  <a:gd name="T21" fmla="*/ 44 h 48"/>
                  <a:gd name="T22" fmla="*/ 20 w 59"/>
                  <a:gd name="T23" fmla="*/ 39 h 48"/>
                  <a:gd name="T24" fmla="*/ 27 w 59"/>
                  <a:gd name="T25" fmla="*/ 35 h 48"/>
                  <a:gd name="T26" fmla="*/ 33 w 59"/>
                  <a:gd name="T27" fmla="*/ 30 h 48"/>
                  <a:gd name="T28" fmla="*/ 40 w 59"/>
                  <a:gd name="T29" fmla="*/ 26 h 48"/>
                  <a:gd name="T30" fmla="*/ 48 w 59"/>
                  <a:gd name="T31" fmla="*/ 20 h 48"/>
                  <a:gd name="T32" fmla="*/ 53 w 59"/>
                  <a:gd name="T33" fmla="*/ 17 h 48"/>
                  <a:gd name="T34" fmla="*/ 59 w 59"/>
                  <a:gd name="T35" fmla="*/ 15 h 48"/>
                  <a:gd name="T36" fmla="*/ 51 w 59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8">
                    <a:moveTo>
                      <a:pt x="51" y="0"/>
                    </a:moveTo>
                    <a:lnTo>
                      <a:pt x="46" y="4"/>
                    </a:lnTo>
                    <a:lnTo>
                      <a:pt x="39" y="8"/>
                    </a:lnTo>
                    <a:lnTo>
                      <a:pt x="33" y="11"/>
                    </a:lnTo>
                    <a:lnTo>
                      <a:pt x="26" y="17"/>
                    </a:lnTo>
                    <a:lnTo>
                      <a:pt x="18" y="22"/>
                    </a:lnTo>
                    <a:lnTo>
                      <a:pt x="11" y="28"/>
                    </a:lnTo>
                    <a:lnTo>
                      <a:pt x="5" y="33"/>
                    </a:lnTo>
                    <a:lnTo>
                      <a:pt x="0" y="41"/>
                    </a:lnTo>
                    <a:lnTo>
                      <a:pt x="13" y="48"/>
                    </a:lnTo>
                    <a:lnTo>
                      <a:pt x="16" y="44"/>
                    </a:lnTo>
                    <a:lnTo>
                      <a:pt x="20" y="39"/>
                    </a:lnTo>
                    <a:lnTo>
                      <a:pt x="27" y="35"/>
                    </a:lnTo>
                    <a:lnTo>
                      <a:pt x="33" y="30"/>
                    </a:lnTo>
                    <a:lnTo>
                      <a:pt x="40" y="26"/>
                    </a:lnTo>
                    <a:lnTo>
                      <a:pt x="48" y="20"/>
                    </a:lnTo>
                    <a:lnTo>
                      <a:pt x="53" y="17"/>
                    </a:lnTo>
                    <a:lnTo>
                      <a:pt x="59" y="1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5" name="Freeform 645"/>
              <p:cNvSpPr>
                <a:spLocks/>
              </p:cNvSpPr>
              <p:nvPr/>
            </p:nvSpPr>
            <p:spPr bwMode="auto">
              <a:xfrm>
                <a:off x="2449" y="1534"/>
                <a:ext cx="37" cy="19"/>
              </a:xfrm>
              <a:custGeom>
                <a:avLst/>
                <a:gdLst>
                  <a:gd name="T0" fmla="*/ 26 w 37"/>
                  <a:gd name="T1" fmla="*/ 4 h 19"/>
                  <a:gd name="T2" fmla="*/ 23 w 37"/>
                  <a:gd name="T3" fmla="*/ 2 h 19"/>
                  <a:gd name="T4" fmla="*/ 19 w 37"/>
                  <a:gd name="T5" fmla="*/ 2 h 19"/>
                  <a:gd name="T6" fmla="*/ 13 w 37"/>
                  <a:gd name="T7" fmla="*/ 0 h 19"/>
                  <a:gd name="T8" fmla="*/ 8 w 37"/>
                  <a:gd name="T9" fmla="*/ 0 h 19"/>
                  <a:gd name="T10" fmla="*/ 0 w 37"/>
                  <a:gd name="T11" fmla="*/ 2 h 19"/>
                  <a:gd name="T12" fmla="*/ 8 w 37"/>
                  <a:gd name="T13" fmla="*/ 17 h 19"/>
                  <a:gd name="T14" fmla="*/ 10 w 37"/>
                  <a:gd name="T15" fmla="*/ 15 h 19"/>
                  <a:gd name="T16" fmla="*/ 13 w 37"/>
                  <a:gd name="T17" fmla="*/ 15 h 19"/>
                  <a:gd name="T18" fmla="*/ 15 w 37"/>
                  <a:gd name="T19" fmla="*/ 17 h 19"/>
                  <a:gd name="T20" fmla="*/ 17 w 37"/>
                  <a:gd name="T21" fmla="*/ 17 h 19"/>
                  <a:gd name="T22" fmla="*/ 21 w 37"/>
                  <a:gd name="T23" fmla="*/ 19 h 19"/>
                  <a:gd name="T24" fmla="*/ 26 w 37"/>
                  <a:gd name="T25" fmla="*/ 19 h 19"/>
                  <a:gd name="T26" fmla="*/ 32 w 37"/>
                  <a:gd name="T27" fmla="*/ 19 h 19"/>
                  <a:gd name="T28" fmla="*/ 37 w 37"/>
                  <a:gd name="T29" fmla="*/ 17 h 19"/>
                  <a:gd name="T30" fmla="*/ 26 w 37"/>
                  <a:gd name="T31" fmla="*/ 4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19">
                    <a:moveTo>
                      <a:pt x="26" y="4"/>
                    </a:moveTo>
                    <a:lnTo>
                      <a:pt x="23" y="2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2" y="19"/>
                    </a:lnTo>
                    <a:lnTo>
                      <a:pt x="37" y="17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6" name="Freeform 646"/>
              <p:cNvSpPr>
                <a:spLocks/>
              </p:cNvSpPr>
              <p:nvPr/>
            </p:nvSpPr>
            <p:spPr bwMode="auto">
              <a:xfrm>
                <a:off x="2475" y="1510"/>
                <a:ext cx="21" cy="41"/>
              </a:xfrm>
              <a:custGeom>
                <a:avLst/>
                <a:gdLst>
                  <a:gd name="T0" fmla="*/ 10 w 21"/>
                  <a:gd name="T1" fmla="*/ 0 h 41"/>
                  <a:gd name="T2" fmla="*/ 4 w 21"/>
                  <a:gd name="T3" fmla="*/ 6 h 41"/>
                  <a:gd name="T4" fmla="*/ 2 w 21"/>
                  <a:gd name="T5" fmla="*/ 11 h 41"/>
                  <a:gd name="T6" fmla="*/ 0 w 21"/>
                  <a:gd name="T7" fmla="*/ 17 h 41"/>
                  <a:gd name="T8" fmla="*/ 0 w 21"/>
                  <a:gd name="T9" fmla="*/ 22 h 41"/>
                  <a:gd name="T10" fmla="*/ 0 w 21"/>
                  <a:gd name="T11" fmla="*/ 26 h 41"/>
                  <a:gd name="T12" fmla="*/ 0 w 21"/>
                  <a:gd name="T13" fmla="*/ 28 h 41"/>
                  <a:gd name="T14" fmla="*/ 11 w 21"/>
                  <a:gd name="T15" fmla="*/ 41 h 41"/>
                  <a:gd name="T16" fmla="*/ 15 w 21"/>
                  <a:gd name="T17" fmla="*/ 35 h 41"/>
                  <a:gd name="T18" fmla="*/ 17 w 21"/>
                  <a:gd name="T19" fmla="*/ 30 h 41"/>
                  <a:gd name="T20" fmla="*/ 17 w 21"/>
                  <a:gd name="T21" fmla="*/ 26 h 41"/>
                  <a:gd name="T22" fmla="*/ 17 w 21"/>
                  <a:gd name="T23" fmla="*/ 22 h 41"/>
                  <a:gd name="T24" fmla="*/ 17 w 21"/>
                  <a:gd name="T25" fmla="*/ 19 h 41"/>
                  <a:gd name="T26" fmla="*/ 17 w 21"/>
                  <a:gd name="T27" fmla="*/ 17 h 41"/>
                  <a:gd name="T28" fmla="*/ 17 w 21"/>
                  <a:gd name="T29" fmla="*/ 13 h 41"/>
                  <a:gd name="T30" fmla="*/ 21 w 21"/>
                  <a:gd name="T31" fmla="*/ 11 h 41"/>
                  <a:gd name="T32" fmla="*/ 10 w 21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" h="41">
                    <a:moveTo>
                      <a:pt x="10" y="0"/>
                    </a:move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1" y="41"/>
                    </a:lnTo>
                    <a:lnTo>
                      <a:pt x="15" y="35"/>
                    </a:lnTo>
                    <a:lnTo>
                      <a:pt x="17" y="30"/>
                    </a:lnTo>
                    <a:lnTo>
                      <a:pt x="17" y="26"/>
                    </a:lnTo>
                    <a:lnTo>
                      <a:pt x="17" y="22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21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7" name="Freeform 647"/>
              <p:cNvSpPr>
                <a:spLocks/>
              </p:cNvSpPr>
              <p:nvPr/>
            </p:nvSpPr>
            <p:spPr bwMode="auto">
              <a:xfrm>
                <a:off x="2485" y="1470"/>
                <a:ext cx="70" cy="51"/>
              </a:xfrm>
              <a:custGeom>
                <a:avLst/>
                <a:gdLst>
                  <a:gd name="T0" fmla="*/ 62 w 70"/>
                  <a:gd name="T1" fmla="*/ 0 h 51"/>
                  <a:gd name="T2" fmla="*/ 57 w 70"/>
                  <a:gd name="T3" fmla="*/ 3 h 51"/>
                  <a:gd name="T4" fmla="*/ 48 w 70"/>
                  <a:gd name="T5" fmla="*/ 7 h 51"/>
                  <a:gd name="T6" fmla="*/ 40 w 70"/>
                  <a:gd name="T7" fmla="*/ 13 h 51"/>
                  <a:gd name="T8" fmla="*/ 31 w 70"/>
                  <a:gd name="T9" fmla="*/ 18 h 51"/>
                  <a:gd name="T10" fmla="*/ 22 w 70"/>
                  <a:gd name="T11" fmla="*/ 24 h 51"/>
                  <a:gd name="T12" fmla="*/ 13 w 70"/>
                  <a:gd name="T13" fmla="*/ 29 h 51"/>
                  <a:gd name="T14" fmla="*/ 5 w 70"/>
                  <a:gd name="T15" fmla="*/ 35 h 51"/>
                  <a:gd name="T16" fmla="*/ 0 w 70"/>
                  <a:gd name="T17" fmla="*/ 40 h 51"/>
                  <a:gd name="T18" fmla="*/ 11 w 70"/>
                  <a:gd name="T19" fmla="*/ 51 h 51"/>
                  <a:gd name="T20" fmla="*/ 14 w 70"/>
                  <a:gd name="T21" fmla="*/ 46 h 51"/>
                  <a:gd name="T22" fmla="*/ 22 w 70"/>
                  <a:gd name="T23" fmla="*/ 42 h 51"/>
                  <a:gd name="T24" fmla="*/ 29 w 70"/>
                  <a:gd name="T25" fmla="*/ 37 h 51"/>
                  <a:gd name="T26" fmla="*/ 38 w 70"/>
                  <a:gd name="T27" fmla="*/ 31 h 51"/>
                  <a:gd name="T28" fmla="*/ 48 w 70"/>
                  <a:gd name="T29" fmla="*/ 26 h 51"/>
                  <a:gd name="T30" fmla="*/ 55 w 70"/>
                  <a:gd name="T31" fmla="*/ 20 h 51"/>
                  <a:gd name="T32" fmla="*/ 64 w 70"/>
                  <a:gd name="T33" fmla="*/ 16 h 51"/>
                  <a:gd name="T34" fmla="*/ 70 w 70"/>
                  <a:gd name="T35" fmla="*/ 13 h 51"/>
                  <a:gd name="T36" fmla="*/ 62 w 70"/>
                  <a:gd name="T37" fmla="*/ 0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51">
                    <a:moveTo>
                      <a:pt x="62" y="0"/>
                    </a:moveTo>
                    <a:lnTo>
                      <a:pt x="57" y="3"/>
                    </a:lnTo>
                    <a:lnTo>
                      <a:pt x="48" y="7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3" y="29"/>
                    </a:lnTo>
                    <a:lnTo>
                      <a:pt x="5" y="35"/>
                    </a:lnTo>
                    <a:lnTo>
                      <a:pt x="0" y="40"/>
                    </a:lnTo>
                    <a:lnTo>
                      <a:pt x="11" y="51"/>
                    </a:lnTo>
                    <a:lnTo>
                      <a:pt x="14" y="46"/>
                    </a:lnTo>
                    <a:lnTo>
                      <a:pt x="22" y="42"/>
                    </a:lnTo>
                    <a:lnTo>
                      <a:pt x="29" y="37"/>
                    </a:lnTo>
                    <a:lnTo>
                      <a:pt x="38" y="31"/>
                    </a:lnTo>
                    <a:lnTo>
                      <a:pt x="48" y="26"/>
                    </a:lnTo>
                    <a:lnTo>
                      <a:pt x="55" y="20"/>
                    </a:lnTo>
                    <a:lnTo>
                      <a:pt x="64" y="16"/>
                    </a:lnTo>
                    <a:lnTo>
                      <a:pt x="70" y="1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8" name="Freeform 648"/>
              <p:cNvSpPr>
                <a:spLocks/>
              </p:cNvSpPr>
              <p:nvPr/>
            </p:nvSpPr>
            <p:spPr bwMode="auto">
              <a:xfrm>
                <a:off x="2547" y="1457"/>
                <a:ext cx="43" cy="26"/>
              </a:xfrm>
              <a:custGeom>
                <a:avLst/>
                <a:gdLst>
                  <a:gd name="T0" fmla="*/ 30 w 43"/>
                  <a:gd name="T1" fmla="*/ 0 h 26"/>
                  <a:gd name="T2" fmla="*/ 28 w 43"/>
                  <a:gd name="T3" fmla="*/ 2 h 26"/>
                  <a:gd name="T4" fmla="*/ 26 w 43"/>
                  <a:gd name="T5" fmla="*/ 3 h 26"/>
                  <a:gd name="T6" fmla="*/ 24 w 43"/>
                  <a:gd name="T7" fmla="*/ 3 h 26"/>
                  <a:gd name="T8" fmla="*/ 23 w 43"/>
                  <a:gd name="T9" fmla="*/ 3 h 26"/>
                  <a:gd name="T10" fmla="*/ 17 w 43"/>
                  <a:gd name="T11" fmla="*/ 5 h 26"/>
                  <a:gd name="T12" fmla="*/ 13 w 43"/>
                  <a:gd name="T13" fmla="*/ 7 h 26"/>
                  <a:gd name="T14" fmla="*/ 8 w 43"/>
                  <a:gd name="T15" fmla="*/ 9 h 26"/>
                  <a:gd name="T16" fmla="*/ 0 w 43"/>
                  <a:gd name="T17" fmla="*/ 13 h 26"/>
                  <a:gd name="T18" fmla="*/ 8 w 43"/>
                  <a:gd name="T19" fmla="*/ 26 h 26"/>
                  <a:gd name="T20" fmla="*/ 13 w 43"/>
                  <a:gd name="T21" fmla="*/ 24 h 26"/>
                  <a:gd name="T22" fmla="*/ 17 w 43"/>
                  <a:gd name="T23" fmla="*/ 22 h 26"/>
                  <a:gd name="T24" fmla="*/ 23 w 43"/>
                  <a:gd name="T25" fmla="*/ 20 h 26"/>
                  <a:gd name="T26" fmla="*/ 26 w 43"/>
                  <a:gd name="T27" fmla="*/ 18 h 26"/>
                  <a:gd name="T28" fmla="*/ 30 w 43"/>
                  <a:gd name="T29" fmla="*/ 18 h 26"/>
                  <a:gd name="T30" fmla="*/ 35 w 43"/>
                  <a:gd name="T31" fmla="*/ 16 h 26"/>
                  <a:gd name="T32" fmla="*/ 39 w 43"/>
                  <a:gd name="T33" fmla="*/ 13 h 26"/>
                  <a:gd name="T34" fmla="*/ 43 w 43"/>
                  <a:gd name="T35" fmla="*/ 7 h 26"/>
                  <a:gd name="T36" fmla="*/ 30 w 43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26">
                    <a:moveTo>
                      <a:pt x="30" y="0"/>
                    </a:moveTo>
                    <a:lnTo>
                      <a:pt x="28" y="2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0" y="13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17" y="22"/>
                    </a:lnTo>
                    <a:lnTo>
                      <a:pt x="23" y="20"/>
                    </a:lnTo>
                    <a:lnTo>
                      <a:pt x="26" y="18"/>
                    </a:lnTo>
                    <a:lnTo>
                      <a:pt x="30" y="18"/>
                    </a:lnTo>
                    <a:lnTo>
                      <a:pt x="35" y="16"/>
                    </a:lnTo>
                    <a:lnTo>
                      <a:pt x="39" y="13"/>
                    </a:lnTo>
                    <a:lnTo>
                      <a:pt x="43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89" name="Freeform 649"/>
              <p:cNvSpPr>
                <a:spLocks/>
              </p:cNvSpPr>
              <p:nvPr/>
            </p:nvSpPr>
            <p:spPr bwMode="auto">
              <a:xfrm>
                <a:off x="2573" y="1425"/>
                <a:ext cx="21" cy="39"/>
              </a:xfrm>
              <a:custGeom>
                <a:avLst/>
                <a:gdLst>
                  <a:gd name="T0" fmla="*/ 0 w 21"/>
                  <a:gd name="T1" fmla="*/ 2 h 39"/>
                  <a:gd name="T2" fmla="*/ 0 w 21"/>
                  <a:gd name="T3" fmla="*/ 8 h 39"/>
                  <a:gd name="T4" fmla="*/ 2 w 21"/>
                  <a:gd name="T5" fmla="*/ 12 h 39"/>
                  <a:gd name="T6" fmla="*/ 2 w 21"/>
                  <a:gd name="T7" fmla="*/ 17 h 39"/>
                  <a:gd name="T8" fmla="*/ 4 w 21"/>
                  <a:gd name="T9" fmla="*/ 21 h 39"/>
                  <a:gd name="T10" fmla="*/ 4 w 21"/>
                  <a:gd name="T11" fmla="*/ 24 h 39"/>
                  <a:gd name="T12" fmla="*/ 4 w 21"/>
                  <a:gd name="T13" fmla="*/ 28 h 39"/>
                  <a:gd name="T14" fmla="*/ 4 w 21"/>
                  <a:gd name="T15" fmla="*/ 30 h 39"/>
                  <a:gd name="T16" fmla="*/ 4 w 21"/>
                  <a:gd name="T17" fmla="*/ 32 h 39"/>
                  <a:gd name="T18" fmla="*/ 17 w 21"/>
                  <a:gd name="T19" fmla="*/ 39 h 39"/>
                  <a:gd name="T20" fmla="*/ 19 w 21"/>
                  <a:gd name="T21" fmla="*/ 34 h 39"/>
                  <a:gd name="T22" fmla="*/ 21 w 21"/>
                  <a:gd name="T23" fmla="*/ 28 h 39"/>
                  <a:gd name="T24" fmla="*/ 21 w 21"/>
                  <a:gd name="T25" fmla="*/ 23 h 39"/>
                  <a:gd name="T26" fmla="*/ 19 w 21"/>
                  <a:gd name="T27" fmla="*/ 17 h 39"/>
                  <a:gd name="T28" fmla="*/ 19 w 21"/>
                  <a:gd name="T29" fmla="*/ 13 h 39"/>
                  <a:gd name="T30" fmla="*/ 17 w 21"/>
                  <a:gd name="T31" fmla="*/ 8 h 39"/>
                  <a:gd name="T32" fmla="*/ 17 w 21"/>
                  <a:gd name="T33" fmla="*/ 4 h 39"/>
                  <a:gd name="T34" fmla="*/ 15 w 21"/>
                  <a:gd name="T35" fmla="*/ 0 h 39"/>
                  <a:gd name="T36" fmla="*/ 0 w 21"/>
                  <a:gd name="T37" fmla="*/ 2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39">
                    <a:moveTo>
                      <a:pt x="0" y="2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17" y="39"/>
                    </a:lnTo>
                    <a:lnTo>
                      <a:pt x="19" y="34"/>
                    </a:lnTo>
                    <a:lnTo>
                      <a:pt x="21" y="28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9" y="13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0" name="Freeform 650"/>
              <p:cNvSpPr>
                <a:spLocks/>
              </p:cNvSpPr>
              <p:nvPr/>
            </p:nvSpPr>
            <p:spPr bwMode="auto">
              <a:xfrm>
                <a:off x="885" y="1935"/>
                <a:ext cx="131" cy="38"/>
              </a:xfrm>
              <a:custGeom>
                <a:avLst/>
                <a:gdLst>
                  <a:gd name="T0" fmla="*/ 129 w 131"/>
                  <a:gd name="T1" fmla="*/ 0 h 38"/>
                  <a:gd name="T2" fmla="*/ 116 w 131"/>
                  <a:gd name="T3" fmla="*/ 1 h 38"/>
                  <a:gd name="T4" fmla="*/ 102 w 131"/>
                  <a:gd name="T5" fmla="*/ 5 h 38"/>
                  <a:gd name="T6" fmla="*/ 85 w 131"/>
                  <a:gd name="T7" fmla="*/ 7 h 38"/>
                  <a:gd name="T8" fmla="*/ 68 w 131"/>
                  <a:gd name="T9" fmla="*/ 11 h 38"/>
                  <a:gd name="T10" fmla="*/ 52 w 131"/>
                  <a:gd name="T11" fmla="*/ 14 h 38"/>
                  <a:gd name="T12" fmla="*/ 33 w 131"/>
                  <a:gd name="T13" fmla="*/ 16 h 38"/>
                  <a:gd name="T14" fmla="*/ 17 w 131"/>
                  <a:gd name="T15" fmla="*/ 20 h 38"/>
                  <a:gd name="T16" fmla="*/ 0 w 131"/>
                  <a:gd name="T17" fmla="*/ 24 h 38"/>
                  <a:gd name="T18" fmla="*/ 4 w 131"/>
                  <a:gd name="T19" fmla="*/ 38 h 38"/>
                  <a:gd name="T20" fmla="*/ 20 w 131"/>
                  <a:gd name="T21" fmla="*/ 35 h 38"/>
                  <a:gd name="T22" fmla="*/ 37 w 131"/>
                  <a:gd name="T23" fmla="*/ 33 h 38"/>
                  <a:gd name="T24" fmla="*/ 54 w 131"/>
                  <a:gd name="T25" fmla="*/ 29 h 38"/>
                  <a:gd name="T26" fmla="*/ 72 w 131"/>
                  <a:gd name="T27" fmla="*/ 25 h 38"/>
                  <a:gd name="T28" fmla="*/ 89 w 131"/>
                  <a:gd name="T29" fmla="*/ 24 h 38"/>
                  <a:gd name="T30" fmla="*/ 104 w 131"/>
                  <a:gd name="T31" fmla="*/ 20 h 38"/>
                  <a:gd name="T32" fmla="*/ 118 w 131"/>
                  <a:gd name="T33" fmla="*/ 18 h 38"/>
                  <a:gd name="T34" fmla="*/ 131 w 131"/>
                  <a:gd name="T35" fmla="*/ 14 h 38"/>
                  <a:gd name="T36" fmla="*/ 129 w 131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1" h="38">
                    <a:moveTo>
                      <a:pt x="129" y="0"/>
                    </a:moveTo>
                    <a:lnTo>
                      <a:pt x="116" y="1"/>
                    </a:lnTo>
                    <a:lnTo>
                      <a:pt x="102" y="5"/>
                    </a:lnTo>
                    <a:lnTo>
                      <a:pt x="85" y="7"/>
                    </a:lnTo>
                    <a:lnTo>
                      <a:pt x="68" y="11"/>
                    </a:lnTo>
                    <a:lnTo>
                      <a:pt x="52" y="14"/>
                    </a:lnTo>
                    <a:lnTo>
                      <a:pt x="33" y="16"/>
                    </a:lnTo>
                    <a:lnTo>
                      <a:pt x="17" y="20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20" y="35"/>
                    </a:lnTo>
                    <a:lnTo>
                      <a:pt x="37" y="33"/>
                    </a:lnTo>
                    <a:lnTo>
                      <a:pt x="54" y="29"/>
                    </a:lnTo>
                    <a:lnTo>
                      <a:pt x="72" y="25"/>
                    </a:lnTo>
                    <a:lnTo>
                      <a:pt x="89" y="24"/>
                    </a:lnTo>
                    <a:lnTo>
                      <a:pt x="104" y="20"/>
                    </a:lnTo>
                    <a:lnTo>
                      <a:pt x="118" y="18"/>
                    </a:lnTo>
                    <a:lnTo>
                      <a:pt x="131" y="1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1" name="Freeform 651"/>
              <p:cNvSpPr>
                <a:spLocks/>
              </p:cNvSpPr>
              <p:nvPr/>
            </p:nvSpPr>
            <p:spPr bwMode="auto">
              <a:xfrm>
                <a:off x="1014" y="1925"/>
                <a:ext cx="59" cy="24"/>
              </a:xfrm>
              <a:custGeom>
                <a:avLst/>
                <a:gdLst>
                  <a:gd name="T0" fmla="*/ 59 w 59"/>
                  <a:gd name="T1" fmla="*/ 2 h 24"/>
                  <a:gd name="T2" fmla="*/ 50 w 59"/>
                  <a:gd name="T3" fmla="*/ 2 h 24"/>
                  <a:gd name="T4" fmla="*/ 43 w 59"/>
                  <a:gd name="T5" fmla="*/ 0 h 24"/>
                  <a:gd name="T6" fmla="*/ 37 w 59"/>
                  <a:gd name="T7" fmla="*/ 2 h 24"/>
                  <a:gd name="T8" fmla="*/ 30 w 59"/>
                  <a:gd name="T9" fmla="*/ 2 h 24"/>
                  <a:gd name="T10" fmla="*/ 24 w 59"/>
                  <a:gd name="T11" fmla="*/ 4 h 24"/>
                  <a:gd name="T12" fmla="*/ 17 w 59"/>
                  <a:gd name="T13" fmla="*/ 6 h 24"/>
                  <a:gd name="T14" fmla="*/ 10 w 59"/>
                  <a:gd name="T15" fmla="*/ 8 h 24"/>
                  <a:gd name="T16" fmla="*/ 0 w 59"/>
                  <a:gd name="T17" fmla="*/ 10 h 24"/>
                  <a:gd name="T18" fmla="*/ 2 w 59"/>
                  <a:gd name="T19" fmla="*/ 24 h 24"/>
                  <a:gd name="T20" fmla="*/ 13 w 59"/>
                  <a:gd name="T21" fmla="*/ 23 h 24"/>
                  <a:gd name="T22" fmla="*/ 21 w 59"/>
                  <a:gd name="T23" fmla="*/ 21 h 24"/>
                  <a:gd name="T24" fmla="*/ 28 w 59"/>
                  <a:gd name="T25" fmla="*/ 19 h 24"/>
                  <a:gd name="T26" fmla="*/ 34 w 59"/>
                  <a:gd name="T27" fmla="*/ 19 h 24"/>
                  <a:gd name="T28" fmla="*/ 39 w 59"/>
                  <a:gd name="T29" fmla="*/ 17 h 24"/>
                  <a:gd name="T30" fmla="*/ 43 w 59"/>
                  <a:gd name="T31" fmla="*/ 17 h 24"/>
                  <a:gd name="T32" fmla="*/ 48 w 59"/>
                  <a:gd name="T33" fmla="*/ 17 h 24"/>
                  <a:gd name="T34" fmla="*/ 56 w 59"/>
                  <a:gd name="T35" fmla="*/ 17 h 24"/>
                  <a:gd name="T36" fmla="*/ 59 w 59"/>
                  <a:gd name="T37" fmla="*/ 2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24">
                    <a:moveTo>
                      <a:pt x="59" y="2"/>
                    </a:moveTo>
                    <a:lnTo>
                      <a:pt x="50" y="2"/>
                    </a:lnTo>
                    <a:lnTo>
                      <a:pt x="43" y="0"/>
                    </a:lnTo>
                    <a:lnTo>
                      <a:pt x="37" y="2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7" y="6"/>
                    </a:lnTo>
                    <a:lnTo>
                      <a:pt x="10" y="8"/>
                    </a:lnTo>
                    <a:lnTo>
                      <a:pt x="0" y="10"/>
                    </a:lnTo>
                    <a:lnTo>
                      <a:pt x="2" y="24"/>
                    </a:lnTo>
                    <a:lnTo>
                      <a:pt x="13" y="23"/>
                    </a:lnTo>
                    <a:lnTo>
                      <a:pt x="21" y="21"/>
                    </a:lnTo>
                    <a:lnTo>
                      <a:pt x="28" y="19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3" y="17"/>
                    </a:lnTo>
                    <a:lnTo>
                      <a:pt x="48" y="17"/>
                    </a:lnTo>
                    <a:lnTo>
                      <a:pt x="56" y="17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2" name="Freeform 652"/>
              <p:cNvSpPr>
                <a:spLocks/>
              </p:cNvSpPr>
              <p:nvPr/>
            </p:nvSpPr>
            <p:spPr bwMode="auto">
              <a:xfrm>
                <a:off x="1070" y="1927"/>
                <a:ext cx="81" cy="46"/>
              </a:xfrm>
              <a:custGeom>
                <a:avLst/>
                <a:gdLst>
                  <a:gd name="T0" fmla="*/ 81 w 81"/>
                  <a:gd name="T1" fmla="*/ 32 h 46"/>
                  <a:gd name="T2" fmla="*/ 72 w 81"/>
                  <a:gd name="T3" fmla="*/ 30 h 46"/>
                  <a:gd name="T4" fmla="*/ 64 w 81"/>
                  <a:gd name="T5" fmla="*/ 26 h 46"/>
                  <a:gd name="T6" fmla="*/ 53 w 81"/>
                  <a:gd name="T7" fmla="*/ 22 h 46"/>
                  <a:gd name="T8" fmla="*/ 44 w 81"/>
                  <a:gd name="T9" fmla="*/ 17 h 46"/>
                  <a:gd name="T10" fmla="*/ 33 w 81"/>
                  <a:gd name="T11" fmla="*/ 13 h 46"/>
                  <a:gd name="T12" fmla="*/ 24 w 81"/>
                  <a:gd name="T13" fmla="*/ 8 h 46"/>
                  <a:gd name="T14" fmla="*/ 13 w 81"/>
                  <a:gd name="T15" fmla="*/ 4 h 46"/>
                  <a:gd name="T16" fmla="*/ 3 w 81"/>
                  <a:gd name="T17" fmla="*/ 0 h 46"/>
                  <a:gd name="T18" fmla="*/ 0 w 81"/>
                  <a:gd name="T19" fmla="*/ 15 h 46"/>
                  <a:gd name="T20" fmla="*/ 9 w 81"/>
                  <a:gd name="T21" fmla="*/ 19 h 46"/>
                  <a:gd name="T22" fmla="*/ 16 w 81"/>
                  <a:gd name="T23" fmla="*/ 21 h 46"/>
                  <a:gd name="T24" fmla="*/ 27 w 81"/>
                  <a:gd name="T25" fmla="*/ 26 h 46"/>
                  <a:gd name="T26" fmla="*/ 37 w 81"/>
                  <a:gd name="T27" fmla="*/ 32 h 46"/>
                  <a:gd name="T28" fmla="*/ 48 w 81"/>
                  <a:gd name="T29" fmla="*/ 37 h 46"/>
                  <a:gd name="T30" fmla="*/ 59 w 81"/>
                  <a:gd name="T31" fmla="*/ 41 h 46"/>
                  <a:gd name="T32" fmla="*/ 70 w 81"/>
                  <a:gd name="T33" fmla="*/ 45 h 46"/>
                  <a:gd name="T34" fmla="*/ 81 w 81"/>
                  <a:gd name="T35" fmla="*/ 46 h 46"/>
                  <a:gd name="T36" fmla="*/ 81 w 81"/>
                  <a:gd name="T37" fmla="*/ 32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1" h="46">
                    <a:moveTo>
                      <a:pt x="81" y="32"/>
                    </a:moveTo>
                    <a:lnTo>
                      <a:pt x="72" y="30"/>
                    </a:lnTo>
                    <a:lnTo>
                      <a:pt x="64" y="26"/>
                    </a:lnTo>
                    <a:lnTo>
                      <a:pt x="53" y="22"/>
                    </a:lnTo>
                    <a:lnTo>
                      <a:pt x="44" y="17"/>
                    </a:lnTo>
                    <a:lnTo>
                      <a:pt x="33" y="13"/>
                    </a:lnTo>
                    <a:lnTo>
                      <a:pt x="24" y="8"/>
                    </a:lnTo>
                    <a:lnTo>
                      <a:pt x="13" y="4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9" y="19"/>
                    </a:lnTo>
                    <a:lnTo>
                      <a:pt x="16" y="21"/>
                    </a:lnTo>
                    <a:lnTo>
                      <a:pt x="27" y="26"/>
                    </a:lnTo>
                    <a:lnTo>
                      <a:pt x="37" y="32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70" y="45"/>
                    </a:lnTo>
                    <a:lnTo>
                      <a:pt x="81" y="46"/>
                    </a:lnTo>
                    <a:lnTo>
                      <a:pt x="81" y="3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3" name="Freeform 653"/>
              <p:cNvSpPr>
                <a:spLocks/>
              </p:cNvSpPr>
              <p:nvPr/>
            </p:nvSpPr>
            <p:spPr bwMode="auto">
              <a:xfrm>
                <a:off x="1151" y="1933"/>
                <a:ext cx="68" cy="40"/>
              </a:xfrm>
              <a:custGeom>
                <a:avLst/>
                <a:gdLst>
                  <a:gd name="T0" fmla="*/ 59 w 68"/>
                  <a:gd name="T1" fmla="*/ 0 h 40"/>
                  <a:gd name="T2" fmla="*/ 54 w 68"/>
                  <a:gd name="T3" fmla="*/ 5 h 40"/>
                  <a:gd name="T4" fmla="*/ 48 w 68"/>
                  <a:gd name="T5" fmla="*/ 9 h 40"/>
                  <a:gd name="T6" fmla="*/ 41 w 68"/>
                  <a:gd name="T7" fmla="*/ 13 h 40"/>
                  <a:gd name="T8" fmla="*/ 33 w 68"/>
                  <a:gd name="T9" fmla="*/ 16 h 40"/>
                  <a:gd name="T10" fmla="*/ 26 w 68"/>
                  <a:gd name="T11" fmla="*/ 20 h 40"/>
                  <a:gd name="T12" fmla="*/ 17 w 68"/>
                  <a:gd name="T13" fmla="*/ 22 h 40"/>
                  <a:gd name="T14" fmla="*/ 9 w 68"/>
                  <a:gd name="T15" fmla="*/ 24 h 40"/>
                  <a:gd name="T16" fmla="*/ 0 w 68"/>
                  <a:gd name="T17" fmla="*/ 26 h 40"/>
                  <a:gd name="T18" fmla="*/ 0 w 68"/>
                  <a:gd name="T19" fmla="*/ 40 h 40"/>
                  <a:gd name="T20" fmla="*/ 11 w 68"/>
                  <a:gd name="T21" fmla="*/ 40 h 40"/>
                  <a:gd name="T22" fmla="*/ 20 w 68"/>
                  <a:gd name="T23" fmla="*/ 39 h 40"/>
                  <a:gd name="T24" fmla="*/ 31 w 68"/>
                  <a:gd name="T25" fmla="*/ 35 h 40"/>
                  <a:gd name="T26" fmla="*/ 41 w 68"/>
                  <a:gd name="T27" fmla="*/ 31 h 40"/>
                  <a:gd name="T28" fmla="*/ 48 w 68"/>
                  <a:gd name="T29" fmla="*/ 26 h 40"/>
                  <a:gd name="T30" fmla="*/ 57 w 68"/>
                  <a:gd name="T31" fmla="*/ 22 h 40"/>
                  <a:gd name="T32" fmla="*/ 63 w 68"/>
                  <a:gd name="T33" fmla="*/ 16 h 40"/>
                  <a:gd name="T34" fmla="*/ 68 w 68"/>
                  <a:gd name="T35" fmla="*/ 11 h 40"/>
                  <a:gd name="T36" fmla="*/ 59 w 68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8" h="40">
                    <a:moveTo>
                      <a:pt x="59" y="0"/>
                    </a:moveTo>
                    <a:lnTo>
                      <a:pt x="54" y="5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6"/>
                    </a:lnTo>
                    <a:lnTo>
                      <a:pt x="26" y="20"/>
                    </a:lnTo>
                    <a:lnTo>
                      <a:pt x="17" y="22"/>
                    </a:lnTo>
                    <a:lnTo>
                      <a:pt x="9" y="24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1" y="40"/>
                    </a:lnTo>
                    <a:lnTo>
                      <a:pt x="20" y="39"/>
                    </a:lnTo>
                    <a:lnTo>
                      <a:pt x="31" y="35"/>
                    </a:lnTo>
                    <a:lnTo>
                      <a:pt x="41" y="31"/>
                    </a:lnTo>
                    <a:lnTo>
                      <a:pt x="48" y="26"/>
                    </a:lnTo>
                    <a:lnTo>
                      <a:pt x="57" y="22"/>
                    </a:lnTo>
                    <a:lnTo>
                      <a:pt x="63" y="16"/>
                    </a:lnTo>
                    <a:lnTo>
                      <a:pt x="68" y="1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4" name="Freeform 654"/>
              <p:cNvSpPr>
                <a:spLocks/>
              </p:cNvSpPr>
              <p:nvPr/>
            </p:nvSpPr>
            <p:spPr bwMode="auto">
              <a:xfrm>
                <a:off x="1201" y="1901"/>
                <a:ext cx="24" cy="43"/>
              </a:xfrm>
              <a:custGeom>
                <a:avLst/>
                <a:gdLst>
                  <a:gd name="T0" fmla="*/ 5 w 24"/>
                  <a:gd name="T1" fmla="*/ 0 h 43"/>
                  <a:gd name="T2" fmla="*/ 2 w 24"/>
                  <a:gd name="T3" fmla="*/ 8 h 43"/>
                  <a:gd name="T4" fmla="*/ 0 w 24"/>
                  <a:gd name="T5" fmla="*/ 15 h 43"/>
                  <a:gd name="T6" fmla="*/ 4 w 24"/>
                  <a:gd name="T7" fmla="*/ 23 h 43"/>
                  <a:gd name="T8" fmla="*/ 5 w 24"/>
                  <a:gd name="T9" fmla="*/ 26 h 43"/>
                  <a:gd name="T10" fmla="*/ 9 w 24"/>
                  <a:gd name="T11" fmla="*/ 30 h 43"/>
                  <a:gd name="T12" fmla="*/ 9 w 24"/>
                  <a:gd name="T13" fmla="*/ 32 h 43"/>
                  <a:gd name="T14" fmla="*/ 18 w 24"/>
                  <a:gd name="T15" fmla="*/ 43 h 43"/>
                  <a:gd name="T16" fmla="*/ 24 w 24"/>
                  <a:gd name="T17" fmla="*/ 35 h 43"/>
                  <a:gd name="T18" fmla="*/ 24 w 24"/>
                  <a:gd name="T19" fmla="*/ 28 h 43"/>
                  <a:gd name="T20" fmla="*/ 22 w 24"/>
                  <a:gd name="T21" fmla="*/ 23 h 43"/>
                  <a:gd name="T22" fmla="*/ 18 w 24"/>
                  <a:gd name="T23" fmla="*/ 17 h 43"/>
                  <a:gd name="T24" fmla="*/ 17 w 24"/>
                  <a:gd name="T25" fmla="*/ 15 h 43"/>
                  <a:gd name="T26" fmla="*/ 17 w 24"/>
                  <a:gd name="T27" fmla="*/ 13 h 43"/>
                  <a:gd name="T28" fmla="*/ 17 w 24"/>
                  <a:gd name="T29" fmla="*/ 11 h 43"/>
                  <a:gd name="T30" fmla="*/ 5 w 24"/>
                  <a:gd name="T31" fmla="*/ 0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" h="43">
                    <a:moveTo>
                      <a:pt x="5" y="0"/>
                    </a:moveTo>
                    <a:lnTo>
                      <a:pt x="2" y="8"/>
                    </a:lnTo>
                    <a:lnTo>
                      <a:pt x="0" y="15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18" y="43"/>
                    </a:lnTo>
                    <a:lnTo>
                      <a:pt x="24" y="35"/>
                    </a:lnTo>
                    <a:lnTo>
                      <a:pt x="24" y="28"/>
                    </a:lnTo>
                    <a:lnTo>
                      <a:pt x="22" y="23"/>
                    </a:lnTo>
                    <a:lnTo>
                      <a:pt x="18" y="17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5" name="Freeform 655"/>
              <p:cNvSpPr>
                <a:spLocks/>
              </p:cNvSpPr>
              <p:nvPr/>
            </p:nvSpPr>
            <p:spPr bwMode="auto">
              <a:xfrm>
                <a:off x="1206" y="1876"/>
                <a:ext cx="71" cy="36"/>
              </a:xfrm>
              <a:custGeom>
                <a:avLst/>
                <a:gdLst>
                  <a:gd name="T0" fmla="*/ 71 w 71"/>
                  <a:gd name="T1" fmla="*/ 0 h 36"/>
                  <a:gd name="T2" fmla="*/ 61 w 71"/>
                  <a:gd name="T3" fmla="*/ 0 h 36"/>
                  <a:gd name="T4" fmla="*/ 52 w 71"/>
                  <a:gd name="T5" fmla="*/ 1 h 36"/>
                  <a:gd name="T6" fmla="*/ 43 w 71"/>
                  <a:gd name="T7" fmla="*/ 5 h 36"/>
                  <a:gd name="T8" fmla="*/ 34 w 71"/>
                  <a:gd name="T9" fmla="*/ 9 h 36"/>
                  <a:gd name="T10" fmla="*/ 24 w 71"/>
                  <a:gd name="T11" fmla="*/ 13 h 36"/>
                  <a:gd name="T12" fmla="*/ 15 w 71"/>
                  <a:gd name="T13" fmla="*/ 16 h 36"/>
                  <a:gd name="T14" fmla="*/ 8 w 71"/>
                  <a:gd name="T15" fmla="*/ 20 h 36"/>
                  <a:gd name="T16" fmla="*/ 0 w 71"/>
                  <a:gd name="T17" fmla="*/ 25 h 36"/>
                  <a:gd name="T18" fmla="*/ 12 w 71"/>
                  <a:gd name="T19" fmla="*/ 36 h 36"/>
                  <a:gd name="T20" fmla="*/ 17 w 71"/>
                  <a:gd name="T21" fmla="*/ 33 h 36"/>
                  <a:gd name="T22" fmla="*/ 23 w 71"/>
                  <a:gd name="T23" fmla="*/ 29 h 36"/>
                  <a:gd name="T24" fmla="*/ 30 w 71"/>
                  <a:gd name="T25" fmla="*/ 25 h 36"/>
                  <a:gd name="T26" fmla="*/ 39 w 71"/>
                  <a:gd name="T27" fmla="*/ 22 h 36"/>
                  <a:gd name="T28" fmla="*/ 47 w 71"/>
                  <a:gd name="T29" fmla="*/ 20 h 36"/>
                  <a:gd name="T30" fmla="*/ 56 w 71"/>
                  <a:gd name="T31" fmla="*/ 16 h 36"/>
                  <a:gd name="T32" fmla="*/ 63 w 71"/>
                  <a:gd name="T33" fmla="*/ 14 h 36"/>
                  <a:gd name="T34" fmla="*/ 71 w 71"/>
                  <a:gd name="T35" fmla="*/ 14 h 36"/>
                  <a:gd name="T36" fmla="*/ 71 w 71"/>
                  <a:gd name="T37" fmla="*/ 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36">
                    <a:moveTo>
                      <a:pt x="71" y="0"/>
                    </a:moveTo>
                    <a:lnTo>
                      <a:pt x="61" y="0"/>
                    </a:lnTo>
                    <a:lnTo>
                      <a:pt x="52" y="1"/>
                    </a:lnTo>
                    <a:lnTo>
                      <a:pt x="43" y="5"/>
                    </a:lnTo>
                    <a:lnTo>
                      <a:pt x="34" y="9"/>
                    </a:lnTo>
                    <a:lnTo>
                      <a:pt x="24" y="13"/>
                    </a:lnTo>
                    <a:lnTo>
                      <a:pt x="15" y="16"/>
                    </a:lnTo>
                    <a:lnTo>
                      <a:pt x="8" y="20"/>
                    </a:lnTo>
                    <a:lnTo>
                      <a:pt x="0" y="25"/>
                    </a:lnTo>
                    <a:lnTo>
                      <a:pt x="12" y="36"/>
                    </a:lnTo>
                    <a:lnTo>
                      <a:pt x="17" y="33"/>
                    </a:lnTo>
                    <a:lnTo>
                      <a:pt x="23" y="29"/>
                    </a:lnTo>
                    <a:lnTo>
                      <a:pt x="30" y="25"/>
                    </a:lnTo>
                    <a:lnTo>
                      <a:pt x="39" y="22"/>
                    </a:lnTo>
                    <a:lnTo>
                      <a:pt x="47" y="20"/>
                    </a:lnTo>
                    <a:lnTo>
                      <a:pt x="56" y="16"/>
                    </a:lnTo>
                    <a:lnTo>
                      <a:pt x="63" y="14"/>
                    </a:lnTo>
                    <a:lnTo>
                      <a:pt x="71" y="1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6" name="Freeform 656"/>
              <p:cNvSpPr>
                <a:spLocks/>
              </p:cNvSpPr>
              <p:nvPr/>
            </p:nvSpPr>
            <p:spPr bwMode="auto">
              <a:xfrm>
                <a:off x="1277" y="1876"/>
                <a:ext cx="44" cy="33"/>
              </a:xfrm>
              <a:custGeom>
                <a:avLst/>
                <a:gdLst>
                  <a:gd name="T0" fmla="*/ 44 w 44"/>
                  <a:gd name="T1" fmla="*/ 18 h 33"/>
                  <a:gd name="T2" fmla="*/ 38 w 44"/>
                  <a:gd name="T3" fmla="*/ 16 h 33"/>
                  <a:gd name="T4" fmla="*/ 33 w 44"/>
                  <a:gd name="T5" fmla="*/ 14 h 33"/>
                  <a:gd name="T6" fmla="*/ 29 w 44"/>
                  <a:gd name="T7" fmla="*/ 11 h 33"/>
                  <a:gd name="T8" fmla="*/ 26 w 44"/>
                  <a:gd name="T9" fmla="*/ 9 h 33"/>
                  <a:gd name="T10" fmla="*/ 20 w 44"/>
                  <a:gd name="T11" fmla="*/ 5 h 33"/>
                  <a:gd name="T12" fmla="*/ 14 w 44"/>
                  <a:gd name="T13" fmla="*/ 1 h 33"/>
                  <a:gd name="T14" fmla="*/ 7 w 44"/>
                  <a:gd name="T15" fmla="*/ 0 h 33"/>
                  <a:gd name="T16" fmla="*/ 0 w 44"/>
                  <a:gd name="T17" fmla="*/ 0 h 33"/>
                  <a:gd name="T18" fmla="*/ 0 w 44"/>
                  <a:gd name="T19" fmla="*/ 14 h 33"/>
                  <a:gd name="T20" fmla="*/ 5 w 44"/>
                  <a:gd name="T21" fmla="*/ 14 h 33"/>
                  <a:gd name="T22" fmla="*/ 9 w 44"/>
                  <a:gd name="T23" fmla="*/ 16 h 33"/>
                  <a:gd name="T24" fmla="*/ 13 w 44"/>
                  <a:gd name="T25" fmla="*/ 18 h 33"/>
                  <a:gd name="T26" fmla="*/ 16 w 44"/>
                  <a:gd name="T27" fmla="*/ 20 h 33"/>
                  <a:gd name="T28" fmla="*/ 20 w 44"/>
                  <a:gd name="T29" fmla="*/ 24 h 33"/>
                  <a:gd name="T30" fmla="*/ 26 w 44"/>
                  <a:gd name="T31" fmla="*/ 27 h 33"/>
                  <a:gd name="T32" fmla="*/ 33 w 44"/>
                  <a:gd name="T33" fmla="*/ 31 h 33"/>
                  <a:gd name="T34" fmla="*/ 40 w 44"/>
                  <a:gd name="T35" fmla="*/ 33 h 33"/>
                  <a:gd name="T36" fmla="*/ 44 w 44"/>
                  <a:gd name="T37" fmla="*/ 18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33">
                    <a:moveTo>
                      <a:pt x="44" y="18"/>
                    </a:moveTo>
                    <a:lnTo>
                      <a:pt x="38" y="16"/>
                    </a:lnTo>
                    <a:lnTo>
                      <a:pt x="33" y="14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0" y="5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6" y="20"/>
                    </a:lnTo>
                    <a:lnTo>
                      <a:pt x="20" y="24"/>
                    </a:lnTo>
                    <a:lnTo>
                      <a:pt x="26" y="27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7" name="Freeform 657"/>
              <p:cNvSpPr>
                <a:spLocks/>
              </p:cNvSpPr>
              <p:nvPr/>
            </p:nvSpPr>
            <p:spPr bwMode="auto">
              <a:xfrm>
                <a:off x="1317" y="1894"/>
                <a:ext cx="87" cy="22"/>
              </a:xfrm>
              <a:custGeom>
                <a:avLst/>
                <a:gdLst>
                  <a:gd name="T0" fmla="*/ 83 w 87"/>
                  <a:gd name="T1" fmla="*/ 7 h 22"/>
                  <a:gd name="T2" fmla="*/ 78 w 87"/>
                  <a:gd name="T3" fmla="*/ 7 h 22"/>
                  <a:gd name="T4" fmla="*/ 69 w 87"/>
                  <a:gd name="T5" fmla="*/ 7 h 22"/>
                  <a:gd name="T6" fmla="*/ 58 w 87"/>
                  <a:gd name="T7" fmla="*/ 7 h 22"/>
                  <a:gd name="T8" fmla="*/ 46 w 87"/>
                  <a:gd name="T9" fmla="*/ 6 h 22"/>
                  <a:gd name="T10" fmla="*/ 35 w 87"/>
                  <a:gd name="T11" fmla="*/ 6 h 22"/>
                  <a:gd name="T12" fmla="*/ 22 w 87"/>
                  <a:gd name="T13" fmla="*/ 4 h 22"/>
                  <a:gd name="T14" fmla="*/ 13 w 87"/>
                  <a:gd name="T15" fmla="*/ 2 h 22"/>
                  <a:gd name="T16" fmla="*/ 4 w 87"/>
                  <a:gd name="T17" fmla="*/ 0 h 22"/>
                  <a:gd name="T18" fmla="*/ 0 w 87"/>
                  <a:gd name="T19" fmla="*/ 15 h 22"/>
                  <a:gd name="T20" fmla="*/ 10 w 87"/>
                  <a:gd name="T21" fmla="*/ 17 h 22"/>
                  <a:gd name="T22" fmla="*/ 21 w 87"/>
                  <a:gd name="T23" fmla="*/ 18 h 22"/>
                  <a:gd name="T24" fmla="*/ 34 w 87"/>
                  <a:gd name="T25" fmla="*/ 20 h 22"/>
                  <a:gd name="T26" fmla="*/ 45 w 87"/>
                  <a:gd name="T27" fmla="*/ 22 h 22"/>
                  <a:gd name="T28" fmla="*/ 58 w 87"/>
                  <a:gd name="T29" fmla="*/ 22 h 22"/>
                  <a:gd name="T30" fmla="*/ 69 w 87"/>
                  <a:gd name="T31" fmla="*/ 22 h 22"/>
                  <a:gd name="T32" fmla="*/ 78 w 87"/>
                  <a:gd name="T33" fmla="*/ 22 h 22"/>
                  <a:gd name="T34" fmla="*/ 87 w 87"/>
                  <a:gd name="T35" fmla="*/ 22 h 22"/>
                  <a:gd name="T36" fmla="*/ 83 w 87"/>
                  <a:gd name="T37" fmla="*/ 7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7" h="22">
                    <a:moveTo>
                      <a:pt x="83" y="7"/>
                    </a:moveTo>
                    <a:lnTo>
                      <a:pt x="78" y="7"/>
                    </a:lnTo>
                    <a:lnTo>
                      <a:pt x="69" y="7"/>
                    </a:lnTo>
                    <a:lnTo>
                      <a:pt x="58" y="7"/>
                    </a:lnTo>
                    <a:lnTo>
                      <a:pt x="46" y="6"/>
                    </a:lnTo>
                    <a:lnTo>
                      <a:pt x="35" y="6"/>
                    </a:lnTo>
                    <a:lnTo>
                      <a:pt x="22" y="4"/>
                    </a:lnTo>
                    <a:lnTo>
                      <a:pt x="13" y="2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10" y="17"/>
                    </a:lnTo>
                    <a:lnTo>
                      <a:pt x="21" y="18"/>
                    </a:lnTo>
                    <a:lnTo>
                      <a:pt x="34" y="20"/>
                    </a:lnTo>
                    <a:lnTo>
                      <a:pt x="45" y="22"/>
                    </a:lnTo>
                    <a:lnTo>
                      <a:pt x="58" y="22"/>
                    </a:lnTo>
                    <a:lnTo>
                      <a:pt x="69" y="22"/>
                    </a:lnTo>
                    <a:lnTo>
                      <a:pt x="78" y="22"/>
                    </a:lnTo>
                    <a:lnTo>
                      <a:pt x="87" y="22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8" name="Freeform 658"/>
              <p:cNvSpPr>
                <a:spLocks/>
              </p:cNvSpPr>
              <p:nvPr/>
            </p:nvSpPr>
            <p:spPr bwMode="auto">
              <a:xfrm>
                <a:off x="1400" y="1877"/>
                <a:ext cx="19" cy="39"/>
              </a:xfrm>
              <a:custGeom>
                <a:avLst/>
                <a:gdLst>
                  <a:gd name="T0" fmla="*/ 4 w 19"/>
                  <a:gd name="T1" fmla="*/ 0 h 39"/>
                  <a:gd name="T2" fmla="*/ 0 w 19"/>
                  <a:gd name="T3" fmla="*/ 8 h 39"/>
                  <a:gd name="T4" fmla="*/ 0 w 19"/>
                  <a:gd name="T5" fmla="*/ 15 h 39"/>
                  <a:gd name="T6" fmla="*/ 0 w 19"/>
                  <a:gd name="T7" fmla="*/ 19 h 39"/>
                  <a:gd name="T8" fmla="*/ 2 w 19"/>
                  <a:gd name="T9" fmla="*/ 23 h 39"/>
                  <a:gd name="T10" fmla="*/ 2 w 19"/>
                  <a:gd name="T11" fmla="*/ 24 h 39"/>
                  <a:gd name="T12" fmla="*/ 4 w 19"/>
                  <a:gd name="T13" fmla="*/ 23 h 39"/>
                  <a:gd name="T14" fmla="*/ 0 w 19"/>
                  <a:gd name="T15" fmla="*/ 24 h 39"/>
                  <a:gd name="T16" fmla="*/ 4 w 19"/>
                  <a:gd name="T17" fmla="*/ 39 h 39"/>
                  <a:gd name="T18" fmla="*/ 11 w 19"/>
                  <a:gd name="T19" fmla="*/ 35 h 39"/>
                  <a:gd name="T20" fmla="*/ 17 w 19"/>
                  <a:gd name="T21" fmla="*/ 30 h 39"/>
                  <a:gd name="T22" fmla="*/ 19 w 19"/>
                  <a:gd name="T23" fmla="*/ 23 h 39"/>
                  <a:gd name="T24" fmla="*/ 17 w 19"/>
                  <a:gd name="T25" fmla="*/ 19 h 39"/>
                  <a:gd name="T26" fmla="*/ 15 w 19"/>
                  <a:gd name="T27" fmla="*/ 15 h 39"/>
                  <a:gd name="T28" fmla="*/ 15 w 19"/>
                  <a:gd name="T29" fmla="*/ 12 h 39"/>
                  <a:gd name="T30" fmla="*/ 13 w 19"/>
                  <a:gd name="T31" fmla="*/ 13 h 39"/>
                  <a:gd name="T32" fmla="*/ 4 w 1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39">
                    <a:moveTo>
                      <a:pt x="4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4" y="39"/>
                    </a:lnTo>
                    <a:lnTo>
                      <a:pt x="11" y="35"/>
                    </a:lnTo>
                    <a:lnTo>
                      <a:pt x="17" y="30"/>
                    </a:lnTo>
                    <a:lnTo>
                      <a:pt x="19" y="23"/>
                    </a:lnTo>
                    <a:lnTo>
                      <a:pt x="17" y="19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999" name="Freeform 659"/>
              <p:cNvSpPr>
                <a:spLocks/>
              </p:cNvSpPr>
              <p:nvPr/>
            </p:nvSpPr>
            <p:spPr bwMode="auto">
              <a:xfrm>
                <a:off x="1404" y="1863"/>
                <a:ext cx="46" cy="27"/>
              </a:xfrm>
              <a:custGeom>
                <a:avLst/>
                <a:gdLst>
                  <a:gd name="T0" fmla="*/ 41 w 46"/>
                  <a:gd name="T1" fmla="*/ 0 h 27"/>
                  <a:gd name="T2" fmla="*/ 35 w 46"/>
                  <a:gd name="T3" fmla="*/ 2 h 27"/>
                  <a:gd name="T4" fmla="*/ 31 w 46"/>
                  <a:gd name="T5" fmla="*/ 3 h 27"/>
                  <a:gd name="T6" fmla="*/ 26 w 46"/>
                  <a:gd name="T7" fmla="*/ 5 h 27"/>
                  <a:gd name="T8" fmla="*/ 20 w 46"/>
                  <a:gd name="T9" fmla="*/ 5 h 27"/>
                  <a:gd name="T10" fmla="*/ 15 w 46"/>
                  <a:gd name="T11" fmla="*/ 7 h 27"/>
                  <a:gd name="T12" fmla="*/ 9 w 46"/>
                  <a:gd name="T13" fmla="*/ 9 h 27"/>
                  <a:gd name="T14" fmla="*/ 4 w 46"/>
                  <a:gd name="T15" fmla="*/ 13 h 27"/>
                  <a:gd name="T16" fmla="*/ 0 w 46"/>
                  <a:gd name="T17" fmla="*/ 14 h 27"/>
                  <a:gd name="T18" fmla="*/ 9 w 46"/>
                  <a:gd name="T19" fmla="*/ 27 h 27"/>
                  <a:gd name="T20" fmla="*/ 13 w 46"/>
                  <a:gd name="T21" fmla="*/ 26 h 27"/>
                  <a:gd name="T22" fmla="*/ 15 w 46"/>
                  <a:gd name="T23" fmla="*/ 24 h 27"/>
                  <a:gd name="T24" fmla="*/ 20 w 46"/>
                  <a:gd name="T25" fmla="*/ 22 h 27"/>
                  <a:gd name="T26" fmla="*/ 24 w 46"/>
                  <a:gd name="T27" fmla="*/ 20 h 27"/>
                  <a:gd name="T28" fmla="*/ 30 w 46"/>
                  <a:gd name="T29" fmla="*/ 20 h 27"/>
                  <a:gd name="T30" fmla="*/ 35 w 46"/>
                  <a:gd name="T31" fmla="*/ 18 h 27"/>
                  <a:gd name="T32" fmla="*/ 41 w 46"/>
                  <a:gd name="T33" fmla="*/ 16 h 27"/>
                  <a:gd name="T34" fmla="*/ 46 w 46"/>
                  <a:gd name="T35" fmla="*/ 14 h 27"/>
                  <a:gd name="T36" fmla="*/ 41 w 46"/>
                  <a:gd name="T37" fmla="*/ 0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27">
                    <a:moveTo>
                      <a:pt x="41" y="0"/>
                    </a:moveTo>
                    <a:lnTo>
                      <a:pt x="35" y="2"/>
                    </a:lnTo>
                    <a:lnTo>
                      <a:pt x="31" y="3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5" y="7"/>
                    </a:lnTo>
                    <a:lnTo>
                      <a:pt x="9" y="9"/>
                    </a:lnTo>
                    <a:lnTo>
                      <a:pt x="4" y="13"/>
                    </a:lnTo>
                    <a:lnTo>
                      <a:pt x="0" y="14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5" y="24"/>
                    </a:lnTo>
                    <a:lnTo>
                      <a:pt x="20" y="22"/>
                    </a:lnTo>
                    <a:lnTo>
                      <a:pt x="24" y="20"/>
                    </a:lnTo>
                    <a:lnTo>
                      <a:pt x="30" y="20"/>
                    </a:lnTo>
                    <a:lnTo>
                      <a:pt x="35" y="18"/>
                    </a:lnTo>
                    <a:lnTo>
                      <a:pt x="41" y="16"/>
                    </a:lnTo>
                    <a:lnTo>
                      <a:pt x="46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0" name="Freeform 660"/>
              <p:cNvSpPr>
                <a:spLocks/>
              </p:cNvSpPr>
              <p:nvPr/>
            </p:nvSpPr>
            <p:spPr bwMode="auto">
              <a:xfrm>
                <a:off x="1445" y="1848"/>
                <a:ext cx="44" cy="29"/>
              </a:xfrm>
              <a:custGeom>
                <a:avLst/>
                <a:gdLst>
                  <a:gd name="T0" fmla="*/ 35 w 44"/>
                  <a:gd name="T1" fmla="*/ 0 h 29"/>
                  <a:gd name="T2" fmla="*/ 33 w 44"/>
                  <a:gd name="T3" fmla="*/ 2 h 29"/>
                  <a:gd name="T4" fmla="*/ 29 w 44"/>
                  <a:gd name="T5" fmla="*/ 4 h 29"/>
                  <a:gd name="T6" fmla="*/ 24 w 44"/>
                  <a:gd name="T7" fmla="*/ 5 h 29"/>
                  <a:gd name="T8" fmla="*/ 20 w 44"/>
                  <a:gd name="T9" fmla="*/ 7 h 29"/>
                  <a:gd name="T10" fmla="*/ 14 w 44"/>
                  <a:gd name="T11" fmla="*/ 9 h 29"/>
                  <a:gd name="T12" fmla="*/ 9 w 44"/>
                  <a:gd name="T13" fmla="*/ 11 h 29"/>
                  <a:gd name="T14" fmla="*/ 3 w 44"/>
                  <a:gd name="T15" fmla="*/ 13 h 29"/>
                  <a:gd name="T16" fmla="*/ 0 w 44"/>
                  <a:gd name="T17" fmla="*/ 15 h 29"/>
                  <a:gd name="T18" fmla="*/ 5 w 44"/>
                  <a:gd name="T19" fmla="*/ 29 h 29"/>
                  <a:gd name="T20" fmla="*/ 9 w 44"/>
                  <a:gd name="T21" fmla="*/ 28 h 29"/>
                  <a:gd name="T22" fmla="*/ 14 w 44"/>
                  <a:gd name="T23" fmla="*/ 26 h 29"/>
                  <a:gd name="T24" fmla="*/ 20 w 44"/>
                  <a:gd name="T25" fmla="*/ 24 h 29"/>
                  <a:gd name="T26" fmla="*/ 26 w 44"/>
                  <a:gd name="T27" fmla="*/ 22 h 29"/>
                  <a:gd name="T28" fmla="*/ 31 w 44"/>
                  <a:gd name="T29" fmla="*/ 20 h 29"/>
                  <a:gd name="T30" fmla="*/ 35 w 44"/>
                  <a:gd name="T31" fmla="*/ 17 h 29"/>
                  <a:gd name="T32" fmla="*/ 40 w 44"/>
                  <a:gd name="T33" fmla="*/ 15 h 29"/>
                  <a:gd name="T34" fmla="*/ 44 w 44"/>
                  <a:gd name="T35" fmla="*/ 11 h 29"/>
                  <a:gd name="T36" fmla="*/ 35 w 44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29">
                    <a:moveTo>
                      <a:pt x="35" y="0"/>
                    </a:moveTo>
                    <a:lnTo>
                      <a:pt x="33" y="2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20" y="7"/>
                    </a:lnTo>
                    <a:lnTo>
                      <a:pt x="14" y="9"/>
                    </a:lnTo>
                    <a:lnTo>
                      <a:pt x="9" y="11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5" y="29"/>
                    </a:lnTo>
                    <a:lnTo>
                      <a:pt x="9" y="28"/>
                    </a:lnTo>
                    <a:lnTo>
                      <a:pt x="14" y="26"/>
                    </a:lnTo>
                    <a:lnTo>
                      <a:pt x="20" y="24"/>
                    </a:lnTo>
                    <a:lnTo>
                      <a:pt x="26" y="22"/>
                    </a:lnTo>
                    <a:lnTo>
                      <a:pt x="31" y="20"/>
                    </a:lnTo>
                    <a:lnTo>
                      <a:pt x="35" y="17"/>
                    </a:lnTo>
                    <a:lnTo>
                      <a:pt x="40" y="15"/>
                    </a:lnTo>
                    <a:lnTo>
                      <a:pt x="44" y="1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1" name="Freeform 661"/>
              <p:cNvSpPr>
                <a:spLocks/>
              </p:cNvSpPr>
              <p:nvPr/>
            </p:nvSpPr>
            <p:spPr bwMode="auto">
              <a:xfrm>
                <a:off x="1480" y="1831"/>
                <a:ext cx="24" cy="28"/>
              </a:xfrm>
              <a:custGeom>
                <a:avLst/>
                <a:gdLst>
                  <a:gd name="T0" fmla="*/ 9 w 24"/>
                  <a:gd name="T1" fmla="*/ 0 h 28"/>
                  <a:gd name="T2" fmla="*/ 7 w 24"/>
                  <a:gd name="T3" fmla="*/ 4 h 28"/>
                  <a:gd name="T4" fmla="*/ 7 w 24"/>
                  <a:gd name="T5" fmla="*/ 8 h 28"/>
                  <a:gd name="T6" fmla="*/ 7 w 24"/>
                  <a:gd name="T7" fmla="*/ 10 h 28"/>
                  <a:gd name="T8" fmla="*/ 5 w 24"/>
                  <a:gd name="T9" fmla="*/ 10 h 28"/>
                  <a:gd name="T10" fmla="*/ 5 w 24"/>
                  <a:gd name="T11" fmla="*/ 11 h 28"/>
                  <a:gd name="T12" fmla="*/ 4 w 24"/>
                  <a:gd name="T13" fmla="*/ 13 h 28"/>
                  <a:gd name="T14" fmla="*/ 4 w 24"/>
                  <a:gd name="T15" fmla="*/ 15 h 28"/>
                  <a:gd name="T16" fmla="*/ 0 w 24"/>
                  <a:gd name="T17" fmla="*/ 17 h 28"/>
                  <a:gd name="T18" fmla="*/ 9 w 24"/>
                  <a:gd name="T19" fmla="*/ 28 h 28"/>
                  <a:gd name="T20" fmla="*/ 13 w 24"/>
                  <a:gd name="T21" fmla="*/ 26 h 28"/>
                  <a:gd name="T22" fmla="*/ 15 w 24"/>
                  <a:gd name="T23" fmla="*/ 24 h 28"/>
                  <a:gd name="T24" fmla="*/ 18 w 24"/>
                  <a:gd name="T25" fmla="*/ 21 h 28"/>
                  <a:gd name="T26" fmla="*/ 20 w 24"/>
                  <a:gd name="T27" fmla="*/ 17 h 28"/>
                  <a:gd name="T28" fmla="*/ 22 w 24"/>
                  <a:gd name="T29" fmla="*/ 13 h 28"/>
                  <a:gd name="T30" fmla="*/ 22 w 24"/>
                  <a:gd name="T31" fmla="*/ 11 h 28"/>
                  <a:gd name="T32" fmla="*/ 24 w 24"/>
                  <a:gd name="T33" fmla="*/ 8 h 28"/>
                  <a:gd name="T34" fmla="*/ 24 w 24"/>
                  <a:gd name="T35" fmla="*/ 4 h 28"/>
                  <a:gd name="T36" fmla="*/ 9 w 24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9" y="0"/>
                    </a:moveTo>
                    <a:lnTo>
                      <a:pt x="7" y="4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9" y="28"/>
                    </a:lnTo>
                    <a:lnTo>
                      <a:pt x="13" y="26"/>
                    </a:lnTo>
                    <a:lnTo>
                      <a:pt x="15" y="24"/>
                    </a:lnTo>
                    <a:lnTo>
                      <a:pt x="18" y="21"/>
                    </a:lnTo>
                    <a:lnTo>
                      <a:pt x="20" y="17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2" name="Freeform 662"/>
              <p:cNvSpPr>
                <a:spLocks/>
              </p:cNvSpPr>
              <p:nvPr/>
            </p:nvSpPr>
            <p:spPr bwMode="auto">
              <a:xfrm>
                <a:off x="1484" y="1793"/>
                <a:ext cx="20" cy="42"/>
              </a:xfrm>
              <a:custGeom>
                <a:avLst/>
                <a:gdLst>
                  <a:gd name="T0" fmla="*/ 3 w 20"/>
                  <a:gd name="T1" fmla="*/ 0 h 42"/>
                  <a:gd name="T2" fmla="*/ 1 w 20"/>
                  <a:gd name="T3" fmla="*/ 7 h 42"/>
                  <a:gd name="T4" fmla="*/ 0 w 20"/>
                  <a:gd name="T5" fmla="*/ 12 h 42"/>
                  <a:gd name="T6" fmla="*/ 1 w 20"/>
                  <a:gd name="T7" fmla="*/ 18 h 42"/>
                  <a:gd name="T8" fmla="*/ 1 w 20"/>
                  <a:gd name="T9" fmla="*/ 24 h 42"/>
                  <a:gd name="T10" fmla="*/ 3 w 20"/>
                  <a:gd name="T11" fmla="*/ 29 h 42"/>
                  <a:gd name="T12" fmla="*/ 3 w 20"/>
                  <a:gd name="T13" fmla="*/ 33 h 42"/>
                  <a:gd name="T14" fmla="*/ 5 w 20"/>
                  <a:gd name="T15" fmla="*/ 36 h 42"/>
                  <a:gd name="T16" fmla="*/ 5 w 20"/>
                  <a:gd name="T17" fmla="*/ 38 h 42"/>
                  <a:gd name="T18" fmla="*/ 20 w 20"/>
                  <a:gd name="T19" fmla="*/ 42 h 42"/>
                  <a:gd name="T20" fmla="*/ 20 w 20"/>
                  <a:gd name="T21" fmla="*/ 36 h 42"/>
                  <a:gd name="T22" fmla="*/ 20 w 20"/>
                  <a:gd name="T23" fmla="*/ 31 h 42"/>
                  <a:gd name="T24" fmla="*/ 18 w 20"/>
                  <a:gd name="T25" fmla="*/ 25 h 42"/>
                  <a:gd name="T26" fmla="*/ 16 w 20"/>
                  <a:gd name="T27" fmla="*/ 20 h 42"/>
                  <a:gd name="T28" fmla="*/ 16 w 20"/>
                  <a:gd name="T29" fmla="*/ 16 h 42"/>
                  <a:gd name="T30" fmla="*/ 16 w 20"/>
                  <a:gd name="T31" fmla="*/ 12 h 42"/>
                  <a:gd name="T32" fmla="*/ 16 w 20"/>
                  <a:gd name="T33" fmla="*/ 9 h 42"/>
                  <a:gd name="T34" fmla="*/ 16 w 20"/>
                  <a:gd name="T35" fmla="*/ 7 h 42"/>
                  <a:gd name="T36" fmla="*/ 3 w 20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42">
                    <a:moveTo>
                      <a:pt x="3" y="0"/>
                    </a:move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3" y="29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20" y="42"/>
                    </a:lnTo>
                    <a:lnTo>
                      <a:pt x="20" y="36"/>
                    </a:lnTo>
                    <a:lnTo>
                      <a:pt x="20" y="31"/>
                    </a:lnTo>
                    <a:lnTo>
                      <a:pt x="18" y="25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3" name="Freeform 663"/>
              <p:cNvSpPr>
                <a:spLocks/>
              </p:cNvSpPr>
              <p:nvPr/>
            </p:nvSpPr>
            <p:spPr bwMode="auto">
              <a:xfrm>
                <a:off x="1487" y="1774"/>
                <a:ext cx="35" cy="26"/>
              </a:xfrm>
              <a:custGeom>
                <a:avLst/>
                <a:gdLst>
                  <a:gd name="T0" fmla="*/ 33 w 35"/>
                  <a:gd name="T1" fmla="*/ 0 h 26"/>
                  <a:gd name="T2" fmla="*/ 28 w 35"/>
                  <a:gd name="T3" fmla="*/ 2 h 26"/>
                  <a:gd name="T4" fmla="*/ 22 w 35"/>
                  <a:gd name="T5" fmla="*/ 2 h 26"/>
                  <a:gd name="T6" fmla="*/ 19 w 35"/>
                  <a:gd name="T7" fmla="*/ 4 h 26"/>
                  <a:gd name="T8" fmla="*/ 13 w 35"/>
                  <a:gd name="T9" fmla="*/ 6 h 26"/>
                  <a:gd name="T10" fmla="*/ 9 w 35"/>
                  <a:gd name="T11" fmla="*/ 7 h 26"/>
                  <a:gd name="T12" fmla="*/ 6 w 35"/>
                  <a:gd name="T13" fmla="*/ 11 h 26"/>
                  <a:gd name="T14" fmla="*/ 2 w 35"/>
                  <a:gd name="T15" fmla="*/ 15 h 26"/>
                  <a:gd name="T16" fmla="*/ 0 w 35"/>
                  <a:gd name="T17" fmla="*/ 19 h 26"/>
                  <a:gd name="T18" fmla="*/ 13 w 35"/>
                  <a:gd name="T19" fmla="*/ 26 h 26"/>
                  <a:gd name="T20" fmla="*/ 15 w 35"/>
                  <a:gd name="T21" fmla="*/ 24 h 26"/>
                  <a:gd name="T22" fmla="*/ 17 w 35"/>
                  <a:gd name="T23" fmla="*/ 22 h 26"/>
                  <a:gd name="T24" fmla="*/ 19 w 35"/>
                  <a:gd name="T25" fmla="*/ 20 h 26"/>
                  <a:gd name="T26" fmla="*/ 21 w 35"/>
                  <a:gd name="T27" fmla="*/ 20 h 26"/>
                  <a:gd name="T28" fmla="*/ 22 w 35"/>
                  <a:gd name="T29" fmla="*/ 19 h 26"/>
                  <a:gd name="T30" fmla="*/ 26 w 35"/>
                  <a:gd name="T31" fmla="*/ 19 h 26"/>
                  <a:gd name="T32" fmla="*/ 30 w 35"/>
                  <a:gd name="T33" fmla="*/ 17 h 26"/>
                  <a:gd name="T34" fmla="*/ 35 w 35"/>
                  <a:gd name="T35" fmla="*/ 17 h 26"/>
                  <a:gd name="T36" fmla="*/ 33 w 35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26">
                    <a:moveTo>
                      <a:pt x="33" y="0"/>
                    </a:moveTo>
                    <a:lnTo>
                      <a:pt x="28" y="2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13" y="26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6" y="19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4" name="Freeform 664"/>
              <p:cNvSpPr>
                <a:spLocks/>
              </p:cNvSpPr>
              <p:nvPr/>
            </p:nvSpPr>
            <p:spPr bwMode="auto">
              <a:xfrm>
                <a:off x="1520" y="1774"/>
                <a:ext cx="56" cy="17"/>
              </a:xfrm>
              <a:custGeom>
                <a:avLst/>
                <a:gdLst>
                  <a:gd name="T0" fmla="*/ 56 w 56"/>
                  <a:gd name="T1" fmla="*/ 2 h 17"/>
                  <a:gd name="T2" fmla="*/ 50 w 56"/>
                  <a:gd name="T3" fmla="*/ 2 h 17"/>
                  <a:gd name="T4" fmla="*/ 43 w 56"/>
                  <a:gd name="T5" fmla="*/ 2 h 17"/>
                  <a:gd name="T6" fmla="*/ 36 w 56"/>
                  <a:gd name="T7" fmla="*/ 2 h 17"/>
                  <a:gd name="T8" fmla="*/ 28 w 56"/>
                  <a:gd name="T9" fmla="*/ 0 h 17"/>
                  <a:gd name="T10" fmla="*/ 21 w 56"/>
                  <a:gd name="T11" fmla="*/ 0 h 17"/>
                  <a:gd name="T12" fmla="*/ 13 w 56"/>
                  <a:gd name="T13" fmla="*/ 0 h 17"/>
                  <a:gd name="T14" fmla="*/ 6 w 56"/>
                  <a:gd name="T15" fmla="*/ 0 h 17"/>
                  <a:gd name="T16" fmla="*/ 0 w 56"/>
                  <a:gd name="T17" fmla="*/ 0 h 17"/>
                  <a:gd name="T18" fmla="*/ 2 w 56"/>
                  <a:gd name="T19" fmla="*/ 17 h 17"/>
                  <a:gd name="T20" fmla="*/ 8 w 56"/>
                  <a:gd name="T21" fmla="*/ 15 h 17"/>
                  <a:gd name="T22" fmla="*/ 13 w 56"/>
                  <a:gd name="T23" fmla="*/ 15 h 17"/>
                  <a:gd name="T24" fmla="*/ 21 w 56"/>
                  <a:gd name="T25" fmla="*/ 17 h 17"/>
                  <a:gd name="T26" fmla="*/ 28 w 56"/>
                  <a:gd name="T27" fmla="*/ 17 h 17"/>
                  <a:gd name="T28" fmla="*/ 36 w 56"/>
                  <a:gd name="T29" fmla="*/ 17 h 17"/>
                  <a:gd name="T30" fmla="*/ 43 w 56"/>
                  <a:gd name="T31" fmla="*/ 17 h 17"/>
                  <a:gd name="T32" fmla="*/ 48 w 56"/>
                  <a:gd name="T33" fmla="*/ 17 h 17"/>
                  <a:gd name="T34" fmla="*/ 56 w 56"/>
                  <a:gd name="T35" fmla="*/ 17 h 17"/>
                  <a:gd name="T36" fmla="*/ 56 w 56"/>
                  <a:gd name="T37" fmla="*/ 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17">
                    <a:moveTo>
                      <a:pt x="56" y="2"/>
                    </a:moveTo>
                    <a:lnTo>
                      <a:pt x="50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21" y="17"/>
                    </a:lnTo>
                    <a:lnTo>
                      <a:pt x="28" y="17"/>
                    </a:lnTo>
                    <a:lnTo>
                      <a:pt x="36" y="17"/>
                    </a:lnTo>
                    <a:lnTo>
                      <a:pt x="43" y="17"/>
                    </a:lnTo>
                    <a:lnTo>
                      <a:pt x="48" y="17"/>
                    </a:lnTo>
                    <a:lnTo>
                      <a:pt x="56" y="17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5" name="Freeform 665"/>
              <p:cNvSpPr>
                <a:spLocks/>
              </p:cNvSpPr>
              <p:nvPr/>
            </p:nvSpPr>
            <p:spPr bwMode="auto">
              <a:xfrm>
                <a:off x="1576" y="1774"/>
                <a:ext cx="44" cy="19"/>
              </a:xfrm>
              <a:custGeom>
                <a:avLst/>
                <a:gdLst>
                  <a:gd name="T0" fmla="*/ 33 w 44"/>
                  <a:gd name="T1" fmla="*/ 0 h 19"/>
                  <a:gd name="T2" fmla="*/ 31 w 44"/>
                  <a:gd name="T3" fmla="*/ 0 h 19"/>
                  <a:gd name="T4" fmla="*/ 29 w 44"/>
                  <a:gd name="T5" fmla="*/ 2 h 19"/>
                  <a:gd name="T6" fmla="*/ 26 w 44"/>
                  <a:gd name="T7" fmla="*/ 2 h 19"/>
                  <a:gd name="T8" fmla="*/ 22 w 44"/>
                  <a:gd name="T9" fmla="*/ 2 h 19"/>
                  <a:gd name="T10" fmla="*/ 16 w 44"/>
                  <a:gd name="T11" fmla="*/ 2 h 19"/>
                  <a:gd name="T12" fmla="*/ 11 w 44"/>
                  <a:gd name="T13" fmla="*/ 2 h 19"/>
                  <a:gd name="T14" fmla="*/ 5 w 44"/>
                  <a:gd name="T15" fmla="*/ 2 h 19"/>
                  <a:gd name="T16" fmla="*/ 0 w 44"/>
                  <a:gd name="T17" fmla="*/ 2 h 19"/>
                  <a:gd name="T18" fmla="*/ 0 w 44"/>
                  <a:gd name="T19" fmla="*/ 17 h 19"/>
                  <a:gd name="T20" fmla="*/ 5 w 44"/>
                  <a:gd name="T21" fmla="*/ 17 h 19"/>
                  <a:gd name="T22" fmla="*/ 11 w 44"/>
                  <a:gd name="T23" fmla="*/ 19 h 19"/>
                  <a:gd name="T24" fmla="*/ 16 w 44"/>
                  <a:gd name="T25" fmla="*/ 19 h 19"/>
                  <a:gd name="T26" fmla="*/ 22 w 44"/>
                  <a:gd name="T27" fmla="*/ 19 h 19"/>
                  <a:gd name="T28" fmla="*/ 28 w 44"/>
                  <a:gd name="T29" fmla="*/ 17 h 19"/>
                  <a:gd name="T30" fmla="*/ 33 w 44"/>
                  <a:gd name="T31" fmla="*/ 17 h 19"/>
                  <a:gd name="T32" fmla="*/ 39 w 44"/>
                  <a:gd name="T33" fmla="*/ 15 h 19"/>
                  <a:gd name="T34" fmla="*/ 44 w 44"/>
                  <a:gd name="T35" fmla="*/ 11 h 19"/>
                  <a:gd name="T36" fmla="*/ 33 w 44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19">
                    <a:moveTo>
                      <a:pt x="33" y="0"/>
                    </a:moveTo>
                    <a:lnTo>
                      <a:pt x="31" y="0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11" y="19"/>
                    </a:lnTo>
                    <a:lnTo>
                      <a:pt x="16" y="19"/>
                    </a:lnTo>
                    <a:lnTo>
                      <a:pt x="22" y="19"/>
                    </a:lnTo>
                    <a:lnTo>
                      <a:pt x="28" y="17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4" y="1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6" name="Freeform 666"/>
              <p:cNvSpPr>
                <a:spLocks/>
              </p:cNvSpPr>
              <p:nvPr/>
            </p:nvSpPr>
            <p:spPr bwMode="auto">
              <a:xfrm>
                <a:off x="1604" y="1741"/>
                <a:ext cx="20" cy="44"/>
              </a:xfrm>
              <a:custGeom>
                <a:avLst/>
                <a:gdLst>
                  <a:gd name="T0" fmla="*/ 5 w 20"/>
                  <a:gd name="T1" fmla="*/ 0 h 44"/>
                  <a:gd name="T2" fmla="*/ 1 w 20"/>
                  <a:gd name="T3" fmla="*/ 5 h 44"/>
                  <a:gd name="T4" fmla="*/ 0 w 20"/>
                  <a:gd name="T5" fmla="*/ 13 h 44"/>
                  <a:gd name="T6" fmla="*/ 1 w 20"/>
                  <a:gd name="T7" fmla="*/ 18 h 44"/>
                  <a:gd name="T8" fmla="*/ 3 w 20"/>
                  <a:gd name="T9" fmla="*/ 24 h 44"/>
                  <a:gd name="T10" fmla="*/ 5 w 20"/>
                  <a:gd name="T11" fmla="*/ 28 h 44"/>
                  <a:gd name="T12" fmla="*/ 5 w 20"/>
                  <a:gd name="T13" fmla="*/ 31 h 44"/>
                  <a:gd name="T14" fmla="*/ 5 w 20"/>
                  <a:gd name="T15" fmla="*/ 33 h 44"/>
                  <a:gd name="T16" fmla="*/ 16 w 20"/>
                  <a:gd name="T17" fmla="*/ 44 h 44"/>
                  <a:gd name="T18" fmla="*/ 20 w 20"/>
                  <a:gd name="T19" fmla="*/ 37 h 44"/>
                  <a:gd name="T20" fmla="*/ 20 w 20"/>
                  <a:gd name="T21" fmla="*/ 29 h 44"/>
                  <a:gd name="T22" fmla="*/ 20 w 20"/>
                  <a:gd name="T23" fmla="*/ 24 h 44"/>
                  <a:gd name="T24" fmla="*/ 18 w 20"/>
                  <a:gd name="T25" fmla="*/ 18 h 44"/>
                  <a:gd name="T26" fmla="*/ 16 w 20"/>
                  <a:gd name="T27" fmla="*/ 15 h 44"/>
                  <a:gd name="T28" fmla="*/ 16 w 20"/>
                  <a:gd name="T29" fmla="*/ 13 h 44"/>
                  <a:gd name="T30" fmla="*/ 16 w 20"/>
                  <a:gd name="T31" fmla="*/ 11 h 44"/>
                  <a:gd name="T32" fmla="*/ 5 w 20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44">
                    <a:moveTo>
                      <a:pt x="5" y="0"/>
                    </a:moveTo>
                    <a:lnTo>
                      <a:pt x="1" y="5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16" y="44"/>
                    </a:lnTo>
                    <a:lnTo>
                      <a:pt x="20" y="37"/>
                    </a:lnTo>
                    <a:lnTo>
                      <a:pt x="20" y="29"/>
                    </a:lnTo>
                    <a:lnTo>
                      <a:pt x="20" y="24"/>
                    </a:lnTo>
                    <a:lnTo>
                      <a:pt x="18" y="18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7" name="Freeform 667"/>
              <p:cNvSpPr>
                <a:spLocks/>
              </p:cNvSpPr>
              <p:nvPr/>
            </p:nvSpPr>
            <p:spPr bwMode="auto">
              <a:xfrm>
                <a:off x="1609" y="1728"/>
                <a:ext cx="52" cy="24"/>
              </a:xfrm>
              <a:custGeom>
                <a:avLst/>
                <a:gdLst>
                  <a:gd name="T0" fmla="*/ 48 w 52"/>
                  <a:gd name="T1" fmla="*/ 0 h 24"/>
                  <a:gd name="T2" fmla="*/ 41 w 52"/>
                  <a:gd name="T3" fmla="*/ 2 h 24"/>
                  <a:gd name="T4" fmla="*/ 35 w 52"/>
                  <a:gd name="T5" fmla="*/ 2 h 24"/>
                  <a:gd name="T6" fmla="*/ 28 w 52"/>
                  <a:gd name="T7" fmla="*/ 2 h 24"/>
                  <a:gd name="T8" fmla="*/ 22 w 52"/>
                  <a:gd name="T9" fmla="*/ 4 h 24"/>
                  <a:gd name="T10" fmla="*/ 17 w 52"/>
                  <a:gd name="T11" fmla="*/ 4 h 24"/>
                  <a:gd name="T12" fmla="*/ 11 w 52"/>
                  <a:gd name="T13" fmla="*/ 6 h 24"/>
                  <a:gd name="T14" fmla="*/ 6 w 52"/>
                  <a:gd name="T15" fmla="*/ 9 h 24"/>
                  <a:gd name="T16" fmla="*/ 0 w 52"/>
                  <a:gd name="T17" fmla="*/ 13 h 24"/>
                  <a:gd name="T18" fmla="*/ 11 w 52"/>
                  <a:gd name="T19" fmla="*/ 24 h 24"/>
                  <a:gd name="T20" fmla="*/ 13 w 52"/>
                  <a:gd name="T21" fmla="*/ 22 h 24"/>
                  <a:gd name="T22" fmla="*/ 17 w 52"/>
                  <a:gd name="T23" fmla="*/ 20 h 24"/>
                  <a:gd name="T24" fmla="*/ 20 w 52"/>
                  <a:gd name="T25" fmla="*/ 18 h 24"/>
                  <a:gd name="T26" fmla="*/ 24 w 52"/>
                  <a:gd name="T27" fmla="*/ 18 h 24"/>
                  <a:gd name="T28" fmla="*/ 30 w 52"/>
                  <a:gd name="T29" fmla="*/ 18 h 24"/>
                  <a:gd name="T30" fmla="*/ 35 w 52"/>
                  <a:gd name="T31" fmla="*/ 17 h 24"/>
                  <a:gd name="T32" fmla="*/ 43 w 52"/>
                  <a:gd name="T33" fmla="*/ 17 h 24"/>
                  <a:gd name="T34" fmla="*/ 52 w 52"/>
                  <a:gd name="T35" fmla="*/ 15 h 24"/>
                  <a:gd name="T36" fmla="*/ 48 w 52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2" h="24">
                    <a:moveTo>
                      <a:pt x="48" y="0"/>
                    </a:moveTo>
                    <a:lnTo>
                      <a:pt x="41" y="2"/>
                    </a:lnTo>
                    <a:lnTo>
                      <a:pt x="35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7" y="4"/>
                    </a:lnTo>
                    <a:lnTo>
                      <a:pt x="11" y="6"/>
                    </a:lnTo>
                    <a:lnTo>
                      <a:pt x="6" y="9"/>
                    </a:lnTo>
                    <a:lnTo>
                      <a:pt x="0" y="13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35" y="17"/>
                    </a:lnTo>
                    <a:lnTo>
                      <a:pt x="43" y="17"/>
                    </a:lnTo>
                    <a:lnTo>
                      <a:pt x="52" y="1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8" name="Freeform 668"/>
              <p:cNvSpPr>
                <a:spLocks/>
              </p:cNvSpPr>
              <p:nvPr/>
            </p:nvSpPr>
            <p:spPr bwMode="auto">
              <a:xfrm>
                <a:off x="1657" y="1717"/>
                <a:ext cx="87" cy="26"/>
              </a:xfrm>
              <a:custGeom>
                <a:avLst/>
                <a:gdLst>
                  <a:gd name="T0" fmla="*/ 87 w 87"/>
                  <a:gd name="T1" fmla="*/ 0 h 26"/>
                  <a:gd name="T2" fmla="*/ 78 w 87"/>
                  <a:gd name="T3" fmla="*/ 0 h 26"/>
                  <a:gd name="T4" fmla="*/ 67 w 87"/>
                  <a:gd name="T5" fmla="*/ 0 h 26"/>
                  <a:gd name="T6" fmla="*/ 56 w 87"/>
                  <a:gd name="T7" fmla="*/ 2 h 26"/>
                  <a:gd name="T8" fmla="*/ 44 w 87"/>
                  <a:gd name="T9" fmla="*/ 4 h 26"/>
                  <a:gd name="T10" fmla="*/ 32 w 87"/>
                  <a:gd name="T11" fmla="*/ 5 h 26"/>
                  <a:gd name="T12" fmla="*/ 20 w 87"/>
                  <a:gd name="T13" fmla="*/ 7 h 26"/>
                  <a:gd name="T14" fmla="*/ 9 w 87"/>
                  <a:gd name="T15" fmla="*/ 9 h 26"/>
                  <a:gd name="T16" fmla="*/ 0 w 87"/>
                  <a:gd name="T17" fmla="*/ 11 h 26"/>
                  <a:gd name="T18" fmla="*/ 4 w 87"/>
                  <a:gd name="T19" fmla="*/ 26 h 26"/>
                  <a:gd name="T20" fmla="*/ 13 w 87"/>
                  <a:gd name="T21" fmla="*/ 24 h 26"/>
                  <a:gd name="T22" fmla="*/ 22 w 87"/>
                  <a:gd name="T23" fmla="*/ 22 h 26"/>
                  <a:gd name="T24" fmla="*/ 33 w 87"/>
                  <a:gd name="T25" fmla="*/ 20 h 26"/>
                  <a:gd name="T26" fmla="*/ 46 w 87"/>
                  <a:gd name="T27" fmla="*/ 18 h 26"/>
                  <a:gd name="T28" fmla="*/ 57 w 87"/>
                  <a:gd name="T29" fmla="*/ 17 h 26"/>
                  <a:gd name="T30" fmla="*/ 68 w 87"/>
                  <a:gd name="T31" fmla="*/ 15 h 26"/>
                  <a:gd name="T32" fmla="*/ 78 w 87"/>
                  <a:gd name="T33" fmla="*/ 15 h 26"/>
                  <a:gd name="T34" fmla="*/ 85 w 87"/>
                  <a:gd name="T35" fmla="*/ 15 h 26"/>
                  <a:gd name="T36" fmla="*/ 87 w 87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7" h="26">
                    <a:moveTo>
                      <a:pt x="87" y="0"/>
                    </a:moveTo>
                    <a:lnTo>
                      <a:pt x="78" y="0"/>
                    </a:lnTo>
                    <a:lnTo>
                      <a:pt x="67" y="0"/>
                    </a:lnTo>
                    <a:lnTo>
                      <a:pt x="56" y="2"/>
                    </a:lnTo>
                    <a:lnTo>
                      <a:pt x="44" y="4"/>
                    </a:lnTo>
                    <a:lnTo>
                      <a:pt x="32" y="5"/>
                    </a:lnTo>
                    <a:lnTo>
                      <a:pt x="20" y="7"/>
                    </a:lnTo>
                    <a:lnTo>
                      <a:pt x="9" y="9"/>
                    </a:lnTo>
                    <a:lnTo>
                      <a:pt x="0" y="11"/>
                    </a:lnTo>
                    <a:lnTo>
                      <a:pt x="4" y="26"/>
                    </a:lnTo>
                    <a:lnTo>
                      <a:pt x="13" y="24"/>
                    </a:lnTo>
                    <a:lnTo>
                      <a:pt x="22" y="22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57" y="17"/>
                    </a:lnTo>
                    <a:lnTo>
                      <a:pt x="68" y="15"/>
                    </a:lnTo>
                    <a:lnTo>
                      <a:pt x="78" y="15"/>
                    </a:lnTo>
                    <a:lnTo>
                      <a:pt x="85" y="1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09" name="Freeform 669"/>
              <p:cNvSpPr>
                <a:spLocks/>
              </p:cNvSpPr>
              <p:nvPr/>
            </p:nvSpPr>
            <p:spPr bwMode="auto">
              <a:xfrm>
                <a:off x="1742" y="1717"/>
                <a:ext cx="19" cy="39"/>
              </a:xfrm>
              <a:custGeom>
                <a:avLst/>
                <a:gdLst>
                  <a:gd name="T0" fmla="*/ 19 w 19"/>
                  <a:gd name="T1" fmla="*/ 24 h 39"/>
                  <a:gd name="T2" fmla="*/ 17 w 19"/>
                  <a:gd name="T3" fmla="*/ 24 h 39"/>
                  <a:gd name="T4" fmla="*/ 19 w 19"/>
                  <a:gd name="T5" fmla="*/ 24 h 39"/>
                  <a:gd name="T6" fmla="*/ 19 w 19"/>
                  <a:gd name="T7" fmla="*/ 20 h 39"/>
                  <a:gd name="T8" fmla="*/ 19 w 19"/>
                  <a:gd name="T9" fmla="*/ 15 h 39"/>
                  <a:gd name="T10" fmla="*/ 17 w 19"/>
                  <a:gd name="T11" fmla="*/ 7 h 39"/>
                  <a:gd name="T12" fmla="*/ 11 w 19"/>
                  <a:gd name="T13" fmla="*/ 2 h 39"/>
                  <a:gd name="T14" fmla="*/ 2 w 19"/>
                  <a:gd name="T15" fmla="*/ 0 h 39"/>
                  <a:gd name="T16" fmla="*/ 0 w 19"/>
                  <a:gd name="T17" fmla="*/ 15 h 39"/>
                  <a:gd name="T18" fmla="*/ 4 w 19"/>
                  <a:gd name="T19" fmla="*/ 17 h 39"/>
                  <a:gd name="T20" fmla="*/ 4 w 19"/>
                  <a:gd name="T21" fmla="*/ 20 h 39"/>
                  <a:gd name="T22" fmla="*/ 4 w 19"/>
                  <a:gd name="T23" fmla="*/ 24 h 39"/>
                  <a:gd name="T24" fmla="*/ 4 w 19"/>
                  <a:gd name="T25" fmla="*/ 31 h 39"/>
                  <a:gd name="T26" fmla="*/ 9 w 19"/>
                  <a:gd name="T27" fmla="*/ 37 h 39"/>
                  <a:gd name="T28" fmla="*/ 17 w 19"/>
                  <a:gd name="T29" fmla="*/ 39 h 39"/>
                  <a:gd name="T30" fmla="*/ 19 w 19"/>
                  <a:gd name="T31" fmla="*/ 24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" h="39">
                    <a:moveTo>
                      <a:pt x="19" y="24"/>
                    </a:moveTo>
                    <a:lnTo>
                      <a:pt x="17" y="24"/>
                    </a:lnTo>
                    <a:lnTo>
                      <a:pt x="19" y="24"/>
                    </a:lnTo>
                    <a:lnTo>
                      <a:pt x="19" y="20"/>
                    </a:lnTo>
                    <a:lnTo>
                      <a:pt x="19" y="15"/>
                    </a:lnTo>
                    <a:lnTo>
                      <a:pt x="17" y="7"/>
                    </a:lnTo>
                    <a:lnTo>
                      <a:pt x="11" y="2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31"/>
                    </a:lnTo>
                    <a:lnTo>
                      <a:pt x="9" y="37"/>
                    </a:lnTo>
                    <a:lnTo>
                      <a:pt x="17" y="39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0" name="Freeform 670"/>
              <p:cNvSpPr>
                <a:spLocks/>
              </p:cNvSpPr>
              <p:nvPr/>
            </p:nvSpPr>
            <p:spPr bwMode="auto">
              <a:xfrm>
                <a:off x="1759" y="1719"/>
                <a:ext cx="59" cy="37"/>
              </a:xfrm>
              <a:custGeom>
                <a:avLst/>
                <a:gdLst>
                  <a:gd name="T0" fmla="*/ 57 w 59"/>
                  <a:gd name="T1" fmla="*/ 0 h 37"/>
                  <a:gd name="T2" fmla="*/ 50 w 59"/>
                  <a:gd name="T3" fmla="*/ 2 h 37"/>
                  <a:gd name="T4" fmla="*/ 42 w 59"/>
                  <a:gd name="T5" fmla="*/ 5 h 37"/>
                  <a:gd name="T6" fmla="*/ 35 w 59"/>
                  <a:gd name="T7" fmla="*/ 9 h 37"/>
                  <a:gd name="T8" fmla="*/ 26 w 59"/>
                  <a:gd name="T9" fmla="*/ 13 h 37"/>
                  <a:gd name="T10" fmla="*/ 18 w 59"/>
                  <a:gd name="T11" fmla="*/ 16 h 37"/>
                  <a:gd name="T12" fmla="*/ 11 w 59"/>
                  <a:gd name="T13" fmla="*/ 20 h 37"/>
                  <a:gd name="T14" fmla="*/ 5 w 59"/>
                  <a:gd name="T15" fmla="*/ 22 h 37"/>
                  <a:gd name="T16" fmla="*/ 2 w 59"/>
                  <a:gd name="T17" fmla="*/ 22 h 37"/>
                  <a:gd name="T18" fmla="*/ 0 w 59"/>
                  <a:gd name="T19" fmla="*/ 37 h 37"/>
                  <a:gd name="T20" fmla="*/ 9 w 59"/>
                  <a:gd name="T21" fmla="*/ 37 h 37"/>
                  <a:gd name="T22" fmla="*/ 16 w 59"/>
                  <a:gd name="T23" fmla="*/ 33 h 37"/>
                  <a:gd name="T24" fmla="*/ 24 w 59"/>
                  <a:gd name="T25" fmla="*/ 31 h 37"/>
                  <a:gd name="T26" fmla="*/ 33 w 59"/>
                  <a:gd name="T27" fmla="*/ 26 h 37"/>
                  <a:gd name="T28" fmla="*/ 40 w 59"/>
                  <a:gd name="T29" fmla="*/ 22 h 37"/>
                  <a:gd name="T30" fmla="*/ 48 w 59"/>
                  <a:gd name="T31" fmla="*/ 20 h 37"/>
                  <a:gd name="T32" fmla="*/ 55 w 59"/>
                  <a:gd name="T33" fmla="*/ 16 h 37"/>
                  <a:gd name="T34" fmla="*/ 59 w 59"/>
                  <a:gd name="T35" fmla="*/ 15 h 37"/>
                  <a:gd name="T36" fmla="*/ 57 w 59"/>
                  <a:gd name="T37" fmla="*/ 0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0" y="2"/>
                    </a:lnTo>
                    <a:lnTo>
                      <a:pt x="42" y="5"/>
                    </a:lnTo>
                    <a:lnTo>
                      <a:pt x="35" y="9"/>
                    </a:lnTo>
                    <a:lnTo>
                      <a:pt x="26" y="13"/>
                    </a:lnTo>
                    <a:lnTo>
                      <a:pt x="18" y="16"/>
                    </a:lnTo>
                    <a:lnTo>
                      <a:pt x="11" y="20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0" y="37"/>
                    </a:lnTo>
                    <a:lnTo>
                      <a:pt x="9" y="37"/>
                    </a:lnTo>
                    <a:lnTo>
                      <a:pt x="16" y="33"/>
                    </a:lnTo>
                    <a:lnTo>
                      <a:pt x="24" y="31"/>
                    </a:lnTo>
                    <a:lnTo>
                      <a:pt x="33" y="26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5" y="16"/>
                    </a:lnTo>
                    <a:lnTo>
                      <a:pt x="59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1" name="Freeform 671"/>
              <p:cNvSpPr>
                <a:spLocks/>
              </p:cNvSpPr>
              <p:nvPr/>
            </p:nvSpPr>
            <p:spPr bwMode="auto">
              <a:xfrm>
                <a:off x="1816" y="1719"/>
                <a:ext cx="33" cy="26"/>
              </a:xfrm>
              <a:custGeom>
                <a:avLst/>
                <a:gdLst>
                  <a:gd name="T0" fmla="*/ 33 w 33"/>
                  <a:gd name="T1" fmla="*/ 11 h 26"/>
                  <a:gd name="T2" fmla="*/ 30 w 33"/>
                  <a:gd name="T3" fmla="*/ 11 h 26"/>
                  <a:gd name="T4" fmla="*/ 28 w 33"/>
                  <a:gd name="T5" fmla="*/ 9 h 26"/>
                  <a:gd name="T6" fmla="*/ 24 w 33"/>
                  <a:gd name="T7" fmla="*/ 9 h 26"/>
                  <a:gd name="T8" fmla="*/ 22 w 33"/>
                  <a:gd name="T9" fmla="*/ 5 h 26"/>
                  <a:gd name="T10" fmla="*/ 18 w 33"/>
                  <a:gd name="T11" fmla="*/ 3 h 26"/>
                  <a:gd name="T12" fmla="*/ 13 w 33"/>
                  <a:gd name="T13" fmla="*/ 2 h 26"/>
                  <a:gd name="T14" fmla="*/ 7 w 33"/>
                  <a:gd name="T15" fmla="*/ 0 h 26"/>
                  <a:gd name="T16" fmla="*/ 0 w 33"/>
                  <a:gd name="T17" fmla="*/ 0 h 26"/>
                  <a:gd name="T18" fmla="*/ 2 w 33"/>
                  <a:gd name="T19" fmla="*/ 15 h 26"/>
                  <a:gd name="T20" fmla="*/ 6 w 33"/>
                  <a:gd name="T21" fmla="*/ 15 h 26"/>
                  <a:gd name="T22" fmla="*/ 9 w 33"/>
                  <a:gd name="T23" fmla="*/ 16 h 26"/>
                  <a:gd name="T24" fmla="*/ 11 w 33"/>
                  <a:gd name="T25" fmla="*/ 16 h 26"/>
                  <a:gd name="T26" fmla="*/ 13 w 33"/>
                  <a:gd name="T27" fmla="*/ 18 h 26"/>
                  <a:gd name="T28" fmla="*/ 17 w 33"/>
                  <a:gd name="T29" fmla="*/ 22 h 26"/>
                  <a:gd name="T30" fmla="*/ 20 w 33"/>
                  <a:gd name="T31" fmla="*/ 24 h 26"/>
                  <a:gd name="T32" fmla="*/ 28 w 33"/>
                  <a:gd name="T33" fmla="*/ 26 h 26"/>
                  <a:gd name="T34" fmla="*/ 33 w 33"/>
                  <a:gd name="T35" fmla="*/ 26 h 26"/>
                  <a:gd name="T36" fmla="*/ 33 w 33"/>
                  <a:gd name="T37" fmla="*/ 1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26">
                    <a:moveTo>
                      <a:pt x="33" y="11"/>
                    </a:moveTo>
                    <a:lnTo>
                      <a:pt x="30" y="11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2" y="5"/>
                    </a:lnTo>
                    <a:lnTo>
                      <a:pt x="18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6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2" name="Freeform 672"/>
              <p:cNvSpPr>
                <a:spLocks/>
              </p:cNvSpPr>
              <p:nvPr/>
            </p:nvSpPr>
            <p:spPr bwMode="auto">
              <a:xfrm>
                <a:off x="1849" y="1717"/>
                <a:ext cx="61" cy="28"/>
              </a:xfrm>
              <a:custGeom>
                <a:avLst/>
                <a:gdLst>
                  <a:gd name="T0" fmla="*/ 50 w 61"/>
                  <a:gd name="T1" fmla="*/ 0 h 28"/>
                  <a:gd name="T2" fmla="*/ 45 w 61"/>
                  <a:gd name="T3" fmla="*/ 4 h 28"/>
                  <a:gd name="T4" fmla="*/ 41 w 61"/>
                  <a:gd name="T5" fmla="*/ 7 h 28"/>
                  <a:gd name="T6" fmla="*/ 33 w 61"/>
                  <a:gd name="T7" fmla="*/ 9 h 28"/>
                  <a:gd name="T8" fmla="*/ 28 w 61"/>
                  <a:gd name="T9" fmla="*/ 11 h 28"/>
                  <a:gd name="T10" fmla="*/ 21 w 61"/>
                  <a:gd name="T11" fmla="*/ 11 h 28"/>
                  <a:gd name="T12" fmla="*/ 13 w 61"/>
                  <a:gd name="T13" fmla="*/ 13 h 28"/>
                  <a:gd name="T14" fmla="*/ 6 w 61"/>
                  <a:gd name="T15" fmla="*/ 13 h 28"/>
                  <a:gd name="T16" fmla="*/ 0 w 61"/>
                  <a:gd name="T17" fmla="*/ 13 h 28"/>
                  <a:gd name="T18" fmla="*/ 0 w 61"/>
                  <a:gd name="T19" fmla="*/ 28 h 28"/>
                  <a:gd name="T20" fmla="*/ 6 w 61"/>
                  <a:gd name="T21" fmla="*/ 28 h 28"/>
                  <a:gd name="T22" fmla="*/ 13 w 61"/>
                  <a:gd name="T23" fmla="*/ 28 h 28"/>
                  <a:gd name="T24" fmla="*/ 21 w 61"/>
                  <a:gd name="T25" fmla="*/ 28 h 28"/>
                  <a:gd name="T26" fmla="*/ 30 w 61"/>
                  <a:gd name="T27" fmla="*/ 26 h 28"/>
                  <a:gd name="T28" fmla="*/ 39 w 61"/>
                  <a:gd name="T29" fmla="*/ 24 h 28"/>
                  <a:gd name="T30" fmla="*/ 46 w 61"/>
                  <a:gd name="T31" fmla="*/ 22 h 28"/>
                  <a:gd name="T32" fmla="*/ 56 w 61"/>
                  <a:gd name="T33" fmla="*/ 17 h 28"/>
                  <a:gd name="T34" fmla="*/ 61 w 61"/>
                  <a:gd name="T35" fmla="*/ 9 h 28"/>
                  <a:gd name="T36" fmla="*/ 50 w 61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" h="28">
                    <a:moveTo>
                      <a:pt x="50" y="0"/>
                    </a:moveTo>
                    <a:lnTo>
                      <a:pt x="45" y="4"/>
                    </a:lnTo>
                    <a:lnTo>
                      <a:pt x="41" y="7"/>
                    </a:lnTo>
                    <a:lnTo>
                      <a:pt x="33" y="9"/>
                    </a:lnTo>
                    <a:lnTo>
                      <a:pt x="28" y="11"/>
                    </a:lnTo>
                    <a:lnTo>
                      <a:pt x="21" y="11"/>
                    </a:lnTo>
                    <a:lnTo>
                      <a:pt x="13" y="13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13" y="28"/>
                    </a:lnTo>
                    <a:lnTo>
                      <a:pt x="21" y="28"/>
                    </a:lnTo>
                    <a:lnTo>
                      <a:pt x="30" y="26"/>
                    </a:lnTo>
                    <a:lnTo>
                      <a:pt x="39" y="24"/>
                    </a:lnTo>
                    <a:lnTo>
                      <a:pt x="46" y="22"/>
                    </a:lnTo>
                    <a:lnTo>
                      <a:pt x="56" y="17"/>
                    </a:lnTo>
                    <a:lnTo>
                      <a:pt x="61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3" name="Freeform 673"/>
              <p:cNvSpPr>
                <a:spLocks/>
              </p:cNvSpPr>
              <p:nvPr/>
            </p:nvSpPr>
            <p:spPr bwMode="auto">
              <a:xfrm>
                <a:off x="1899" y="1645"/>
                <a:ext cx="22" cy="81"/>
              </a:xfrm>
              <a:custGeom>
                <a:avLst/>
                <a:gdLst>
                  <a:gd name="T0" fmla="*/ 9 w 22"/>
                  <a:gd name="T1" fmla="*/ 0 h 81"/>
                  <a:gd name="T2" fmla="*/ 6 w 22"/>
                  <a:gd name="T3" fmla="*/ 11 h 81"/>
                  <a:gd name="T4" fmla="*/ 6 w 22"/>
                  <a:gd name="T5" fmla="*/ 20 h 81"/>
                  <a:gd name="T6" fmla="*/ 6 w 22"/>
                  <a:gd name="T7" fmla="*/ 31 h 81"/>
                  <a:gd name="T8" fmla="*/ 6 w 22"/>
                  <a:gd name="T9" fmla="*/ 41 h 81"/>
                  <a:gd name="T10" fmla="*/ 6 w 22"/>
                  <a:gd name="T11" fmla="*/ 50 h 81"/>
                  <a:gd name="T12" fmla="*/ 4 w 22"/>
                  <a:gd name="T13" fmla="*/ 59 h 81"/>
                  <a:gd name="T14" fmla="*/ 2 w 22"/>
                  <a:gd name="T15" fmla="*/ 66 h 81"/>
                  <a:gd name="T16" fmla="*/ 0 w 22"/>
                  <a:gd name="T17" fmla="*/ 72 h 81"/>
                  <a:gd name="T18" fmla="*/ 11 w 22"/>
                  <a:gd name="T19" fmla="*/ 81 h 81"/>
                  <a:gd name="T20" fmla="*/ 17 w 22"/>
                  <a:gd name="T21" fmla="*/ 72 h 81"/>
                  <a:gd name="T22" fmla="*/ 19 w 22"/>
                  <a:gd name="T23" fmla="*/ 63 h 81"/>
                  <a:gd name="T24" fmla="*/ 20 w 22"/>
                  <a:gd name="T25" fmla="*/ 52 h 81"/>
                  <a:gd name="T26" fmla="*/ 20 w 22"/>
                  <a:gd name="T27" fmla="*/ 41 h 81"/>
                  <a:gd name="T28" fmla="*/ 20 w 22"/>
                  <a:gd name="T29" fmla="*/ 31 h 81"/>
                  <a:gd name="T30" fmla="*/ 20 w 22"/>
                  <a:gd name="T31" fmla="*/ 20 h 81"/>
                  <a:gd name="T32" fmla="*/ 22 w 22"/>
                  <a:gd name="T33" fmla="*/ 13 h 81"/>
                  <a:gd name="T34" fmla="*/ 22 w 22"/>
                  <a:gd name="T35" fmla="*/ 6 h 81"/>
                  <a:gd name="T36" fmla="*/ 9 w 22"/>
                  <a:gd name="T37" fmla="*/ 0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81">
                    <a:moveTo>
                      <a:pt x="9" y="0"/>
                    </a:moveTo>
                    <a:lnTo>
                      <a:pt x="6" y="11"/>
                    </a:lnTo>
                    <a:lnTo>
                      <a:pt x="6" y="20"/>
                    </a:lnTo>
                    <a:lnTo>
                      <a:pt x="6" y="31"/>
                    </a:lnTo>
                    <a:lnTo>
                      <a:pt x="6" y="41"/>
                    </a:lnTo>
                    <a:lnTo>
                      <a:pt x="6" y="50"/>
                    </a:lnTo>
                    <a:lnTo>
                      <a:pt x="4" y="59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11" y="81"/>
                    </a:lnTo>
                    <a:lnTo>
                      <a:pt x="17" y="72"/>
                    </a:lnTo>
                    <a:lnTo>
                      <a:pt x="19" y="63"/>
                    </a:lnTo>
                    <a:lnTo>
                      <a:pt x="20" y="52"/>
                    </a:lnTo>
                    <a:lnTo>
                      <a:pt x="20" y="41"/>
                    </a:lnTo>
                    <a:lnTo>
                      <a:pt x="20" y="31"/>
                    </a:lnTo>
                    <a:lnTo>
                      <a:pt x="20" y="20"/>
                    </a:lnTo>
                    <a:lnTo>
                      <a:pt x="22" y="13"/>
                    </a:lnTo>
                    <a:lnTo>
                      <a:pt x="22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4" name="Freeform 674"/>
              <p:cNvSpPr>
                <a:spLocks/>
              </p:cNvSpPr>
              <p:nvPr/>
            </p:nvSpPr>
            <p:spPr bwMode="auto">
              <a:xfrm>
                <a:off x="1908" y="1601"/>
                <a:ext cx="41" cy="50"/>
              </a:xfrm>
              <a:custGeom>
                <a:avLst/>
                <a:gdLst>
                  <a:gd name="T0" fmla="*/ 28 w 41"/>
                  <a:gd name="T1" fmla="*/ 0 h 50"/>
                  <a:gd name="T2" fmla="*/ 22 w 41"/>
                  <a:gd name="T3" fmla="*/ 5 h 50"/>
                  <a:gd name="T4" fmla="*/ 19 w 41"/>
                  <a:gd name="T5" fmla="*/ 11 h 50"/>
                  <a:gd name="T6" fmla="*/ 15 w 41"/>
                  <a:gd name="T7" fmla="*/ 16 h 50"/>
                  <a:gd name="T8" fmla="*/ 11 w 41"/>
                  <a:gd name="T9" fmla="*/ 20 h 50"/>
                  <a:gd name="T10" fmla="*/ 8 w 41"/>
                  <a:gd name="T11" fmla="*/ 26 h 50"/>
                  <a:gd name="T12" fmla="*/ 4 w 41"/>
                  <a:gd name="T13" fmla="*/ 31 h 50"/>
                  <a:gd name="T14" fmla="*/ 2 w 41"/>
                  <a:gd name="T15" fmla="*/ 38 h 50"/>
                  <a:gd name="T16" fmla="*/ 0 w 41"/>
                  <a:gd name="T17" fmla="*/ 44 h 50"/>
                  <a:gd name="T18" fmla="*/ 13 w 41"/>
                  <a:gd name="T19" fmla="*/ 50 h 50"/>
                  <a:gd name="T20" fmla="*/ 17 w 41"/>
                  <a:gd name="T21" fmla="*/ 44 h 50"/>
                  <a:gd name="T22" fmla="*/ 19 w 41"/>
                  <a:gd name="T23" fmla="*/ 38 h 50"/>
                  <a:gd name="T24" fmla="*/ 21 w 41"/>
                  <a:gd name="T25" fmla="*/ 33 h 50"/>
                  <a:gd name="T26" fmla="*/ 24 w 41"/>
                  <a:gd name="T27" fmla="*/ 29 h 50"/>
                  <a:gd name="T28" fmla="*/ 26 w 41"/>
                  <a:gd name="T29" fmla="*/ 26 h 50"/>
                  <a:gd name="T30" fmla="*/ 30 w 41"/>
                  <a:gd name="T31" fmla="*/ 20 h 50"/>
                  <a:gd name="T32" fmla="*/ 35 w 41"/>
                  <a:gd name="T33" fmla="*/ 14 h 50"/>
                  <a:gd name="T34" fmla="*/ 41 w 41"/>
                  <a:gd name="T35" fmla="*/ 9 h 50"/>
                  <a:gd name="T36" fmla="*/ 28 w 41"/>
                  <a:gd name="T37" fmla="*/ 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50">
                    <a:moveTo>
                      <a:pt x="28" y="0"/>
                    </a:moveTo>
                    <a:lnTo>
                      <a:pt x="22" y="5"/>
                    </a:lnTo>
                    <a:lnTo>
                      <a:pt x="19" y="11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8" y="26"/>
                    </a:lnTo>
                    <a:lnTo>
                      <a:pt x="4" y="31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13" y="50"/>
                    </a:lnTo>
                    <a:lnTo>
                      <a:pt x="17" y="44"/>
                    </a:lnTo>
                    <a:lnTo>
                      <a:pt x="19" y="38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6" y="26"/>
                    </a:lnTo>
                    <a:lnTo>
                      <a:pt x="30" y="20"/>
                    </a:lnTo>
                    <a:lnTo>
                      <a:pt x="35" y="14"/>
                    </a:lnTo>
                    <a:lnTo>
                      <a:pt x="41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5" name="Freeform 675"/>
              <p:cNvSpPr>
                <a:spLocks/>
              </p:cNvSpPr>
              <p:nvPr/>
            </p:nvSpPr>
            <p:spPr bwMode="auto">
              <a:xfrm>
                <a:off x="1936" y="1538"/>
                <a:ext cx="79" cy="72"/>
              </a:xfrm>
              <a:custGeom>
                <a:avLst/>
                <a:gdLst>
                  <a:gd name="T0" fmla="*/ 67 w 79"/>
                  <a:gd name="T1" fmla="*/ 0 h 72"/>
                  <a:gd name="T2" fmla="*/ 59 w 79"/>
                  <a:gd name="T3" fmla="*/ 9 h 72"/>
                  <a:gd name="T4" fmla="*/ 52 w 79"/>
                  <a:gd name="T5" fmla="*/ 18 h 72"/>
                  <a:gd name="T6" fmla="*/ 44 w 79"/>
                  <a:gd name="T7" fmla="*/ 26 h 72"/>
                  <a:gd name="T8" fmla="*/ 35 w 79"/>
                  <a:gd name="T9" fmla="*/ 33 h 72"/>
                  <a:gd name="T10" fmla="*/ 26 w 79"/>
                  <a:gd name="T11" fmla="*/ 41 h 72"/>
                  <a:gd name="T12" fmla="*/ 17 w 79"/>
                  <a:gd name="T13" fmla="*/ 48 h 72"/>
                  <a:gd name="T14" fmla="*/ 7 w 79"/>
                  <a:gd name="T15" fmla="*/ 55 h 72"/>
                  <a:gd name="T16" fmla="*/ 0 w 79"/>
                  <a:gd name="T17" fmla="*/ 63 h 72"/>
                  <a:gd name="T18" fmla="*/ 13 w 79"/>
                  <a:gd name="T19" fmla="*/ 72 h 72"/>
                  <a:gd name="T20" fmla="*/ 18 w 79"/>
                  <a:gd name="T21" fmla="*/ 66 h 72"/>
                  <a:gd name="T22" fmla="*/ 26 w 79"/>
                  <a:gd name="T23" fmla="*/ 59 h 72"/>
                  <a:gd name="T24" fmla="*/ 35 w 79"/>
                  <a:gd name="T25" fmla="*/ 53 h 72"/>
                  <a:gd name="T26" fmla="*/ 44 w 79"/>
                  <a:gd name="T27" fmla="*/ 46 h 72"/>
                  <a:gd name="T28" fmla="*/ 54 w 79"/>
                  <a:gd name="T29" fmla="*/ 37 h 72"/>
                  <a:gd name="T30" fmla="*/ 63 w 79"/>
                  <a:gd name="T31" fmla="*/ 28 h 72"/>
                  <a:gd name="T32" fmla="*/ 72 w 79"/>
                  <a:gd name="T33" fmla="*/ 18 h 72"/>
                  <a:gd name="T34" fmla="*/ 79 w 79"/>
                  <a:gd name="T35" fmla="*/ 7 h 72"/>
                  <a:gd name="T36" fmla="*/ 67 w 79"/>
                  <a:gd name="T37" fmla="*/ 0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" h="72">
                    <a:moveTo>
                      <a:pt x="67" y="0"/>
                    </a:moveTo>
                    <a:lnTo>
                      <a:pt x="59" y="9"/>
                    </a:lnTo>
                    <a:lnTo>
                      <a:pt x="52" y="18"/>
                    </a:lnTo>
                    <a:lnTo>
                      <a:pt x="44" y="26"/>
                    </a:lnTo>
                    <a:lnTo>
                      <a:pt x="35" y="33"/>
                    </a:lnTo>
                    <a:lnTo>
                      <a:pt x="26" y="41"/>
                    </a:lnTo>
                    <a:lnTo>
                      <a:pt x="17" y="48"/>
                    </a:lnTo>
                    <a:lnTo>
                      <a:pt x="7" y="55"/>
                    </a:lnTo>
                    <a:lnTo>
                      <a:pt x="0" y="63"/>
                    </a:lnTo>
                    <a:lnTo>
                      <a:pt x="13" y="72"/>
                    </a:lnTo>
                    <a:lnTo>
                      <a:pt x="18" y="66"/>
                    </a:lnTo>
                    <a:lnTo>
                      <a:pt x="26" y="59"/>
                    </a:lnTo>
                    <a:lnTo>
                      <a:pt x="35" y="53"/>
                    </a:lnTo>
                    <a:lnTo>
                      <a:pt x="44" y="46"/>
                    </a:lnTo>
                    <a:lnTo>
                      <a:pt x="54" y="37"/>
                    </a:lnTo>
                    <a:lnTo>
                      <a:pt x="63" y="28"/>
                    </a:lnTo>
                    <a:lnTo>
                      <a:pt x="72" y="18"/>
                    </a:lnTo>
                    <a:lnTo>
                      <a:pt x="79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  <p:sp>
            <p:nvSpPr>
              <p:cNvPr id="1016" name="Freeform 676"/>
              <p:cNvSpPr>
                <a:spLocks/>
              </p:cNvSpPr>
              <p:nvPr/>
            </p:nvSpPr>
            <p:spPr bwMode="auto">
              <a:xfrm>
                <a:off x="2003" y="1437"/>
                <a:ext cx="49" cy="108"/>
              </a:xfrm>
              <a:custGeom>
                <a:avLst/>
                <a:gdLst>
                  <a:gd name="T0" fmla="*/ 36 w 49"/>
                  <a:gd name="T1" fmla="*/ 0 h 108"/>
                  <a:gd name="T2" fmla="*/ 31 w 49"/>
                  <a:gd name="T3" fmla="*/ 12 h 108"/>
                  <a:gd name="T4" fmla="*/ 27 w 49"/>
                  <a:gd name="T5" fmla="*/ 27 h 108"/>
                  <a:gd name="T6" fmla="*/ 24 w 49"/>
                  <a:gd name="T7" fmla="*/ 40 h 108"/>
                  <a:gd name="T8" fmla="*/ 20 w 49"/>
                  <a:gd name="T9" fmla="*/ 53 h 108"/>
                  <a:gd name="T10" fmla="*/ 14 w 49"/>
                  <a:gd name="T11" fmla="*/ 66 h 108"/>
                  <a:gd name="T12" fmla="*/ 11 w 49"/>
                  <a:gd name="T13" fmla="*/ 79 h 108"/>
                  <a:gd name="T14" fmla="*/ 5 w 49"/>
                  <a:gd name="T15" fmla="*/ 90 h 108"/>
                  <a:gd name="T16" fmla="*/ 0 w 49"/>
                  <a:gd name="T17" fmla="*/ 101 h 108"/>
                  <a:gd name="T18" fmla="*/ 12 w 49"/>
                  <a:gd name="T19" fmla="*/ 108 h 108"/>
                  <a:gd name="T20" fmla="*/ 20 w 49"/>
                  <a:gd name="T21" fmla="*/ 97 h 108"/>
                  <a:gd name="T22" fmla="*/ 25 w 49"/>
                  <a:gd name="T23" fmla="*/ 84 h 108"/>
                  <a:gd name="T24" fmla="*/ 29 w 49"/>
                  <a:gd name="T25" fmla="*/ 71 h 108"/>
                  <a:gd name="T26" fmla="*/ 35 w 49"/>
                  <a:gd name="T27" fmla="*/ 59 h 108"/>
                  <a:gd name="T28" fmla="*/ 38 w 49"/>
                  <a:gd name="T29" fmla="*/ 44 h 108"/>
                  <a:gd name="T30" fmla="*/ 42 w 49"/>
                  <a:gd name="T31" fmla="*/ 31 h 108"/>
                  <a:gd name="T32" fmla="*/ 46 w 49"/>
                  <a:gd name="T33" fmla="*/ 18 h 108"/>
                  <a:gd name="T34" fmla="*/ 49 w 49"/>
                  <a:gd name="T35" fmla="*/ 5 h 108"/>
                  <a:gd name="T36" fmla="*/ 36 w 49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" h="108">
                    <a:moveTo>
                      <a:pt x="36" y="0"/>
                    </a:moveTo>
                    <a:lnTo>
                      <a:pt x="31" y="12"/>
                    </a:lnTo>
                    <a:lnTo>
                      <a:pt x="27" y="27"/>
                    </a:lnTo>
                    <a:lnTo>
                      <a:pt x="24" y="40"/>
                    </a:lnTo>
                    <a:lnTo>
                      <a:pt x="20" y="53"/>
                    </a:lnTo>
                    <a:lnTo>
                      <a:pt x="14" y="66"/>
                    </a:lnTo>
                    <a:lnTo>
                      <a:pt x="11" y="79"/>
                    </a:lnTo>
                    <a:lnTo>
                      <a:pt x="5" y="90"/>
                    </a:lnTo>
                    <a:lnTo>
                      <a:pt x="0" y="101"/>
                    </a:lnTo>
                    <a:lnTo>
                      <a:pt x="12" y="108"/>
                    </a:lnTo>
                    <a:lnTo>
                      <a:pt x="20" y="97"/>
                    </a:lnTo>
                    <a:lnTo>
                      <a:pt x="25" y="84"/>
                    </a:lnTo>
                    <a:lnTo>
                      <a:pt x="29" y="71"/>
                    </a:lnTo>
                    <a:lnTo>
                      <a:pt x="35" y="59"/>
                    </a:lnTo>
                    <a:lnTo>
                      <a:pt x="38" y="44"/>
                    </a:lnTo>
                    <a:lnTo>
                      <a:pt x="42" y="31"/>
                    </a:lnTo>
                    <a:lnTo>
                      <a:pt x="46" y="18"/>
                    </a:lnTo>
                    <a:lnTo>
                      <a:pt x="4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1333"/>
              </a:p>
            </p:txBody>
          </p:sp>
        </p:grpSp>
        <p:grpSp>
          <p:nvGrpSpPr>
            <p:cNvPr id="717" name="Grupa 716"/>
            <p:cNvGrpSpPr>
              <a:grpSpLocks/>
            </p:cNvGrpSpPr>
            <p:nvPr/>
          </p:nvGrpSpPr>
          <p:grpSpPr bwMode="auto">
            <a:xfrm>
              <a:off x="1241425" y="2233613"/>
              <a:ext cx="3511550" cy="2189560"/>
              <a:chOff x="1240937" y="2977629"/>
              <a:chExt cx="3511442" cy="2919736"/>
            </a:xfrm>
          </p:grpSpPr>
          <p:sp>
            <p:nvSpPr>
              <p:cNvPr id="732" name="Rectangle 1075"/>
              <p:cNvSpPr>
                <a:spLocks noChangeArrowheads="1"/>
              </p:cNvSpPr>
              <p:nvPr/>
            </p:nvSpPr>
            <p:spPr bwMode="auto">
              <a:xfrm>
                <a:off x="2504548" y="5589356"/>
                <a:ext cx="357177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3" name="Rectangle 1075"/>
              <p:cNvSpPr>
                <a:spLocks noChangeArrowheads="1"/>
              </p:cNvSpPr>
              <p:nvPr/>
            </p:nvSpPr>
            <p:spPr bwMode="auto">
              <a:xfrm>
                <a:off x="3196677" y="5060659"/>
                <a:ext cx="357177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4" name="Rectangle 1075"/>
              <p:cNvSpPr>
                <a:spLocks noChangeArrowheads="1"/>
              </p:cNvSpPr>
              <p:nvPr/>
            </p:nvSpPr>
            <p:spPr bwMode="auto">
              <a:xfrm>
                <a:off x="4044376" y="4595471"/>
                <a:ext cx="357177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5" name="Rectangle 1075"/>
              <p:cNvSpPr>
                <a:spLocks noChangeArrowheads="1"/>
              </p:cNvSpPr>
              <p:nvPr/>
            </p:nvSpPr>
            <p:spPr bwMode="auto">
              <a:xfrm>
                <a:off x="1899730" y="4306514"/>
                <a:ext cx="357176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6" name="Rectangle 1075"/>
              <p:cNvSpPr>
                <a:spLocks noChangeArrowheads="1"/>
              </p:cNvSpPr>
              <p:nvPr/>
            </p:nvSpPr>
            <p:spPr bwMode="auto">
              <a:xfrm>
                <a:off x="3703074" y="2977629"/>
                <a:ext cx="357176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7" name="Rectangle 1075"/>
              <p:cNvSpPr>
                <a:spLocks noChangeArrowheads="1"/>
              </p:cNvSpPr>
              <p:nvPr/>
            </p:nvSpPr>
            <p:spPr bwMode="auto">
              <a:xfrm>
                <a:off x="4395203" y="3290402"/>
                <a:ext cx="357176" cy="309596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8" name="Rectangle 1075"/>
              <p:cNvSpPr>
                <a:spLocks noChangeArrowheads="1"/>
              </p:cNvSpPr>
              <p:nvPr/>
            </p:nvSpPr>
            <p:spPr bwMode="auto">
              <a:xfrm>
                <a:off x="2490262" y="3438055"/>
                <a:ext cx="357176" cy="309597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39" name="Rectangle 1075"/>
              <p:cNvSpPr>
                <a:spLocks noChangeArrowheads="1"/>
              </p:cNvSpPr>
              <p:nvPr/>
            </p:nvSpPr>
            <p:spPr bwMode="auto">
              <a:xfrm>
                <a:off x="2745841" y="3553956"/>
                <a:ext cx="357177" cy="309596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40" name="Rectangle 1075"/>
              <p:cNvSpPr>
                <a:spLocks noChangeArrowheads="1"/>
              </p:cNvSpPr>
              <p:nvPr/>
            </p:nvSpPr>
            <p:spPr bwMode="auto">
              <a:xfrm>
                <a:off x="2409301" y="3671444"/>
                <a:ext cx="357177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41" name="Rectangle 1075"/>
              <p:cNvSpPr>
                <a:spLocks noChangeArrowheads="1"/>
              </p:cNvSpPr>
              <p:nvPr/>
            </p:nvSpPr>
            <p:spPr bwMode="auto">
              <a:xfrm>
                <a:off x="2883949" y="3734951"/>
                <a:ext cx="357176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  <p:sp>
            <p:nvSpPr>
              <p:cNvPr id="742" name="Rectangle 1075"/>
              <p:cNvSpPr>
                <a:spLocks noChangeArrowheads="1"/>
              </p:cNvSpPr>
              <p:nvPr/>
            </p:nvSpPr>
            <p:spPr bwMode="auto">
              <a:xfrm>
                <a:off x="1240937" y="3679382"/>
                <a:ext cx="357177" cy="308009"/>
              </a:xfrm>
              <a:prstGeom prst="rect">
                <a:avLst/>
              </a:prstGeom>
              <a:gradFill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 sz="1333"/>
              </a:p>
            </p:txBody>
          </p:sp>
        </p:grpSp>
        <p:grpSp>
          <p:nvGrpSpPr>
            <p:cNvPr id="718" name="Grupa 717"/>
            <p:cNvGrpSpPr>
              <a:grpSpLocks/>
            </p:cNvGrpSpPr>
            <p:nvPr/>
          </p:nvGrpSpPr>
          <p:grpSpPr bwMode="auto">
            <a:xfrm>
              <a:off x="1176339" y="1975248"/>
              <a:ext cx="4114873" cy="2458214"/>
              <a:chOff x="1176770" y="2632956"/>
              <a:chExt cx="4114686" cy="3278326"/>
            </a:xfrm>
          </p:grpSpPr>
          <p:sp>
            <p:nvSpPr>
              <p:cNvPr id="719" name="pole tekstowe 718"/>
              <p:cNvSpPr txBox="1"/>
              <p:nvPr/>
            </p:nvSpPr>
            <p:spPr>
              <a:xfrm>
                <a:off x="3370595" y="3631709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72</a:t>
                </a:r>
              </a:p>
            </p:txBody>
          </p:sp>
          <p:sp>
            <p:nvSpPr>
              <p:cNvPr id="720" name="pole tekstowe 719"/>
              <p:cNvSpPr txBox="1"/>
              <p:nvPr/>
            </p:nvSpPr>
            <p:spPr>
              <a:xfrm>
                <a:off x="4329402" y="3811134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</a:p>
            </p:txBody>
          </p:sp>
          <p:sp>
            <p:nvSpPr>
              <p:cNvPr id="721" name="pole tekstowe 720"/>
              <p:cNvSpPr txBox="1"/>
              <p:nvPr/>
            </p:nvSpPr>
            <p:spPr>
              <a:xfrm>
                <a:off x="4015092" y="3406236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</a:t>
                </a:r>
              </a:p>
            </p:txBody>
          </p:sp>
          <p:sp>
            <p:nvSpPr>
              <p:cNvPr id="722" name="pole tekstowe 721"/>
              <p:cNvSpPr txBox="1"/>
              <p:nvPr/>
            </p:nvSpPr>
            <p:spPr>
              <a:xfrm>
                <a:off x="1848251" y="3954041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</a:t>
                </a:r>
              </a:p>
            </p:txBody>
          </p:sp>
          <p:sp>
            <p:nvSpPr>
              <p:cNvPr id="723" name="pole tekstowe 722"/>
              <p:cNvSpPr txBox="1"/>
              <p:nvPr/>
            </p:nvSpPr>
            <p:spPr>
              <a:xfrm>
                <a:off x="2843569" y="5611748"/>
                <a:ext cx="256374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724" name="pole tekstowe 723"/>
              <p:cNvSpPr txBox="1"/>
              <p:nvPr/>
            </p:nvSpPr>
            <p:spPr>
              <a:xfrm>
                <a:off x="2081605" y="2632956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</a:p>
            </p:txBody>
          </p:sp>
          <p:sp>
            <p:nvSpPr>
              <p:cNvPr id="725" name="pole tekstowe 724"/>
              <p:cNvSpPr txBox="1"/>
              <p:nvPr/>
            </p:nvSpPr>
            <p:spPr>
              <a:xfrm>
                <a:off x="4953261" y="4125530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</a:p>
            </p:txBody>
          </p:sp>
          <p:sp>
            <p:nvSpPr>
              <p:cNvPr id="726" name="pole tekstowe 725"/>
              <p:cNvSpPr txBox="1"/>
              <p:nvPr/>
            </p:nvSpPr>
            <p:spPr>
              <a:xfrm>
                <a:off x="2527672" y="4828942"/>
                <a:ext cx="256374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727" name="pole tekstowe 726"/>
              <p:cNvSpPr txBox="1"/>
              <p:nvPr/>
            </p:nvSpPr>
            <p:spPr>
              <a:xfrm>
                <a:off x="2946752" y="2882247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</a:t>
                </a:r>
              </a:p>
            </p:txBody>
          </p:sp>
          <p:sp>
            <p:nvSpPr>
              <p:cNvPr id="728" name="pole tekstowe 727"/>
              <p:cNvSpPr txBox="1"/>
              <p:nvPr/>
            </p:nvSpPr>
            <p:spPr>
              <a:xfrm>
                <a:off x="3654745" y="3249041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</a:t>
                </a:r>
              </a:p>
            </p:txBody>
          </p:sp>
          <p:sp>
            <p:nvSpPr>
              <p:cNvPr id="729" name="pole tekstowe 728"/>
              <p:cNvSpPr txBox="1"/>
              <p:nvPr/>
            </p:nvSpPr>
            <p:spPr>
              <a:xfrm>
                <a:off x="1176770" y="4047723"/>
                <a:ext cx="256374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730" name="pole tekstowe 729"/>
              <p:cNvSpPr txBox="1"/>
              <p:nvPr/>
            </p:nvSpPr>
            <p:spPr>
              <a:xfrm>
                <a:off x="4045253" y="4887691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</a:p>
            </p:txBody>
          </p:sp>
          <p:sp>
            <p:nvSpPr>
              <p:cNvPr id="731" name="pole tekstowe 730"/>
              <p:cNvSpPr txBox="1"/>
              <p:nvPr/>
            </p:nvSpPr>
            <p:spPr>
              <a:xfrm>
                <a:off x="3486478" y="5237018"/>
                <a:ext cx="338195" cy="2995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l-PL" sz="1333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</a:p>
            </p:txBody>
          </p:sp>
        </p:grpSp>
      </p:grpSp>
      <p:sp>
        <p:nvSpPr>
          <p:cNvPr id="6" name="pole tekstowe 5"/>
          <p:cNvSpPr txBox="1"/>
          <p:nvPr/>
        </p:nvSpPr>
        <p:spPr>
          <a:xfrm>
            <a:off x="3720932" y="4217544"/>
            <a:ext cx="473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KPP Skarżysko-Kamienna – </a:t>
            </a:r>
            <a:r>
              <a:rPr lang="pl-PL" dirty="0" smtClean="0">
                <a:solidFill>
                  <a:srgbClr val="FF0000"/>
                </a:solidFill>
              </a:rPr>
              <a:t>12 dzielnicowych</a:t>
            </a:r>
          </a:p>
          <a:p>
            <a:r>
              <a:rPr lang="pl-PL" dirty="0" smtClean="0"/>
              <a:t>KP Suchedniów – </a:t>
            </a:r>
            <a:r>
              <a:rPr lang="pl-PL" dirty="0" smtClean="0">
                <a:solidFill>
                  <a:srgbClr val="FF0000"/>
                </a:solidFill>
              </a:rPr>
              <a:t>4 dzielnicowych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5" descr="gwiazda_poli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11"/>
            <a:ext cx="64164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8350" y="0"/>
            <a:ext cx="755650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-3175"/>
            <a:ext cx="727075" cy="800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81636" tIns="40819" rIns="81636" bIns="4081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sz="1600" b="1" dirty="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-3176"/>
            <a:ext cx="9144000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636" tIns="40819" rIns="81636" bIns="40819" anchor="ctr"/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KOMENDA POWIATOWA POLICJI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latin typeface="Arial Unicode MS"/>
              </a:rPr>
              <a:t>W </a:t>
            </a:r>
            <a:r>
              <a:rPr lang="pl-PL" sz="1600" b="1" dirty="0" smtClean="0">
                <a:solidFill>
                  <a:srgbClr val="002060"/>
                </a:solidFill>
                <a:latin typeface="Arial Unicode MS"/>
              </a:rPr>
              <a:t>SKARŻYSKU KAMIENNEJ</a:t>
            </a:r>
            <a:endParaRPr lang="pl-PL" sz="1600" b="1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6DC68-979C-4A90-8AB0-283693D0F8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119518"/>
            <a:ext cx="521177" cy="53507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28662" y="785805"/>
            <a:ext cx="7232650" cy="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l-PL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Debaty społeczne</a:t>
            </a:r>
            <a:endParaRPr lang="pl-PL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08520" y="114299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9351" y="2048446"/>
            <a:ext cx="47086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Główne obszary </a:t>
            </a: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tematyczne: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Bezpieczeństwo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miejscu publicznym oraz miejscu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zamieszkania. Aktywowanie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działań Policji, administracji samorządowej oraz innych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podmiotów do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redukcji liczby przestępstw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i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patologii społecznych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dirty="0" smtClean="0"/>
              <a:t>Diagnoza </a:t>
            </a:r>
            <a:r>
              <a:rPr lang="pl-PL" dirty="0"/>
              <a:t>aktualnych potrzeb i oczekiwań lokalnej społeczności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obszarze bezpieczeństwa na terenie naszego </a:t>
            </a:r>
            <a:r>
              <a:rPr lang="pl-PL" dirty="0" smtClean="0"/>
              <a:t>powiatu.</a:t>
            </a:r>
            <a:endParaRPr lang="pl-PL" dirty="0"/>
          </a:p>
          <a:p>
            <a:pPr algn="just"/>
            <a:r>
              <a:rPr lang="pl-PL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Krajowa Mapa Zagrożeń Bezpieczeństwa, Aplikacja Moja Komenda, Dzielnicowy bliżej nas</a:t>
            </a:r>
            <a:endParaRPr lang="pl-PL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9351" y="1191813"/>
            <a:ext cx="892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prstClr val="black"/>
                </a:solidFill>
              </a:rPr>
              <a:t>W 2018 roku zrealizowano </a:t>
            </a:r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dirty="0" smtClean="0">
                <a:solidFill>
                  <a:prstClr val="black"/>
                </a:solidFill>
              </a:rPr>
              <a:t> debatę społeczną pn. </a:t>
            </a:r>
            <a:r>
              <a:rPr lang="pl-PL" dirty="0" smtClean="0">
                <a:solidFill>
                  <a:srgbClr val="0070C0"/>
                </a:solidFill>
              </a:rPr>
              <a:t>„Porozmawiajmy o bezpieczeństwie możesz mieć na nie wpływ”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07" y="1886967"/>
            <a:ext cx="3670230" cy="27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2045</Words>
  <Application>Microsoft Office PowerPoint</Application>
  <PresentationFormat>Pokaz na ekranie (16:9)</PresentationFormat>
  <Paragraphs>502</Paragraphs>
  <Slides>58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58</vt:i4>
      </vt:variant>
    </vt:vector>
  </HeadingPairs>
  <TitlesOfParts>
    <vt:vector size="66" baseType="lpstr">
      <vt:lpstr>Motyw pakietu Office</vt:lpstr>
      <vt:lpstr>7_Motyw pakietu Office</vt:lpstr>
      <vt:lpstr>10_Motyw pakietu Office</vt:lpstr>
      <vt:lpstr>12_Motyw pakietu Office</vt:lpstr>
      <vt:lpstr>21_Motyw pakietu Office</vt:lpstr>
      <vt:lpstr>23_Motyw pakietu Office</vt:lpstr>
      <vt:lpstr>2_Motyw pakietu Office</vt:lpstr>
      <vt:lpstr>11_Motyw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BartłomiejZaręba</dc:creator>
  <cp:lastModifiedBy>Joanna Wężyk</cp:lastModifiedBy>
  <cp:revision>839</cp:revision>
  <cp:lastPrinted>2018-01-24T11:03:24Z</cp:lastPrinted>
  <dcterms:created xsi:type="dcterms:W3CDTF">2014-01-07T08:14:19Z</dcterms:created>
  <dcterms:modified xsi:type="dcterms:W3CDTF">2019-05-06T09:32:05Z</dcterms:modified>
</cp:coreProperties>
</file>