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1" r:id="rId3"/>
    <p:sldId id="282" r:id="rId4"/>
    <p:sldId id="283" r:id="rId5"/>
    <p:sldId id="284" r:id="rId6"/>
    <p:sldId id="286" r:id="rId7"/>
    <p:sldId id="260" r:id="rId8"/>
    <p:sldId id="261" r:id="rId9"/>
    <p:sldId id="263" r:id="rId10"/>
    <p:sldId id="285" r:id="rId11"/>
    <p:sldId id="265" r:id="rId12"/>
    <p:sldId id="273" r:id="rId13"/>
    <p:sldId id="287" r:id="rId14"/>
    <p:sldId id="288" r:id="rId15"/>
    <p:sldId id="272" r:id="rId16"/>
    <p:sldId id="295" r:id="rId17"/>
    <p:sldId id="296" r:id="rId18"/>
    <p:sldId id="266" r:id="rId19"/>
    <p:sldId id="297" r:id="rId20"/>
    <p:sldId id="277" r:id="rId21"/>
    <p:sldId id="276" r:id="rId22"/>
    <p:sldId id="269" r:id="rId23"/>
    <p:sldId id="291" r:id="rId24"/>
    <p:sldId id="293" r:id="rId25"/>
    <p:sldId id="290" r:id="rId26"/>
    <p:sldId id="292" r:id="rId27"/>
    <p:sldId id="289" r:id="rId28"/>
    <p:sldId id="275" r:id="rId29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745"/>
    <a:srgbClr val="F977F9"/>
    <a:srgbClr val="FCBCFC"/>
    <a:srgbClr val="004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 autoAdjust="0"/>
    <p:restoredTop sz="94624" autoAdjust="0"/>
  </p:normalViewPr>
  <p:slideViewPr>
    <p:cSldViewPr>
      <p:cViewPr varScale="1">
        <p:scale>
          <a:sx n="82" d="100"/>
          <a:sy n="82" d="100"/>
        </p:scale>
        <p:origin x="192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2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3E542788-1C4C-4D5F-BAED-EDAA94688B41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90C12FEA-870A-48B0-B11E-E90F366DFE6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15E95-5675-4ABE-8D1E-A16911522AC7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9624-4B7D-46C1-9826-CA14C47EEB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03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9624-4B7D-46C1-9826-CA14C47EEB4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8306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2C5B4-91DE-48CC-A6EB-5BA93F1B7110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45BB-0BB7-4387-B2D3-C1D95B44A5B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496944" cy="6192687"/>
          </a:xfrm>
        </p:spPr>
        <p:txBody>
          <a:bodyPr>
            <a:normAutofit fontScale="90000"/>
          </a:bodyPr>
          <a:lstStyle/>
          <a:p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Powiatowy Inspektorat Weterynarii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w Skarżysku-Kamiennej</a:t>
            </a: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ul. Sikorskiego 20, 26-110 Skarżysko-Kamienna</a:t>
            </a: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</a:rPr>
              <a:t>tel.</a:t>
            </a: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pl-PL" sz="2800" b="1" dirty="0" err="1">
                <a:solidFill>
                  <a:schemeClr val="accent3">
                    <a:lumMod val="75000"/>
                  </a:schemeClr>
                </a:solidFill>
              </a:rPr>
              <a:t>fax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</a:rPr>
              <a:t>: (41) 252-19-64, 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</a:rPr>
              <a:t>e-mail:</a:t>
            </a: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</a:rPr>
              <a:t>skarzyskokam.piw@wetgiw.gov.pl </a:t>
            </a: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1300" dirty="0">
                <a:solidFill>
                  <a:schemeClr val="accent3">
                    <a:lumMod val="75000"/>
                  </a:schemeClr>
                </a:solidFill>
              </a:rPr>
              <a:t>09.05.2019r.</a:t>
            </a:r>
          </a:p>
        </p:txBody>
      </p:sp>
      <p:pic>
        <p:nvPicPr>
          <p:cNvPr id="4" name="Obraz 3" descr="Logo weterynarii"/>
          <p:cNvPicPr/>
          <p:nvPr/>
        </p:nvPicPr>
        <p:blipFill>
          <a:blip r:embed="rId2" cstate="print"/>
          <a:srcRect l="6451" t="5376" r="6451" b="5914"/>
          <a:stretch>
            <a:fillRect/>
          </a:stretch>
        </p:blipFill>
        <p:spPr bwMode="auto">
          <a:xfrm>
            <a:off x="179512" y="188640"/>
            <a:ext cx="14478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http://www.mir.krakow.pl/resources/articles/8489/GIW_logo.jpg"/>
          <p:cNvPicPr/>
          <p:nvPr/>
        </p:nvPicPr>
        <p:blipFill>
          <a:blip r:embed="rId3" cstate="print"/>
          <a:srcRect t="1334" r="3999" b="10667"/>
          <a:stretch>
            <a:fillRect/>
          </a:stretch>
        </p:blipFill>
        <p:spPr bwMode="auto">
          <a:xfrm>
            <a:off x="7308304" y="5085184"/>
            <a:ext cx="15795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0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b="1" dirty="0"/>
              <a:t>Wścieklizna – monitoring poszczepienny</a:t>
            </a:r>
            <a:endParaRPr lang="pl-PL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/>
              <a:t>Powiatowy Lekarz Weterynarii współpracuje z Kołami Łowieckimi, które prowadzą odstrzał lisów w ramach </a:t>
            </a:r>
            <a:r>
              <a:rPr lang="pl-PL" sz="1800" b="1" dirty="0">
                <a:solidFill>
                  <a:srgbClr val="FF0000"/>
                </a:solidFill>
              </a:rPr>
              <a:t>monitoringu poszczepiennego</a:t>
            </a:r>
            <a:r>
              <a:rPr lang="pl-PL" sz="1800" dirty="0">
                <a:solidFill>
                  <a:srgbClr val="FF0000"/>
                </a:solidFill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/>
              <a:t>W </a:t>
            </a:r>
            <a:r>
              <a:rPr lang="pl-PL" sz="1800" u="sng" dirty="0"/>
              <a:t>2018r</a:t>
            </a:r>
            <a:r>
              <a:rPr lang="pl-PL" sz="1800" dirty="0"/>
              <a:t>. zbadano w ramach tego monitoringu  –  </a:t>
            </a:r>
            <a:r>
              <a:rPr lang="pl-PL" sz="1800" b="1" dirty="0">
                <a:solidFill>
                  <a:srgbClr val="FF0000"/>
                </a:solidFill>
              </a:rPr>
              <a:t>12 lisów</a:t>
            </a:r>
            <a:r>
              <a:rPr lang="pl-PL" sz="1800" dirty="0">
                <a:solidFill>
                  <a:srgbClr val="FF0000"/>
                </a:solidFill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/>
              <a:t>W celu potwierdzenia lub wykluczenia wścieklizny również padłe sztuki zwierząt wolno żyjących oraz domowych odwożone są do badań laboratoryjnych w Zakładzie Higieny Weterynaryjnej w Kielcach.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/>
              <a:t>W 2018r. zbadano </a:t>
            </a:r>
            <a:r>
              <a:rPr lang="pl-PL" sz="1800" b="1" dirty="0">
                <a:solidFill>
                  <a:srgbClr val="FF0000"/>
                </a:solidFill>
              </a:rPr>
              <a:t>4 </a:t>
            </a:r>
            <a:r>
              <a:rPr lang="pl-PL" sz="1800" dirty="0"/>
              <a:t>padłe zwierzęta podejrzane o wściekliznę, w tym: </a:t>
            </a:r>
            <a:r>
              <a:rPr lang="pl-PL" sz="1800" dirty="0"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  <a:t>1 lisa, 2 koty </a:t>
            </a:r>
            <a:br>
              <a:rPr lang="pl-PL" sz="1800" dirty="0"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</a:br>
            <a:r>
              <a:rPr lang="pl-PL" sz="1800" dirty="0"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  <a:t>i 1 nietoperza</a:t>
            </a:r>
            <a:r>
              <a:rPr lang="pl-PL" sz="1800" dirty="0">
                <a:latin typeface="+mj-lt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2000" b="1" dirty="0"/>
              <a:t>Przypadki wścieklizny w Polsce w 2018r.</a:t>
            </a:r>
          </a:p>
          <a:p>
            <a:pPr marL="0" indent="0" algn="ctr">
              <a:spcBef>
                <a:spcPts val="0"/>
              </a:spcBef>
              <a:buNone/>
            </a:pPr>
            <a:endParaRPr lang="pl-PL" sz="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/>
              <a:t>W 2018r. na terenie </a:t>
            </a:r>
            <a:r>
              <a:rPr lang="pl-PL" sz="1800" u="sng" dirty="0"/>
              <a:t>Polski</a:t>
            </a:r>
            <a:r>
              <a:rPr lang="pl-PL" sz="1800" dirty="0"/>
              <a:t> stwierdzono </a:t>
            </a:r>
            <a:r>
              <a:rPr lang="pl-PL" sz="1800" b="1" dirty="0">
                <a:solidFill>
                  <a:srgbClr val="FF0000"/>
                </a:solidFill>
              </a:rPr>
              <a:t>9 </a:t>
            </a:r>
            <a:r>
              <a:rPr lang="pl-PL" sz="1800" dirty="0"/>
              <a:t>przypadków wystąpienia wścieklizny, co wskazuje </a:t>
            </a:r>
            <a:br>
              <a:rPr lang="pl-PL" sz="1800" dirty="0"/>
            </a:br>
            <a:r>
              <a:rPr lang="pl-PL" sz="1800" dirty="0"/>
              <a:t>na znaczny spadek występowania tej jednostki chorobowej u zwierząt w porównaniu do lat ubiegłych.</a:t>
            </a:r>
          </a:p>
          <a:p>
            <a:pPr marL="0" indent="0" algn="ctr">
              <a:spcBef>
                <a:spcPts val="0"/>
              </a:spcBef>
              <a:buNone/>
            </a:pPr>
            <a:endParaRPr lang="pl-PL" sz="800" b="1" dirty="0">
              <a:solidFill>
                <a:srgbClr val="0070C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l-PL" sz="1800" b="1" dirty="0">
                <a:solidFill>
                  <a:srgbClr val="0070C0"/>
                </a:solidFill>
              </a:rPr>
              <a:t>Tabela porównawcza występowania wścieklizny u zwierząt w latach 2015 -2018</a:t>
            </a:r>
          </a:p>
          <a:p>
            <a:pPr marL="0" indent="0" algn="ctr">
              <a:spcBef>
                <a:spcPts val="0"/>
              </a:spcBef>
              <a:buNone/>
            </a:pPr>
            <a:endParaRPr lang="pl-PL" sz="800" b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pl-PL" sz="1800" dirty="0"/>
          </a:p>
          <a:p>
            <a:pPr>
              <a:buNone/>
            </a:pPr>
            <a:endParaRPr lang="pl-PL" sz="18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45386"/>
              </p:ext>
            </p:extLst>
          </p:nvPr>
        </p:nvGraphicFramePr>
        <p:xfrm>
          <a:off x="323528" y="4509120"/>
          <a:ext cx="8424935" cy="2315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83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1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5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97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275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46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995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44738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Rok 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Zwierzęta domowe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Zwierzęta wolno</a:t>
                      </a:r>
                      <a:r>
                        <a:rPr lang="pl-PL" sz="1400" baseline="0" dirty="0"/>
                        <a:t> żyjące</a:t>
                      </a:r>
                      <a:endParaRPr lang="pl-PL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Ogółem wszystkie zwierzęta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8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pies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kot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bydło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koń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/>
                        <a:t>Razem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lis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jenot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borsuk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kuna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nietoperz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/>
                        <a:t>Razem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3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2015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4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0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/>
                        <a:t>18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68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4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4</a:t>
                      </a:r>
                      <a:endParaRPr lang="pl-PL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/>
                        <a:t>79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/>
                        <a:t>97</a:t>
                      </a:r>
                      <a:endParaRPr lang="pl-PL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3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2016</a:t>
                      </a:r>
                      <a:endParaRPr lang="pl-PL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0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0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/>
                        <a:t>3</a:t>
                      </a:r>
                      <a:endParaRPr lang="pl-PL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9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6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/>
                        <a:t>19</a:t>
                      </a:r>
                      <a:endParaRPr lang="pl-PL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/>
                        <a:t>22</a:t>
                      </a:r>
                      <a:endParaRPr lang="pl-PL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3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l-PL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l-PL"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3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2605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sz="2600" b="1" dirty="0"/>
              <a:t>Wścieklizna – szczepienia na terenie powiatu skarżyskiego</a:t>
            </a:r>
            <a:endParaRPr lang="pl-PL" sz="2600" dirty="0"/>
          </a:p>
          <a:p>
            <a:pPr>
              <a:buNone/>
            </a:pPr>
            <a:r>
              <a:rPr lang="pl-PL" sz="2000" b="1" dirty="0"/>
              <a:t> </a:t>
            </a:r>
            <a:endParaRPr lang="pl-PL" sz="2000" dirty="0"/>
          </a:p>
          <a:p>
            <a:pPr indent="0">
              <a:buNone/>
            </a:pPr>
            <a:r>
              <a:rPr lang="pl-PL" sz="2000" dirty="0"/>
              <a:t>W ramach zwalczania wścieklizny zwierząt, psy i koty poddawane są corocznym profilaktycznym szczepieniom.</a:t>
            </a:r>
          </a:p>
          <a:p>
            <a:pPr indent="0">
              <a:buNone/>
            </a:pPr>
            <a:r>
              <a:rPr lang="pl-PL" sz="2000" dirty="0"/>
              <a:t>W 2018r. na terenie powiatu zaszczepiono przeciwko wściekliźnie </a:t>
            </a:r>
            <a:r>
              <a:rPr lang="pl-PL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  <a:t>5 231 </a:t>
            </a:r>
            <a:r>
              <a:rPr lang="pl-PL" sz="2000" b="1" dirty="0">
                <a:solidFill>
                  <a:srgbClr val="FF0000"/>
                </a:solidFill>
              </a:rPr>
              <a:t>szt</a:t>
            </a:r>
            <a:r>
              <a:rPr lang="pl-PL" sz="2000" dirty="0">
                <a:solidFill>
                  <a:srgbClr val="FF0000"/>
                </a:solidFill>
              </a:rPr>
              <a:t>. </a:t>
            </a:r>
            <a:r>
              <a:rPr lang="pl-PL" sz="2000" dirty="0"/>
              <a:t>zwierząt, w tym:</a:t>
            </a:r>
          </a:p>
          <a:p>
            <a:pPr lvl="0" indent="0">
              <a:buFont typeface="Wingdings" pitchFamily="2" charset="2"/>
              <a:buChar char="Ø"/>
            </a:pPr>
            <a:r>
              <a:rPr lang="pl-PL" sz="2000" dirty="0"/>
              <a:t>  psy – </a:t>
            </a:r>
            <a:r>
              <a:rPr lang="pl-PL" sz="2000" dirty="0"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  <a:t>5 085 </a:t>
            </a:r>
            <a:r>
              <a:rPr lang="pl-PL" sz="2000" dirty="0"/>
              <a:t>szt.</a:t>
            </a:r>
          </a:p>
          <a:p>
            <a:pPr lvl="0" indent="0">
              <a:buFont typeface="Wingdings" pitchFamily="2" charset="2"/>
              <a:buChar char="Ø"/>
            </a:pPr>
            <a:r>
              <a:rPr lang="pl-PL" sz="2000" dirty="0"/>
              <a:t>  koty – 146 szt.</a:t>
            </a:r>
          </a:p>
          <a:p>
            <a:pPr indent="0">
              <a:buNone/>
            </a:pPr>
            <a:r>
              <a:rPr lang="pl-PL" sz="2000" b="1" dirty="0"/>
              <a:t> </a:t>
            </a:r>
          </a:p>
          <a:p>
            <a:pPr indent="0" algn="ctr">
              <a:buNone/>
            </a:pPr>
            <a:r>
              <a:rPr lang="pl-PL" sz="2600" b="1" dirty="0"/>
              <a:t>Wścieklizna - obserwacje</a:t>
            </a:r>
            <a:endParaRPr lang="pl-PL" sz="2600" dirty="0"/>
          </a:p>
          <a:p>
            <a:pPr indent="0">
              <a:spcBef>
                <a:spcPts val="0"/>
              </a:spcBef>
              <a:buNone/>
            </a:pPr>
            <a:r>
              <a:rPr lang="pl-PL" sz="2000" b="1" dirty="0"/>
              <a:t> </a:t>
            </a:r>
            <a:r>
              <a:rPr lang="pl-PL" sz="2100" dirty="0"/>
              <a:t>Zgodnie z art.44 ustawy z dnia 11 marca 2004r. </a:t>
            </a:r>
            <a:r>
              <a:rPr lang="pl-PL" sz="2100" b="1" i="1" dirty="0"/>
              <a:t>o ochronie zdrowia zwierząt oraz zwalczania chorób zakaźnych zwierząt</a:t>
            </a:r>
            <a:r>
              <a:rPr lang="pl-PL" sz="2100" dirty="0"/>
              <a:t> (</a:t>
            </a:r>
            <a:r>
              <a:rPr lang="pl-PL" sz="2100" dirty="0" err="1"/>
              <a:t>t.j</a:t>
            </a:r>
            <a:r>
              <a:rPr lang="pl-PL" sz="2100" dirty="0"/>
              <a:t>. </a:t>
            </a:r>
            <a:r>
              <a:rPr lang="pl-PL" sz="2100" dirty="0" err="1"/>
              <a:t>Dz.U</a:t>
            </a:r>
            <a:r>
              <a:rPr lang="pl-PL" sz="2100" dirty="0"/>
              <a:t>. 2017, poz. 1855)</a:t>
            </a:r>
          </a:p>
          <a:p>
            <a:pPr indent="0">
              <a:spcBef>
                <a:spcPts val="0"/>
              </a:spcBef>
              <a:buNone/>
            </a:pPr>
            <a:endParaRPr lang="pl-PL" sz="2100" dirty="0"/>
          </a:p>
          <a:p>
            <a:pPr indent="0">
              <a:spcBef>
                <a:spcPts val="0"/>
              </a:spcBef>
              <a:buNone/>
            </a:pPr>
            <a:r>
              <a:rPr lang="pl-PL" sz="2100" dirty="0"/>
              <a:t>Powiatowy Lekarz Weterynarii wydaje decyzję w sprawie poddania obserwacji zwierząt podejrzanych o zakażenie lub o chorobę.</a:t>
            </a:r>
          </a:p>
          <a:p>
            <a:pPr indent="0">
              <a:buNone/>
            </a:pPr>
            <a:endParaRPr lang="pl-PL" sz="2000" dirty="0"/>
          </a:p>
          <a:p>
            <a:pPr indent="0">
              <a:buNone/>
            </a:pPr>
            <a:r>
              <a:rPr lang="pl-PL" sz="2200" b="1" u="sng" dirty="0">
                <a:solidFill>
                  <a:srgbClr val="FF0000"/>
                </a:solidFill>
              </a:rPr>
              <a:t>Obserwacje takie prowadzone są z urzędu w związku z czym są nieodpłatne.</a:t>
            </a:r>
          </a:p>
          <a:p>
            <a:pPr indent="0">
              <a:buNone/>
            </a:pPr>
            <a:r>
              <a:rPr lang="pl-PL" sz="2000" dirty="0"/>
              <a:t>Lekarz weterynarii wolnej praktyki ma obowiązek zgłosić każdy przypadek pogryzienia </a:t>
            </a:r>
            <a:br>
              <a:rPr lang="pl-PL" sz="2000" dirty="0"/>
            </a:br>
            <a:r>
              <a:rPr lang="pl-PL" sz="2000" dirty="0"/>
              <a:t>i prowadzenia obserwacji do Powiatowego Lekarza Weterynarii.</a:t>
            </a:r>
          </a:p>
          <a:p>
            <a:pPr indent="0">
              <a:buNone/>
            </a:pPr>
            <a:r>
              <a:rPr lang="pl-PL" sz="2000" dirty="0"/>
              <a:t>Ilość obserwacji na terenie powiatu skarżyskiego:</a:t>
            </a:r>
          </a:p>
          <a:p>
            <a:pPr indent="0">
              <a:buFont typeface="Wingdings" pitchFamily="2" charset="2"/>
              <a:buChar char="Ø"/>
            </a:pPr>
            <a:r>
              <a:rPr lang="pl-PL" sz="2000" dirty="0"/>
              <a:t>  2016 r. – </a:t>
            </a:r>
            <a:r>
              <a:rPr lang="pl-PL" sz="2000" b="1" dirty="0"/>
              <a:t>32</a:t>
            </a:r>
            <a:endParaRPr lang="pl-PL" sz="2000" dirty="0"/>
          </a:p>
          <a:p>
            <a:pPr indent="0">
              <a:buFont typeface="Wingdings" pitchFamily="2" charset="2"/>
              <a:buChar char="Ø"/>
            </a:pPr>
            <a:r>
              <a:rPr lang="pl-PL" sz="2000" dirty="0"/>
              <a:t>  2017 r. – </a:t>
            </a:r>
            <a:r>
              <a:rPr lang="pl-PL" sz="2000" b="1" dirty="0"/>
              <a:t>28</a:t>
            </a:r>
          </a:p>
          <a:p>
            <a:pPr indent="0">
              <a:buFont typeface="Wingdings" pitchFamily="2" charset="2"/>
              <a:buChar char="Ø"/>
            </a:pPr>
            <a:r>
              <a:rPr lang="pl-PL" sz="2000" b="1" dirty="0"/>
              <a:t>  </a:t>
            </a:r>
            <a:r>
              <a:rPr lang="pl-PL" sz="2000" dirty="0"/>
              <a:t>2018 r. – </a:t>
            </a:r>
            <a:r>
              <a:rPr lang="pl-PL" sz="2000" b="1" dirty="0"/>
              <a:t>31</a:t>
            </a:r>
          </a:p>
          <a:p>
            <a:pPr indent="0">
              <a:buFont typeface="Wingdings" pitchFamily="2" charset="2"/>
              <a:buChar char="Ø"/>
            </a:pPr>
            <a:r>
              <a:rPr lang="pl-PL" sz="2000" b="1" dirty="0"/>
              <a:t> 2019 r. – 12 </a:t>
            </a:r>
            <a:endParaRPr lang="pl-PL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288032"/>
          </a:xfrm>
        </p:spPr>
        <p:txBody>
          <a:bodyPr>
            <a:noAutofit/>
          </a:bodyPr>
          <a:lstStyle/>
          <a:p>
            <a:br>
              <a:rPr lang="pl-PL" sz="2400" b="1" dirty="0"/>
            </a:br>
            <a:r>
              <a:rPr lang="pl-PL" sz="2800" b="1" dirty="0"/>
              <a:t>Pasieki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1512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/>
              <a:t>W chwili obecnej na terenie powiatu skarżyskiego funkcjonuje następująca ilość podmiotów: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Gospodarstwa pasiecznych – </a:t>
            </a:r>
            <a:r>
              <a:rPr lang="pl-PL" sz="2000" b="1" dirty="0"/>
              <a:t>160</a:t>
            </a:r>
            <a:endParaRPr lang="pl-PL" sz="2000" dirty="0"/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Sprzedaż bezpośrednia – </a:t>
            </a:r>
            <a:r>
              <a:rPr lang="pl-PL" sz="2000" b="1" dirty="0"/>
              <a:t>15 </a:t>
            </a:r>
          </a:p>
          <a:p>
            <a:pPr>
              <a:buNone/>
            </a:pP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5170" y="186385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Wprowadzanie na rynek produktów pszczelarskich w ramach sprzedaży bezpośredniej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51520" y="2276872"/>
            <a:ext cx="871296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Podstawy prawne prowadzenia działalności w zakresie sprzedaży bezpośredniej miodu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51520" y="2996952"/>
            <a:ext cx="871296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/>
              <a:t>Zasady i warunki prowadzenia powyższej działalności reguluje w Polsce </a:t>
            </a:r>
            <a:r>
              <a:rPr lang="pl-PL" b="1" dirty="0"/>
              <a:t>rozporządzenie Ministra Rolnictwa i Rozwoju Wsi z dnia 30 września 2015 r. </a:t>
            </a:r>
            <a:r>
              <a:rPr lang="pl-PL" b="1" i="1" dirty="0"/>
              <a:t>w sprawie wymagań weterynaryjnych przy produkcji produktów pochodzenia zwierzęcego przeznaczonych </a:t>
            </a:r>
            <a:br>
              <a:rPr lang="pl-PL" b="1" i="1" dirty="0"/>
            </a:br>
            <a:r>
              <a:rPr lang="pl-PL" b="1" i="1" dirty="0"/>
              <a:t>do sprzedaży bezpośredniej</a:t>
            </a:r>
            <a:r>
              <a:rPr lang="pl-PL" b="1" dirty="0"/>
              <a:t> (Dz. U. z 2015r poz. 1703)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1520" y="4221088"/>
            <a:ext cx="8712968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DZIAŁALNOŚĆ W ZAKRESIE SPRZEDAŻY BEZPOŚREDNIEJ</a:t>
            </a:r>
            <a:endParaRPr lang="pl-PL" dirty="0"/>
          </a:p>
          <a:p>
            <a:pPr algn="ctr"/>
            <a:r>
              <a:rPr lang="pl-PL" dirty="0"/>
              <a:t>Podmioty zamierzające prowadzić działalność w zakresie produkcji produktów pochodzenia zwierzęcego przeznaczonych do sprzedaży bezpośredniej </a:t>
            </a:r>
            <a:r>
              <a:rPr lang="pl-PL" b="1" dirty="0"/>
              <a:t>powiadamiają Powiatowego Lekarza Weterynarii właściwego ze względu na miejsce planowanej produkcji </a:t>
            </a:r>
            <a:r>
              <a:rPr lang="pl-PL" dirty="0"/>
              <a:t>o zakresie i wielkości produkcji oraz rodzaju produktów pochodzenia zwierzęcego, które maja być produkowane w zakładzie, </a:t>
            </a:r>
            <a:r>
              <a:rPr lang="pl-PL" b="1" dirty="0"/>
              <a:t>co najmniej na 30 dni </a:t>
            </a:r>
            <a:r>
              <a:rPr lang="pl-PL" dirty="0"/>
              <a:t>przed dniem rozpoczęcia prowadzenia  tej działalności.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4F5DFB-B6B1-46A8-8442-1C57954B1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57199"/>
          </a:xfrm>
        </p:spPr>
        <p:txBody>
          <a:bodyPr>
            <a:noAutofit/>
          </a:bodyPr>
          <a:lstStyle/>
          <a:p>
            <a:r>
              <a:rPr lang="pl-PL" sz="2400" b="1" dirty="0"/>
              <a:t>Wprowadzanie na rynek produktów pszczelarskich w ramach rolniczego handlu detalicznego</a:t>
            </a:r>
            <a:endParaRPr lang="pl-PL" sz="2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BCF38A-A0EF-411B-83AE-6792120DB6FC}"/>
              </a:ext>
            </a:extLst>
          </p:cNvPr>
          <p:cNvSpPr txBox="1"/>
          <p:nvPr/>
        </p:nvSpPr>
        <p:spPr>
          <a:xfrm>
            <a:off x="184684" y="827192"/>
            <a:ext cx="885698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Podstawy prawne prowadzenia działalności w ramach rolniczego handlu detalicznego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F178F1-C7BC-45D2-9C63-1BEA70D3B4E8}"/>
              </a:ext>
            </a:extLst>
          </p:cNvPr>
          <p:cNvSpPr txBox="1"/>
          <p:nvPr/>
        </p:nvSpPr>
        <p:spPr>
          <a:xfrm>
            <a:off x="199594" y="1594243"/>
            <a:ext cx="8856984" cy="32932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b="1" dirty="0"/>
              <a:t>Od dnia 1 stycznia 2017 r. istnieje możliwość prowadzenia przez rolników rolniczego handlu detalicznego.</a:t>
            </a:r>
            <a:endParaRPr lang="pl-PL" sz="1600" dirty="0"/>
          </a:p>
          <a:p>
            <a:r>
              <a:rPr lang="pl-PL" sz="1600" dirty="0"/>
              <a:t>Rozporządzenia wykonawcze do ustawy z dnia 16 listopada 2016r. </a:t>
            </a:r>
            <a:r>
              <a:rPr lang="pl-PL" sz="1600" b="1" i="1" dirty="0"/>
              <a:t>o zmianie niektórych ustaw w celu ułatwienia sprzedaży żywności przez rolników</a:t>
            </a:r>
            <a:r>
              <a:rPr lang="pl-PL" sz="1600" dirty="0"/>
              <a:t>, niezbędne do rozpoczęcia procedury rejestracji rolniczego handlu detalicznego: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/>
              <a:t>rozporządzenie Ministra Rolnictwa i Rozwoju Wsi z dnia 16 grudnia 2016 r. </a:t>
            </a:r>
            <a:r>
              <a:rPr lang="pl-PL" sz="1600" b="1" dirty="0"/>
              <a:t>w sprawie maksymalnej ilości żywności zbywanej w ramach rolniczego handlu detalicznego oraz zakresu i sposobu jej dokumentowania </a:t>
            </a:r>
            <a:r>
              <a:rPr lang="pl-PL" sz="1600" dirty="0"/>
              <a:t>(Dz. U. z 2016 r. poz. 2159),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/>
              <a:t>rozporządzenie Ministra Rolnictwa i Rozwoju Wsi z dnia 16 grudnia 2016 r. </a:t>
            </a:r>
            <a:r>
              <a:rPr lang="pl-PL" sz="1600" b="1" dirty="0"/>
              <a:t>w sprawie rejestru zakładów produkujących produkty pochodzenia zwierzęcego lub wprowadzających na rynek te produkty oraz wykazów takich zakładów</a:t>
            </a:r>
            <a:r>
              <a:rPr lang="pl-PL" sz="1600" dirty="0"/>
              <a:t> (Dz. U. z 2016 r. poz. 2192) oraz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/>
              <a:t>rozporządzenie Ministra Rolnictwa i Rozwoju Wsi z dnia 15 grudnia 2016 r. </a:t>
            </a:r>
            <a:r>
              <a:rPr lang="pl-PL" sz="1600" b="1" dirty="0"/>
              <a:t>w sprawie sposobu ustalania weterynaryjnego numeru identyfikacyjnego</a:t>
            </a:r>
            <a:r>
              <a:rPr lang="pl-PL" sz="1600" dirty="0"/>
              <a:t> (Dz. U. 2016 poz. 1261)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DA7057F-43BC-4915-AFE3-DC0C5C891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3244" y="5373216"/>
            <a:ext cx="8856984" cy="14219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600" dirty="0"/>
              <a:t>Podmioty zamierzające prowadzić działalność w ramach rolniczego handlu detalicznego będą podlegać wpisowi do rejestru prowadzonego przez organy Powiatowego Lekarza Weterynarii i powinny: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chemeClr val="tx1"/>
                </a:solidFill>
              </a:rPr>
              <a:t>złożyć</a:t>
            </a:r>
            <a:r>
              <a:rPr lang="pl-PL" sz="1600" b="1" dirty="0">
                <a:solidFill>
                  <a:srgbClr val="FF0000"/>
                </a:solidFill>
              </a:rPr>
              <a:t> wniosek o wpis do rejestru PLW </a:t>
            </a:r>
            <a:r>
              <a:rPr lang="pl-PL" sz="1600" dirty="0"/>
              <a:t>– 30 dni przed  zamiarem rozpoczęcia działalności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/>
              <a:t>pszczelarze składający ww. wniosek powinni do niego załączyć </a:t>
            </a:r>
            <a:r>
              <a:rPr lang="pl-PL" sz="1600" b="1" dirty="0">
                <a:solidFill>
                  <a:srgbClr val="FF0000"/>
                </a:solidFill>
              </a:rPr>
              <a:t>oświadczenie podmiotu potwierdzające utrzymywanie pszczół 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0FEA21C-C352-43A3-B57A-877D93B844EE}"/>
              </a:ext>
            </a:extLst>
          </p:cNvPr>
          <p:cNvSpPr txBox="1"/>
          <p:nvPr/>
        </p:nvSpPr>
        <p:spPr>
          <a:xfrm>
            <a:off x="184684" y="4930279"/>
            <a:ext cx="885698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Podjęcie działalności w ramach rolniczego handlu detalicznego</a:t>
            </a:r>
          </a:p>
        </p:txBody>
      </p:sp>
    </p:spTree>
    <p:extLst>
      <p:ext uri="{BB962C8B-B14F-4D97-AF65-F5344CB8AC3E}">
        <p14:creationId xmlns:p14="http://schemas.microsoft.com/office/powerpoint/2010/main" val="268647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742F2C-3102-4E8A-9663-89204A81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/>
          </a:bodyPr>
          <a:lstStyle/>
          <a:p>
            <a:r>
              <a:rPr lang="pl-PL" sz="2000" b="1" dirty="0"/>
              <a:t>Ułatwienia dla rolników prowadzących działalność w ramach RHD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D2EDD4-FA46-474E-B720-A1FFCCE95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3"/>
            <a:ext cx="8568952" cy="257419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700" u="sng" dirty="0"/>
              <a:t>W kontekście przepisów podatkowych </a:t>
            </a:r>
            <a:r>
              <a:rPr lang="pl-PL" sz="1700" dirty="0"/>
              <a:t>obowiązują następujące kryteria będące podstawą zwolnienia przychodów z rolniczego handlu detalicznego od podatku dochodowego:</a:t>
            </a:r>
          </a:p>
          <a:p>
            <a:pPr marL="0" indent="0" algn="just">
              <a:buNone/>
            </a:pPr>
            <a:r>
              <a:rPr lang="pl-PL" sz="1700" dirty="0"/>
              <a:t> </a:t>
            </a:r>
            <a:r>
              <a:rPr lang="pl-PL" sz="1700" b="1" u="sng" dirty="0"/>
              <a:t>Zwolnieniu podlegają </a:t>
            </a:r>
            <a:r>
              <a:rPr lang="pl-PL" sz="1700" dirty="0"/>
              <a:t>przychody ze sprzedaży przetworzonych w sposób inny niż przemysłowy produktów roślinnych i zwierzęcych, z wyłączeniem przetworzonych produktów roślinnych </a:t>
            </a:r>
            <a:br>
              <a:rPr lang="pl-PL" sz="1700" dirty="0"/>
            </a:br>
            <a:r>
              <a:rPr lang="pl-PL" sz="1700" dirty="0"/>
              <a:t>i zwierzęcych uzyskanych w ramach działów specjalnych produkcji rolnej oraz produktów opodatkowanych podatkiem akcyzowym, </a:t>
            </a:r>
            <a:r>
              <a:rPr lang="pl-PL" sz="1700" b="1" dirty="0">
                <a:solidFill>
                  <a:srgbClr val="FF0000"/>
                </a:solidFill>
              </a:rPr>
              <a:t>do kwoty 40 000 zł rocznie</a:t>
            </a:r>
            <a:r>
              <a:rPr lang="pl-PL" sz="1700" dirty="0"/>
              <a:t>, </a:t>
            </a:r>
            <a:r>
              <a:rPr lang="pl-PL" sz="1700" u="sng" dirty="0"/>
              <a:t>w ilościach nieprzekraczających maksymalnych limitów </a:t>
            </a:r>
            <a:r>
              <a:rPr lang="pl-PL" sz="1700" dirty="0"/>
              <a:t>określonych w rozporządzeniu Ministra Rolnictwa </a:t>
            </a:r>
            <a:br>
              <a:rPr lang="pl-PL" sz="1700" dirty="0"/>
            </a:br>
            <a:r>
              <a:rPr lang="pl-PL" sz="1700" dirty="0"/>
              <a:t>i Rozwoju Wsi z dnia 16 grudnia 2016 r. </a:t>
            </a:r>
            <a:r>
              <a:rPr lang="pl-PL" sz="1700" b="1" i="1" dirty="0"/>
              <a:t>w sprawie maksymalnej ilości żywności zbywanej </a:t>
            </a:r>
            <a:br>
              <a:rPr lang="pl-PL" sz="1700" b="1" i="1" dirty="0"/>
            </a:br>
            <a:r>
              <a:rPr lang="pl-PL" sz="1700" b="1" i="1" dirty="0"/>
              <a:t>w ramach rolniczego handlu detalicznego oraz zakresu i sposobu jej dokumentowania.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FC6383-7F6C-4433-85E5-48CF151A2AB7}"/>
              </a:ext>
            </a:extLst>
          </p:cNvPr>
          <p:cNvSpPr txBox="1"/>
          <p:nvPr/>
        </p:nvSpPr>
        <p:spPr>
          <a:xfrm>
            <a:off x="248477" y="3410903"/>
            <a:ext cx="885698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b="1" dirty="0"/>
              <a:t>MAKSYMALNA ILOŚĆ SUROWCÓW POCHODZENIA ZWIERZĘCEGO ZBYWANA ROCZNIE W RAMACH ROLNICZEGO HANDLU DETALICZNEGO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AEDF23E-C235-41C8-A250-38BFA1A5FC9B}"/>
              </a:ext>
            </a:extLst>
          </p:cNvPr>
          <p:cNvSpPr txBox="1"/>
          <p:nvPr/>
        </p:nvSpPr>
        <p:spPr>
          <a:xfrm>
            <a:off x="248477" y="3995678"/>
            <a:ext cx="8856984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Produkty pszczele nieprzetworzone, w tym miód, pyłek pszczeli, pierzga, mleczko pszczele: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5 rodzin pszczelich – 150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10 rodzin pszczelich – 300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20 rodzin pszczelich – 600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30 rodzin pszczelich – 900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40 rodzin pszczelich – 1200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50 rodzin pszczelich – 1500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60 rodzin pszczelich – 1800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70 rodzin pszczelich – 2100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 80 rodzin pszczelich – 2400 kg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462323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Afrykański pomór świń (ASF)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700" y="980728"/>
            <a:ext cx="3905484" cy="259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7D55806-C2B9-48FB-B52D-DDC853DB4AAF}"/>
              </a:ext>
            </a:extLst>
          </p:cNvPr>
          <p:cNvSpPr txBox="1"/>
          <p:nvPr/>
        </p:nvSpPr>
        <p:spPr>
          <a:xfrm>
            <a:off x="317054" y="4051284"/>
            <a:ext cx="882694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400" dirty="0"/>
              <a:t>Wyjątkowo groźna, nieuleczalna, wysoce zakaźna i zaraźliwa, wirusowa choroba świń domowych oraz dzikich, podlegająca obowiązkowi urzędowego zwalczania. 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/>
              <a:t>Charakteryzują ją objawy kliniczne i zmiany sekcyjne podobne do ostrej postaci klasycznego pomoru świń (CSF) oraz sięgająca 80-100% śmiertelność.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61926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4000" b="1" u="sng" dirty="0">
                <a:solidFill>
                  <a:srgbClr val="FF0000"/>
                </a:solidFill>
              </a:rPr>
              <a:t>Objawy kliniczne </a:t>
            </a:r>
            <a:endParaRPr lang="pl-PL" sz="2000" b="1" dirty="0"/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Okres inkubacji choroby: 4 - 8 dni (maksymalnie 21 dni).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Pierwszym i jedynym objawem choroby jest gorączka 41- 42°C.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Gorączkujące świnie mają zachowany apetyt; niektóre wykazują objawy podniecenia.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Gorączka utrzymuje się 3-4 dni, później </a:t>
            </a:r>
            <a:r>
              <a:rPr lang="pl-PL" sz="2000" dirty="0" err="1"/>
              <a:t>w.c.c</a:t>
            </a:r>
            <a:r>
              <a:rPr lang="pl-PL" sz="2000" dirty="0"/>
              <a:t>. spada poniżej normy i pojawiają się inne objawy kliniczne: </a:t>
            </a:r>
          </a:p>
          <a:p>
            <a:pPr lvl="2"/>
            <a:r>
              <a:rPr lang="pl-PL" sz="2000" dirty="0"/>
              <a:t>sinica skóry, uszu, boków brzucha, wybroczyny, </a:t>
            </a:r>
          </a:p>
          <a:p>
            <a:pPr lvl="2"/>
            <a:r>
              <a:rPr lang="pl-PL" sz="2000" dirty="0"/>
              <a:t>duszność, pienisty wypływ z nosa, </a:t>
            </a:r>
          </a:p>
          <a:p>
            <a:pPr lvl="2"/>
            <a:r>
              <a:rPr lang="pl-PL" sz="2000" dirty="0"/>
              <a:t>biegunka z domieszką krwi, wymioty, </a:t>
            </a:r>
          </a:p>
          <a:p>
            <a:pPr lvl="2"/>
            <a:r>
              <a:rPr lang="pl-PL" sz="2000" dirty="0"/>
              <a:t>niedowład zadu, </a:t>
            </a:r>
          </a:p>
          <a:p>
            <a:pPr lvl="2"/>
            <a:r>
              <a:rPr lang="pl-PL" sz="2000" dirty="0"/>
              <a:t>poronienia, </a:t>
            </a:r>
          </a:p>
          <a:p>
            <a:pPr lvl="2"/>
            <a:r>
              <a:rPr lang="pl-PL" sz="2000" dirty="0"/>
              <a:t>niekiedy objawy nerwowe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W ciągu kilku - kilkunastu dni świnie padają.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/>
              <a:t>Przebieg choroby jest z reguły ostry, rzadziej </a:t>
            </a:r>
            <a:r>
              <a:rPr lang="pl-PL" sz="2000" dirty="0" err="1"/>
              <a:t>nadostry</a:t>
            </a:r>
            <a:r>
              <a:rPr lang="pl-PL" sz="2000" dirty="0"/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648" y="893787"/>
            <a:ext cx="2623255" cy="293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691" y="1054996"/>
            <a:ext cx="3847391" cy="281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05064"/>
            <a:ext cx="3168352" cy="262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827784" y="334611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>
                <a:solidFill>
                  <a:srgbClr val="FF0000"/>
                </a:solidFill>
                <a:latin typeface="Bitstream Vera Sans" pitchFamily="34" charset="0"/>
              </a:rPr>
              <a:t>Objawy kliniczne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E9E04E-625F-40B6-AEBD-69A7BB4B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4288682"/>
            <a:ext cx="3600399" cy="236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b="1" dirty="0"/>
              <a:t>AFRYKAŃSKI POMÓR ŚWIŃ (ASF)</a:t>
            </a:r>
            <a:endParaRPr lang="pl-PL" sz="2800" dirty="0"/>
          </a:p>
          <a:p>
            <a:pPr marL="288000" indent="0" algn="just" fontAlgn="base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FF0000"/>
                </a:solidFill>
              </a:rPr>
              <a:t>Rozprzestrzenianie ASF jest możliwe w drodze:</a:t>
            </a:r>
            <a:endParaRPr lang="pl-PL" sz="2000" dirty="0">
              <a:solidFill>
                <a:srgbClr val="FF0000"/>
              </a:solidFill>
            </a:endParaRPr>
          </a:p>
          <a:p>
            <a:pPr marL="288000" lvl="0" indent="0" algn="just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pl-PL" sz="2000" dirty="0"/>
              <a:t>    Przemieszczeń zwierząt dzikich</a:t>
            </a:r>
          </a:p>
          <a:p>
            <a:pPr marL="288000" lvl="0" indent="0" algn="just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pl-PL" sz="2000" dirty="0"/>
              <a:t>    Człowiek jako wektor</a:t>
            </a:r>
          </a:p>
          <a:p>
            <a:pPr marL="288000" lvl="0" indent="0" algn="just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pl-PL" sz="2000" dirty="0"/>
              <a:t>    Przewożenia żywności pochodzenia zwierzęcego</a:t>
            </a:r>
          </a:p>
          <a:p>
            <a:pPr marL="288000" lvl="0" indent="0" algn="just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pl-PL" sz="2000" dirty="0"/>
              <a:t>    Przemieszczania środków transportu bez zachowania zasad </a:t>
            </a:r>
            <a:r>
              <a:rPr lang="pl-PL" sz="2000" dirty="0" err="1"/>
              <a:t>bioasekuracji</a:t>
            </a:r>
            <a:r>
              <a:rPr lang="pl-PL" sz="2000" dirty="0"/>
              <a:t> </a:t>
            </a:r>
          </a:p>
          <a:p>
            <a:pPr marL="288000" lvl="0" indent="0" algn="just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pl-PL" sz="2000" dirty="0"/>
              <a:t>    Nie stosowanie zasad </a:t>
            </a:r>
            <a:r>
              <a:rPr lang="pl-PL" sz="2000" dirty="0" err="1"/>
              <a:t>bioasekuracji</a:t>
            </a:r>
            <a:endParaRPr lang="pl-PL" sz="2000" dirty="0"/>
          </a:p>
          <a:p>
            <a:pPr marL="288000" indent="0" algn="just" fontAlgn="base">
              <a:spcBef>
                <a:spcPts val="0"/>
              </a:spcBef>
              <a:buNone/>
            </a:pPr>
            <a:r>
              <a:rPr lang="pl-PL" sz="2000" dirty="0"/>
              <a:t>Na podstawie analizy epidemiologicznej można wysunąć hipotezę, że nie dziki ale ludzie lub środki transportu będą wektorem w przemieszczaniu się ASF </a:t>
            </a:r>
            <a:br>
              <a:rPr lang="pl-PL" sz="2000" dirty="0"/>
            </a:br>
            <a:r>
              <a:rPr lang="pl-PL" sz="2000" dirty="0"/>
              <a:t>na dalsze odległości. </a:t>
            </a:r>
          </a:p>
          <a:p>
            <a:pPr marL="288000" indent="0" algn="just" fontAlgn="base">
              <a:spcBef>
                <a:spcPts val="0"/>
              </a:spcBef>
              <a:buNone/>
            </a:pPr>
            <a:r>
              <a:rPr lang="pl-PL" sz="2000" dirty="0"/>
              <a:t> </a:t>
            </a:r>
          </a:p>
          <a:p>
            <a:pPr>
              <a:buNone/>
            </a:pPr>
            <a:endParaRPr lang="pl-PL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97152"/>
            <a:ext cx="332274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97152"/>
            <a:ext cx="3024336" cy="18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lucjan\Desktop\prezentacja do strarostwa\ulotka-asf-styczen-2015-wycieta.jpg"/>
          <p:cNvPicPr>
            <a:picLocks noChangeAspect="1" noChangeArrowheads="1"/>
          </p:cNvPicPr>
          <p:nvPr/>
        </p:nvPicPr>
        <p:blipFill>
          <a:blip r:embed="rId4" cstate="print"/>
          <a:srcRect t="24212" b="11223"/>
          <a:stretch>
            <a:fillRect/>
          </a:stretch>
        </p:blipFill>
        <p:spPr bwMode="auto">
          <a:xfrm>
            <a:off x="2051720" y="3429000"/>
            <a:ext cx="5328592" cy="1378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3A79BF1-D14C-48A8-9A36-77EB9CFFF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524162" y="-950988"/>
            <a:ext cx="6095677" cy="86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7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       INSPEKCJA WETERYNARYJNA 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16008"/>
            <a:ext cx="8280920" cy="5353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dirty="0"/>
              <a:t>Pod </a:t>
            </a:r>
            <a:r>
              <a:rPr lang="pl-PL" sz="1500" dirty="0"/>
              <a:t>nadzorem PIW w Skarżysku-Kamiennej w 2018r. znajdowało się 61 podmiotów nadzorowanych </a:t>
            </a:r>
            <a:br>
              <a:rPr lang="pl-PL" sz="1500" dirty="0"/>
            </a:br>
            <a:r>
              <a:rPr lang="pl-PL" sz="1500" dirty="0"/>
              <a:t>w zakresie produktów pochodzenia zwierzęcego, w tym: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4</a:t>
            </a:r>
            <a:r>
              <a:rPr lang="pl-PL" sz="1500" dirty="0"/>
              <a:t> zakłady zatwierdzone uboju zwierząt rzeźnych: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500" dirty="0"/>
              <a:t>ubój trzody chlewnej – </a:t>
            </a:r>
            <a:r>
              <a:rPr lang="pl-PL" sz="1500" b="1" dirty="0"/>
              <a:t>2</a:t>
            </a:r>
            <a:r>
              <a:rPr lang="pl-PL" sz="1500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500" dirty="0"/>
              <a:t>ubój bydła – </a:t>
            </a:r>
            <a:r>
              <a:rPr lang="pl-PL" sz="1500" b="1" dirty="0"/>
              <a:t>1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500" dirty="0"/>
              <a:t>ubój drobiu - </a:t>
            </a:r>
            <a:r>
              <a:rPr lang="pl-PL" sz="1500" b="1" dirty="0"/>
              <a:t>2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8</a:t>
            </a:r>
            <a:r>
              <a:rPr lang="pl-PL" sz="1500" dirty="0"/>
              <a:t> zakładów rozbioru i przetwórstwa mięsa: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500" dirty="0"/>
              <a:t>w branży mięsa czerwonego – </a:t>
            </a:r>
            <a:r>
              <a:rPr lang="pl-PL" sz="1500" b="1" dirty="0"/>
              <a:t>3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500" dirty="0"/>
              <a:t>w branży mięsa drobiowego - </a:t>
            </a:r>
            <a:r>
              <a:rPr lang="pl-PL" sz="1500" b="1" dirty="0"/>
              <a:t>5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500" dirty="0"/>
              <a:t>w branży rybnej - </a:t>
            </a:r>
            <a:r>
              <a:rPr lang="pl-PL" sz="1500" b="1" dirty="0"/>
              <a:t>1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10</a:t>
            </a:r>
            <a:r>
              <a:rPr lang="pl-PL" sz="1500" dirty="0"/>
              <a:t> zakładów prowadzących działalność marginalną, lokalną i ograniczoną,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1</a:t>
            </a:r>
            <a:r>
              <a:rPr lang="pl-PL" sz="1500" dirty="0"/>
              <a:t> podmiot – składowanie produktów pochodzenia zwierzęcego bez wymogów temperaturowych,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15</a:t>
            </a:r>
            <a:r>
              <a:rPr lang="pl-PL" sz="1500" dirty="0"/>
              <a:t> podmiotów – sprzedaż bezpośrednia,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3</a:t>
            </a:r>
            <a:r>
              <a:rPr lang="pl-PL" sz="1500" dirty="0"/>
              <a:t> podmioty – rolniczy handel detaliczny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10 </a:t>
            </a:r>
            <a:r>
              <a:rPr lang="pl-PL" sz="1500" dirty="0"/>
              <a:t>gospodarstw produkcji mleka,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2</a:t>
            </a:r>
            <a:r>
              <a:rPr lang="pl-PL" sz="1500" dirty="0"/>
              <a:t> fermy jaj konsumpcyjnych,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3</a:t>
            </a:r>
            <a:r>
              <a:rPr lang="pl-PL" sz="1500" dirty="0"/>
              <a:t> podmioty – transport produktów pochodzenia zwierzęcego,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2</a:t>
            </a:r>
            <a:r>
              <a:rPr lang="pl-PL" sz="1500" dirty="0"/>
              <a:t> podmioty – obrót lub pośrednictwo w obrocie produktami pochodzenia zwierzęcego.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500" b="1" dirty="0"/>
              <a:t>4</a:t>
            </a:r>
            <a:r>
              <a:rPr lang="pl-PL" sz="1500" dirty="0"/>
              <a:t> koła łowieckie</a:t>
            </a:r>
          </a:p>
          <a:p>
            <a:pPr marL="0" indent="0">
              <a:buNone/>
            </a:pPr>
            <a:r>
              <a:rPr lang="pl-PL" sz="1500" dirty="0"/>
              <a:t>U ww. podmiotów w 2018r. przeprowadzono </a:t>
            </a:r>
            <a:r>
              <a:rPr lang="pl-PL" sz="1500" b="1" dirty="0"/>
              <a:t>346</a:t>
            </a:r>
            <a:r>
              <a:rPr lang="pl-PL" sz="1500" dirty="0"/>
              <a:t> kontroli. </a:t>
            </a:r>
          </a:p>
          <a:p>
            <a:pPr marL="108000" lvl="0" indent="0">
              <a:buNone/>
            </a:pPr>
            <a:endParaRPr lang="pl-PL" sz="900" dirty="0"/>
          </a:p>
          <a:p>
            <a:pPr lvl="0" indent="0">
              <a:buNone/>
            </a:pPr>
            <a:endParaRPr lang="pl-PL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1080120" cy="131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FF0000"/>
                </a:solidFill>
              </a:rPr>
              <a:t>Dynamika szerzenia się ASF wśród dzików </a:t>
            </a:r>
            <a:br>
              <a:rPr lang="pl-PL" sz="3200" b="1" dirty="0">
                <a:solidFill>
                  <a:srgbClr val="FF0000"/>
                </a:solidFill>
              </a:rPr>
            </a:br>
            <a:r>
              <a:rPr lang="pl-PL" sz="3200" b="1" dirty="0">
                <a:solidFill>
                  <a:srgbClr val="FF0000"/>
                </a:solidFill>
              </a:rPr>
              <a:t>w </a:t>
            </a:r>
            <a:r>
              <a:rPr lang="pl-PL" sz="3200" b="1">
                <a:solidFill>
                  <a:srgbClr val="FF0000"/>
                </a:solidFill>
              </a:rPr>
              <a:t>latach 2014-2019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42535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3600" b="1" dirty="0"/>
              <a:t>2014 – </a:t>
            </a:r>
            <a:r>
              <a:rPr lang="pl-PL" sz="3600" b="1" dirty="0">
                <a:solidFill>
                  <a:srgbClr val="FF0000"/>
                </a:solidFill>
              </a:rPr>
              <a:t>30</a:t>
            </a:r>
            <a:r>
              <a:rPr lang="pl-PL" sz="3600" b="1" dirty="0"/>
              <a:t> przypadków</a:t>
            </a:r>
          </a:p>
          <a:p>
            <a:pPr>
              <a:buFont typeface="Wingdings" pitchFamily="2" charset="2"/>
              <a:buChar char="Ø"/>
            </a:pPr>
            <a:r>
              <a:rPr lang="pl-PL" sz="3600" b="1" dirty="0"/>
              <a:t>2015 – </a:t>
            </a:r>
            <a:r>
              <a:rPr lang="pl-PL" sz="3600" b="1" dirty="0">
                <a:solidFill>
                  <a:srgbClr val="FF0000"/>
                </a:solidFill>
              </a:rPr>
              <a:t>53</a:t>
            </a:r>
            <a:r>
              <a:rPr lang="pl-PL" sz="3600" b="1" dirty="0"/>
              <a:t> przypadki</a:t>
            </a:r>
          </a:p>
          <a:p>
            <a:pPr>
              <a:buFont typeface="Wingdings" pitchFamily="2" charset="2"/>
              <a:buChar char="Ø"/>
            </a:pPr>
            <a:r>
              <a:rPr lang="pl-PL" sz="3600" b="1" dirty="0"/>
              <a:t>2016 – </a:t>
            </a:r>
            <a:r>
              <a:rPr lang="pl-PL" sz="3600" b="1" dirty="0">
                <a:solidFill>
                  <a:srgbClr val="FF0000"/>
                </a:solidFill>
              </a:rPr>
              <a:t>80</a:t>
            </a:r>
            <a:r>
              <a:rPr lang="pl-PL" sz="3600" b="1" dirty="0"/>
              <a:t> przypadków</a:t>
            </a:r>
          </a:p>
          <a:p>
            <a:pPr>
              <a:buFont typeface="Wingdings" pitchFamily="2" charset="2"/>
              <a:buChar char="Ø"/>
            </a:pPr>
            <a:r>
              <a:rPr lang="pl-PL" sz="3600" b="1" dirty="0"/>
              <a:t>2017 – </a:t>
            </a:r>
            <a:r>
              <a:rPr lang="pl-PL" sz="3600" b="1" dirty="0">
                <a:solidFill>
                  <a:srgbClr val="FF0000"/>
                </a:solidFill>
              </a:rPr>
              <a:t>724</a:t>
            </a:r>
            <a:r>
              <a:rPr lang="pl-PL" sz="3600" b="1" dirty="0"/>
              <a:t> przypadki</a:t>
            </a:r>
          </a:p>
          <a:p>
            <a:pPr>
              <a:buFont typeface="Wingdings" pitchFamily="2" charset="2"/>
              <a:buChar char="Ø"/>
            </a:pPr>
            <a:r>
              <a:rPr lang="pl-PL" sz="3600" b="1" dirty="0"/>
              <a:t>2018 – </a:t>
            </a:r>
            <a:r>
              <a:rPr lang="pl-PL" sz="3600" b="1" dirty="0">
                <a:solidFill>
                  <a:srgbClr val="FF0000"/>
                </a:solidFill>
              </a:rPr>
              <a:t>2460</a:t>
            </a:r>
            <a:r>
              <a:rPr lang="pl-PL" sz="3600" b="1" dirty="0"/>
              <a:t> przypadki </a:t>
            </a:r>
          </a:p>
          <a:p>
            <a:pPr>
              <a:buFont typeface="Wingdings" pitchFamily="2" charset="2"/>
              <a:buChar char="Ø"/>
            </a:pPr>
            <a:r>
              <a:rPr lang="pl-PL" sz="3600" b="1" dirty="0"/>
              <a:t>2019 – </a:t>
            </a:r>
            <a:r>
              <a:rPr lang="pl-PL" sz="3600" b="1" dirty="0">
                <a:solidFill>
                  <a:srgbClr val="FF0000"/>
                </a:solidFill>
              </a:rPr>
              <a:t>1024</a:t>
            </a:r>
            <a:r>
              <a:rPr lang="pl-PL" sz="3600" b="1" dirty="0"/>
              <a:t> </a:t>
            </a:r>
            <a:r>
              <a:rPr lang="pl-PL" sz="3300" b="1" dirty="0"/>
              <a:t>przypadków stan na 09.05.2019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1" y="188640"/>
            <a:ext cx="4644009" cy="6669360"/>
          </a:xfrm>
        </p:spPr>
        <p:txBody>
          <a:bodyPr numCol="1" anchor="t" anchorCtr="0">
            <a:normAutofit fontScale="90000"/>
          </a:bodyPr>
          <a:lstStyle/>
          <a:p>
            <a:r>
              <a:rPr lang="pl-PL" sz="1600" b="1" dirty="0"/>
              <a:t>Podział terytorium Rzeczypospolitej Polskiej na obszary według kryterium zagrożenia wystąpieniem wirusa ASF określonego w </a:t>
            </a:r>
            <a:r>
              <a:rPr lang="pl-PL" sz="1600" dirty="0"/>
              <a:t>decyzji wykonawczej Komisji 2014/709/UE </a:t>
            </a:r>
            <a:br>
              <a:rPr lang="pl-PL" sz="1600" dirty="0"/>
            </a:br>
            <a:r>
              <a:rPr lang="pl-PL" sz="1600" dirty="0"/>
              <a:t>z dnia 9 października 2014 r. </a:t>
            </a:r>
            <a:br>
              <a:rPr lang="pl-PL" sz="1600" dirty="0"/>
            </a:br>
            <a:r>
              <a:rPr lang="pl-PL" sz="1600" b="1" i="1" dirty="0"/>
              <a:t>w sprawie środków kontroli w zakresie zdrowia zwierząt </a:t>
            </a:r>
            <a:br>
              <a:rPr lang="pl-PL" sz="1600" b="1" i="1" dirty="0"/>
            </a:br>
            <a:r>
              <a:rPr lang="pl-PL" sz="1600" b="1" i="1" dirty="0"/>
              <a:t>w odniesieniu do afrykańskiego pomoru świń w niektórych państwach członkowskich i uchylającej decyzję wykonawczą 2014/178/UE</a:t>
            </a:r>
            <a:r>
              <a:rPr lang="pl-PL" sz="1600" dirty="0"/>
              <a:t> :</a:t>
            </a:r>
            <a:br>
              <a:rPr lang="pl-PL" sz="1600" dirty="0"/>
            </a:br>
            <a:r>
              <a:rPr lang="pl-PL" sz="1800" b="1" dirty="0">
                <a:solidFill>
                  <a:srgbClr val="0070C0"/>
                </a:solidFill>
              </a:rPr>
              <a:t>obszar zagrożenia</a:t>
            </a:r>
            <a:br>
              <a:rPr lang="pl-PL" sz="1800" b="1" dirty="0">
                <a:solidFill>
                  <a:srgbClr val="0070C0"/>
                </a:solidFill>
              </a:rPr>
            </a:br>
            <a:r>
              <a:rPr lang="pl-PL" sz="1800" b="1" dirty="0">
                <a:solidFill>
                  <a:srgbClr val="FF0000"/>
                </a:solidFill>
              </a:rPr>
              <a:t>obszar objęty ograniczeniami</a:t>
            </a:r>
            <a:br>
              <a:rPr lang="pl-PL" sz="1800" b="1" dirty="0">
                <a:solidFill>
                  <a:srgbClr val="0070C0"/>
                </a:solidFill>
              </a:rPr>
            </a:br>
            <a:r>
              <a:rPr lang="pl-PL" sz="1800" b="1" dirty="0">
                <a:solidFill>
                  <a:srgbClr val="FFFF00"/>
                </a:solidFill>
              </a:rPr>
              <a:t>obszar ochronny</a:t>
            </a:r>
            <a:br>
              <a:rPr lang="pl-PL" sz="1600" b="1" dirty="0">
                <a:solidFill>
                  <a:srgbClr val="FFFF00"/>
                </a:solidFill>
              </a:rPr>
            </a:br>
            <a:br>
              <a:rPr lang="pl-PL" sz="1600" dirty="0"/>
            </a:br>
            <a:r>
              <a:rPr lang="pl-PL" sz="1800" dirty="0"/>
              <a:t>Aktualna sytuacja epizootyczna w Polsce </a:t>
            </a:r>
            <a:br>
              <a:rPr lang="pl-PL" sz="1800" dirty="0"/>
            </a:br>
            <a:r>
              <a:rPr lang="pl-PL" sz="1800" dirty="0"/>
              <a:t>(stan na dzień 09.05.2019r.):</a:t>
            </a:r>
            <a:br>
              <a:rPr lang="pl-PL" sz="2000" dirty="0"/>
            </a:br>
            <a:r>
              <a:rPr lang="pl-PL" sz="2000" dirty="0"/>
              <a:t>   </a:t>
            </a:r>
            <a:r>
              <a:rPr lang="pl-PL" sz="2000" b="1" dirty="0">
                <a:solidFill>
                  <a:srgbClr val="FF0000"/>
                </a:solidFill>
              </a:rPr>
              <a:t>4371</a:t>
            </a:r>
            <a:r>
              <a:rPr lang="pl-PL" sz="2000" dirty="0"/>
              <a:t> przypadki ASF u </a:t>
            </a:r>
            <a:r>
              <a:rPr lang="pl-PL" sz="2000" b="1" dirty="0">
                <a:solidFill>
                  <a:srgbClr val="FF0000"/>
                </a:solidFill>
              </a:rPr>
              <a:t>dzików</a:t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       214 </a:t>
            </a:r>
            <a:r>
              <a:rPr lang="pl-PL" sz="2000" b="1" dirty="0"/>
              <a:t>ognisk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/>
              <a:t>ASF u</a:t>
            </a:r>
            <a:r>
              <a:rPr lang="pl-PL" sz="2000" b="1" dirty="0">
                <a:solidFill>
                  <a:srgbClr val="FF0000"/>
                </a:solidFill>
              </a:rPr>
              <a:t> świń</a:t>
            </a:r>
            <a:r>
              <a:rPr lang="pl-PL" sz="2000" dirty="0"/>
              <a:t>, w tym</a:t>
            </a:r>
            <a:r>
              <a:rPr lang="pl-PL" sz="2000" b="1" dirty="0"/>
              <a:t>:</a:t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2017 – 81</a:t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2018 – 96 </a:t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2019 – 1</a:t>
            </a:r>
            <a:br>
              <a:rPr lang="pl-PL" sz="2000" dirty="0"/>
            </a:br>
            <a:r>
              <a:rPr lang="pl-PL" sz="2000" u="sng" dirty="0"/>
              <a:t> </a:t>
            </a:r>
            <a:r>
              <a:rPr lang="pl-PL" sz="1800" u="sng" dirty="0"/>
              <a:t>Ostatnie ognisko u </a:t>
            </a:r>
            <a:r>
              <a:rPr lang="pl-PL" sz="1800" b="1" u="sng" dirty="0"/>
              <a:t>świń </a:t>
            </a:r>
            <a:r>
              <a:rPr lang="pl-PL" sz="1800" dirty="0"/>
              <a:t>stwierdzono </a:t>
            </a:r>
            <a:r>
              <a:rPr lang="pl-PL" sz="1800" dirty="0">
                <a:solidFill>
                  <a:srgbClr val="211F20"/>
                </a:solidFill>
                <a:latin typeface="+mn-lt"/>
              </a:rPr>
              <a:t>na podstawie wyników badań otrzymanych </a:t>
            </a:r>
            <a:r>
              <a:rPr lang="pl-PL" sz="1800" u="sng" dirty="0">
                <a:solidFill>
                  <a:srgbClr val="211F20"/>
                </a:solidFill>
                <a:latin typeface="+mn-lt"/>
              </a:rPr>
              <a:t>w dniu 29.01.2019 r. </a:t>
            </a:r>
            <a:br>
              <a:rPr lang="pl-PL" sz="1800" u="sng" dirty="0">
                <a:solidFill>
                  <a:srgbClr val="211F20"/>
                </a:solidFill>
                <a:latin typeface="+mn-lt"/>
              </a:rPr>
            </a:br>
            <a:r>
              <a:rPr lang="pl-PL" sz="1800" dirty="0">
                <a:solidFill>
                  <a:srgbClr val="211F20"/>
                </a:solidFill>
                <a:latin typeface="+mn-lt"/>
              </a:rPr>
              <a:t>z krajowego laboratorium referencyjnego ds. ASF, tj. Państwowego Instytutu Weterynaryjnego - Państwowego Instytutu Badawczego w Puławach, </a:t>
            </a:r>
            <a:br>
              <a:rPr lang="pl-PL" sz="1800" dirty="0">
                <a:solidFill>
                  <a:srgbClr val="211F20"/>
                </a:solidFill>
                <a:latin typeface="+mn-lt"/>
              </a:rPr>
            </a:br>
            <a:r>
              <a:rPr lang="pl-PL" sz="1800" dirty="0">
                <a:solidFill>
                  <a:srgbClr val="211F20"/>
                </a:solidFill>
                <a:latin typeface="+mn-lt"/>
              </a:rPr>
              <a:t>w gospodarstwie, w którym utrzymywano </a:t>
            </a:r>
            <a:r>
              <a:rPr lang="pl-PL" sz="1800" u="sng" dirty="0">
                <a:solidFill>
                  <a:srgbClr val="211F20"/>
                </a:solidFill>
                <a:latin typeface="+mn-lt"/>
              </a:rPr>
              <a:t>67 świń, położonym w gminie Gołdap</a:t>
            </a:r>
            <a:r>
              <a:rPr lang="pl-PL" sz="1800" dirty="0">
                <a:solidFill>
                  <a:srgbClr val="211F20"/>
                </a:solidFill>
                <a:latin typeface="+mn-lt"/>
              </a:rPr>
              <a:t>, w powiecie gołdapskim, w województwie warmińsko-mazurskim</a:t>
            </a:r>
            <a:r>
              <a:rPr lang="pl-PL" sz="1800" dirty="0">
                <a:latin typeface="+mn-lt"/>
                <a:cs typeface="Arial" pitchFamily="34" charset="0"/>
              </a:rPr>
              <a:t>.</a:t>
            </a:r>
            <a:br>
              <a:rPr lang="pl-PL" sz="1800" dirty="0">
                <a:latin typeface="+mn-lt"/>
              </a:rPr>
            </a:br>
            <a:br>
              <a:rPr lang="pl-PL" sz="1800" dirty="0"/>
            </a:br>
            <a:br>
              <a:rPr lang="pl-PL" sz="1800" dirty="0"/>
            </a:br>
            <a:endParaRPr lang="pl-PL" sz="1800" dirty="0">
              <a:latin typeface="+mn-lt"/>
            </a:endParaRPr>
          </a:p>
        </p:txBody>
      </p:sp>
      <p:sp>
        <p:nvSpPr>
          <p:cNvPr id="13314" name="AutoShape 2" descr="https://www.wetgiw.gov.pl/artykuly/120/pliki/20170512123120_regionalizacjapl20172016221829129423n.png"/>
          <p:cNvSpPr>
            <a:spLocks noChangeAspect="1" noChangeArrowheads="1"/>
          </p:cNvSpPr>
          <p:nvPr/>
        </p:nvSpPr>
        <p:spPr bwMode="auto">
          <a:xfrm>
            <a:off x="155575" y="-2773363"/>
            <a:ext cx="3533775" cy="5791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16" name="AutoShape 4" descr="https://www.wetgiw.gov.pl/artykuly/120/pliki/20170512123120_regionalizacjapl20172016221829129423n.png"/>
          <p:cNvSpPr>
            <a:spLocks noChangeAspect="1" noChangeArrowheads="1"/>
          </p:cNvSpPr>
          <p:nvPr/>
        </p:nvSpPr>
        <p:spPr bwMode="auto">
          <a:xfrm>
            <a:off x="155575" y="-2773363"/>
            <a:ext cx="3533775" cy="5791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Schemat blokowy: łącznik 7"/>
          <p:cNvSpPr/>
          <p:nvPr/>
        </p:nvSpPr>
        <p:spPr>
          <a:xfrm>
            <a:off x="5160436" y="3392996"/>
            <a:ext cx="216024" cy="216024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chemat blokowy: łącznik 8"/>
          <p:cNvSpPr/>
          <p:nvPr/>
        </p:nvSpPr>
        <p:spPr>
          <a:xfrm>
            <a:off x="5160436" y="3717843"/>
            <a:ext cx="216024" cy="216024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>
            <a:off x="5059725" y="3678793"/>
            <a:ext cx="36004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7655F677-F42F-41F4-A408-39FDE8EA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8" t="3231" r="42914" b="2400"/>
          <a:stretch/>
        </p:blipFill>
        <p:spPr>
          <a:xfrm>
            <a:off x="107503" y="603602"/>
            <a:ext cx="4488461" cy="610359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AEAA2B1-789A-4C38-B9B4-883FDE9312A4}"/>
              </a:ext>
            </a:extLst>
          </p:cNvPr>
          <p:cNvSpPr txBox="1"/>
          <p:nvPr/>
        </p:nvSpPr>
        <p:spPr>
          <a:xfrm>
            <a:off x="683568" y="188640"/>
            <a:ext cx="372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AFRYKAŃSKI POMÓR ŚWIŃ (ASF)</a:t>
            </a:r>
            <a:br>
              <a:rPr lang="pl-PL" b="1"/>
            </a:br>
            <a:endParaRPr lang="pl-P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640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b="1" dirty="0"/>
              <a:t>AFRYKAŃSKI POMÓR ŚWIŃ (ASF)</a:t>
            </a:r>
            <a:endParaRPr lang="pl-PL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/>
              <a:t>W 2018r. z terenu powiatu skarżyskiego oddano do badań PCR i immunologicznych próby od </a:t>
            </a:r>
            <a:r>
              <a:rPr lang="pl-PL" sz="1800" b="1" dirty="0">
                <a:solidFill>
                  <a:srgbClr val="FF0000"/>
                </a:solidFill>
              </a:rPr>
              <a:t>13</a:t>
            </a:r>
            <a:r>
              <a:rPr lang="pl-PL" sz="1800" dirty="0"/>
              <a:t> padłych dzików w kierunku afrykańskiego pomoru (ASF).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/>
              <a:t>Natomiast w roku 2019 do badań oddano </a:t>
            </a:r>
            <a:r>
              <a:rPr lang="pl-PL" sz="1800" b="1" dirty="0">
                <a:solidFill>
                  <a:srgbClr val="FF0000"/>
                </a:solidFill>
              </a:rPr>
              <a:t>3 </a:t>
            </a:r>
            <a:r>
              <a:rPr lang="pl-PL" sz="1800" dirty="0"/>
              <a:t>sztuki padłych dzików..</a:t>
            </a:r>
          </a:p>
          <a:p>
            <a:pPr marL="0" indent="0">
              <a:buNone/>
            </a:pPr>
            <a:r>
              <a:rPr lang="pl-PL" sz="2000" dirty="0"/>
              <a:t>  </a:t>
            </a:r>
          </a:p>
          <a:p>
            <a:pPr marL="0" indent="0">
              <a:buNone/>
            </a:pPr>
            <a:r>
              <a:rPr lang="pl-PL" sz="2000" dirty="0"/>
              <a:t> 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/>
              <a:t> </a:t>
            </a:r>
            <a:endParaRPr lang="pl-PL" sz="2000" dirty="0"/>
          </a:p>
          <a:p>
            <a:pPr>
              <a:buNone/>
            </a:pPr>
            <a:endParaRPr lang="pl-PL" sz="2000" dirty="0"/>
          </a:p>
        </p:txBody>
      </p:sp>
      <p:pic>
        <p:nvPicPr>
          <p:cNvPr id="2050" name="Picture 2" descr="H:\20180507_104025.jpg"/>
          <p:cNvPicPr>
            <a:picLocks noChangeAspect="1" noChangeArrowheads="1"/>
          </p:cNvPicPr>
          <p:nvPr/>
        </p:nvPicPr>
        <p:blipFill>
          <a:blip r:embed="rId2" cstate="print"/>
          <a:srcRect l="8206" t="5153" r="10629" b="14970"/>
          <a:stretch>
            <a:fillRect/>
          </a:stretch>
        </p:blipFill>
        <p:spPr bwMode="auto">
          <a:xfrm>
            <a:off x="4644008" y="1772816"/>
            <a:ext cx="3410972" cy="2341975"/>
          </a:xfrm>
          <a:prstGeom prst="rect">
            <a:avLst/>
          </a:prstGeom>
          <a:noFill/>
        </p:spPr>
      </p:pic>
      <p:pic>
        <p:nvPicPr>
          <p:cNvPr id="2052" name="Picture 4" descr="C:\Users\lucjan\Desktop\ASF - próbki od padłych dzików\2017\dzik 040717- Zagórze Bliżyn\100_8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221" y="4509120"/>
            <a:ext cx="3396739" cy="2141911"/>
          </a:xfrm>
          <a:prstGeom prst="rect">
            <a:avLst/>
          </a:prstGeom>
          <a:noFill/>
        </p:spPr>
      </p:pic>
      <p:pic>
        <p:nvPicPr>
          <p:cNvPr id="2053" name="Picture 5" descr="C:\Users\lucjan\Desktop\ASF - próbki od padłych dzików\2018\Górki 24.01.2018\20180124_105901.jpg"/>
          <p:cNvPicPr>
            <a:picLocks noChangeAspect="1" noChangeArrowheads="1"/>
          </p:cNvPicPr>
          <p:nvPr/>
        </p:nvPicPr>
        <p:blipFill>
          <a:blip r:embed="rId4" cstate="print"/>
          <a:srcRect l="2725" t="11658" r="9837" b="8190"/>
          <a:stretch>
            <a:fillRect/>
          </a:stretch>
        </p:blipFill>
        <p:spPr bwMode="auto">
          <a:xfrm>
            <a:off x="676719" y="1772816"/>
            <a:ext cx="3535241" cy="2284402"/>
          </a:xfrm>
          <a:prstGeom prst="rect">
            <a:avLst/>
          </a:prstGeom>
          <a:noFill/>
        </p:spPr>
      </p:pic>
      <p:pic>
        <p:nvPicPr>
          <p:cNvPr id="2055" name="Picture 7" descr="C:\Users\lucjan\Desktop\ASF - próbki od padłych dzików\2016\27.07.2016-dzik - Jastrzębia\100_8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3344" y="4431229"/>
            <a:ext cx="3381122" cy="2207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AC1A5-EF7A-4EB3-A954-9680F025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8075240" cy="56532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Odstrzał sanitarny w 2018r.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A128AF0-4899-4A1F-9DB6-9062367E7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975985"/>
              </p:ext>
            </p:extLst>
          </p:nvPr>
        </p:nvGraphicFramePr>
        <p:xfrm>
          <a:off x="534380" y="2924944"/>
          <a:ext cx="7854045" cy="29676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2484">
                  <a:extLst>
                    <a:ext uri="{9D8B030D-6E8A-4147-A177-3AD203B41FA5}">
                      <a16:colId xmlns:a16="http://schemas.microsoft.com/office/drawing/2014/main" val="3740494540"/>
                    </a:ext>
                  </a:extLst>
                </a:gridCol>
                <a:gridCol w="4050037">
                  <a:extLst>
                    <a:ext uri="{9D8B030D-6E8A-4147-A177-3AD203B41FA5}">
                      <a16:colId xmlns:a16="http://schemas.microsoft.com/office/drawing/2014/main" val="3426149832"/>
                    </a:ext>
                  </a:extLst>
                </a:gridCol>
                <a:gridCol w="1307173">
                  <a:extLst>
                    <a:ext uri="{9D8B030D-6E8A-4147-A177-3AD203B41FA5}">
                      <a16:colId xmlns:a16="http://schemas.microsoft.com/office/drawing/2014/main" val="986739395"/>
                    </a:ext>
                  </a:extLst>
                </a:gridCol>
                <a:gridCol w="1744351">
                  <a:extLst>
                    <a:ext uri="{9D8B030D-6E8A-4147-A177-3AD203B41FA5}">
                      <a16:colId xmlns:a16="http://schemas.microsoft.com/office/drawing/2014/main" val="906162647"/>
                    </a:ext>
                  </a:extLst>
                </a:gridCol>
              </a:tblGrid>
              <a:tr h="9838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L.p.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Nazwa koła łowieckiego 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Nr obwodu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Ilość dzików odstrzelonych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131936"/>
                  </a:ext>
                </a:extLst>
              </a:tr>
              <a:tr h="3306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>
                          <a:effectLst/>
                        </a:rPr>
                        <a:t>Nr 4 "Łysica"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10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992004"/>
                  </a:ext>
                </a:extLst>
              </a:tr>
              <a:tr h="3306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2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>
                          <a:effectLst/>
                        </a:rPr>
                        <a:t>Nr 11 "Przepiórka"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</a:rPr>
                        <a:t>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7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384310"/>
                  </a:ext>
                </a:extLst>
              </a:tr>
              <a:tr h="3306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Nr 1 w Suchedniowie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28 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</a:rPr>
                        <a:t>10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247469"/>
                  </a:ext>
                </a:extLst>
              </a:tr>
              <a:tr h="3306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Nr 2 "Leśnik" w Suchedniowie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29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</a:rPr>
                        <a:t>10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923725"/>
                  </a:ext>
                </a:extLst>
              </a:tr>
              <a:tr h="3306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"Bartek" Zagnańsk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30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525187"/>
                  </a:ext>
                </a:extLst>
              </a:tr>
              <a:tr h="33063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RAZEM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83227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2774D4F5-CCCD-40C3-8731-4C216495D6AB}"/>
              </a:ext>
            </a:extLst>
          </p:cNvPr>
          <p:cNvSpPr txBox="1"/>
          <p:nvPr/>
        </p:nvSpPr>
        <p:spPr>
          <a:xfrm>
            <a:off x="534380" y="965415"/>
            <a:ext cx="8152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roku 2018 na podstawie  </a:t>
            </a:r>
            <a:r>
              <a:rPr lang="pl-PL" dirty="0">
                <a:solidFill>
                  <a:srgbClr val="00B050"/>
                </a:solidFill>
              </a:rPr>
              <a:t>Rozporządzenia Ministra Rolnictwa i Rozwoju Wsi z dnia 15 listopada 2018 r. </a:t>
            </a:r>
            <a:r>
              <a:rPr lang="pl-PL" i="1" dirty="0">
                <a:solidFill>
                  <a:srgbClr val="00B050"/>
                </a:solidFill>
              </a:rPr>
              <a:t>zmieniające rozporządzenie w sprawie wprowadzenia w 2018 r. na terytorium Rzeczypospolitej Polskiej "Programu mającego na celu wczesne wykrycie zakażeń wirusem wywołującym afrykański pomór świń i poszerzenie wiedzy na temat tej choroby oraz jej zwalczanie”</a:t>
            </a:r>
            <a:r>
              <a:rPr lang="pl-PL" i="1" dirty="0"/>
              <a:t> </a:t>
            </a:r>
            <a:r>
              <a:rPr lang="pl-PL" dirty="0"/>
              <a:t>na terenie powiatu skarżyskiego dokonano odstrzału sanitarnego dzików w następujących ilościach:</a:t>
            </a:r>
          </a:p>
          <a:p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2626942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8D671-2177-48CB-80C1-F331C7CD5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solidFill>
                  <a:srgbClr val="002060"/>
                </a:solidFill>
              </a:rPr>
              <a:t>Planowany odstrzał dzików w strefie WAMTA na terenie powiatu skarżyskiego w 2019r.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E6480F7A-DB38-4CB3-8285-BAEB58BD1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526337"/>
              </p:ext>
            </p:extLst>
          </p:nvPr>
        </p:nvGraphicFramePr>
        <p:xfrm>
          <a:off x="251520" y="1556792"/>
          <a:ext cx="8435280" cy="4824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376">
                  <a:extLst>
                    <a:ext uri="{9D8B030D-6E8A-4147-A177-3AD203B41FA5}">
                      <a16:colId xmlns:a16="http://schemas.microsoft.com/office/drawing/2014/main" val="235784367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27788119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2530818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76061902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578424900"/>
                    </a:ext>
                  </a:extLst>
                </a:gridCol>
                <a:gridCol w="686317">
                  <a:extLst>
                    <a:ext uri="{9D8B030D-6E8A-4147-A177-3AD203B41FA5}">
                      <a16:colId xmlns:a16="http://schemas.microsoft.com/office/drawing/2014/main" val="993851103"/>
                    </a:ext>
                  </a:extLst>
                </a:gridCol>
                <a:gridCol w="492850">
                  <a:extLst>
                    <a:ext uri="{9D8B030D-6E8A-4147-A177-3AD203B41FA5}">
                      <a16:colId xmlns:a16="http://schemas.microsoft.com/office/drawing/2014/main" val="1108748630"/>
                    </a:ext>
                  </a:extLst>
                </a:gridCol>
                <a:gridCol w="492850">
                  <a:extLst>
                    <a:ext uri="{9D8B030D-6E8A-4147-A177-3AD203B41FA5}">
                      <a16:colId xmlns:a16="http://schemas.microsoft.com/office/drawing/2014/main" val="788132626"/>
                    </a:ext>
                  </a:extLst>
                </a:gridCol>
                <a:gridCol w="344207">
                  <a:extLst>
                    <a:ext uri="{9D8B030D-6E8A-4147-A177-3AD203B41FA5}">
                      <a16:colId xmlns:a16="http://schemas.microsoft.com/office/drawing/2014/main" val="949312757"/>
                    </a:ext>
                  </a:extLst>
                </a:gridCol>
                <a:gridCol w="821575">
                  <a:extLst>
                    <a:ext uri="{9D8B030D-6E8A-4147-A177-3AD203B41FA5}">
                      <a16:colId xmlns:a16="http://schemas.microsoft.com/office/drawing/2014/main" val="18792179"/>
                    </a:ext>
                  </a:extLst>
                </a:gridCol>
                <a:gridCol w="834609">
                  <a:extLst>
                    <a:ext uri="{9D8B030D-6E8A-4147-A177-3AD203B41FA5}">
                      <a16:colId xmlns:a16="http://schemas.microsoft.com/office/drawing/2014/main" val="73224821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50581582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2120624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729127896"/>
                    </a:ext>
                  </a:extLst>
                </a:gridCol>
              </a:tblGrid>
              <a:tr h="7781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l.p.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Nr obwodu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NAZWA KOŁA ŁOWIECKIEGO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powierzchnia obwodu- ha/ pow. na terenie </a:t>
                      </a:r>
                      <a:r>
                        <a:rPr lang="pl-PL" sz="1000" b="1" u="none" strike="noStrike" dirty="0" err="1">
                          <a:effectLst/>
                        </a:rPr>
                        <a:t>pow</a:t>
                      </a:r>
                      <a:r>
                        <a:rPr lang="pl-PL" sz="1000" b="1" u="none" strike="noStrike" dirty="0">
                          <a:effectLst/>
                        </a:rPr>
                        <a:t> skarżyskiego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stan populacji na 10.03.2019 na terenie całego obwodu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000" b="1" dirty="0"/>
                        <a:t>planowana ilość dzików przed okresem polowań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plan odstrzału dzików w okresie łowczego roku obliczeniowego 2019/20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ilość dzików pozostających po odstrzałach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ilość dzików pozostających po odstrzałach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plan odstrzału dzików w okresie łowczego roku obliczeniowego 2019/20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852871"/>
                  </a:ext>
                </a:extLst>
              </a:tr>
              <a:tr h="4738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>
                          <a:effectLst/>
                        </a:rPr>
                        <a:t>w ha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>
                          <a:effectLst/>
                        </a:rPr>
                        <a:t>km kw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wg planów KŁ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150%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200%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wg KŁ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przy założeniu   0,1 </a:t>
                      </a:r>
                      <a:r>
                        <a:rPr lang="pl-PL" sz="1000" b="1" u="none" strike="noStrike" dirty="0" err="1">
                          <a:effectLst/>
                        </a:rPr>
                        <a:t>szt</a:t>
                      </a:r>
                      <a:r>
                        <a:rPr lang="pl-PL" sz="1000" b="1" u="none" strike="noStrike" dirty="0">
                          <a:effectLst/>
                        </a:rPr>
                        <a:t> dzika na 1km2 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150%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200%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39524"/>
                  </a:ext>
                </a:extLst>
              </a:tr>
              <a:tr h="2340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"ŁYSICA"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5739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57,39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39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77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96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116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91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110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972795"/>
                  </a:ext>
                </a:extLst>
              </a:tr>
              <a:tr h="2398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"SYLWAN"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4,03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2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125425"/>
                  </a:ext>
                </a:extLst>
              </a:tr>
              <a:tr h="2340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13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Nr 3 "DZIK"</a:t>
                      </a:r>
                      <a:endParaRPr lang="pl-PL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2512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25,12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10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623564"/>
                  </a:ext>
                </a:extLst>
              </a:tr>
              <a:tr h="21646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4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15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Nr 1"ŁOŚ"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1780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17,8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078109"/>
                  </a:ext>
                </a:extLst>
              </a:tr>
              <a:tr h="2996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5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16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Nr 11 "PRZEPIÓRKA"</a:t>
                      </a:r>
                      <a:endParaRPr lang="pl-PL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4956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49,56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9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583480"/>
                  </a:ext>
                </a:extLst>
              </a:tr>
              <a:tr h="21061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17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"HUBERT"</a:t>
                      </a:r>
                      <a:endParaRPr lang="pl-PL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3,5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1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10124"/>
                  </a:ext>
                </a:extLst>
              </a:tr>
              <a:tr h="24637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7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28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Nr 1 "SUCHEDNIÓW"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5212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52,12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71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304040"/>
                  </a:ext>
                </a:extLst>
              </a:tr>
              <a:tr h="2207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8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29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Nr 2 "LEŚNIK"</a:t>
                      </a:r>
                      <a:endParaRPr lang="pl-PL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6995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69,95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30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60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75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90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68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83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28557"/>
                  </a:ext>
                </a:extLst>
              </a:tr>
              <a:tr h="21061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9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30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"BARTEK" 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3426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34,26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972561"/>
                  </a:ext>
                </a:extLst>
              </a:tr>
              <a:tr h="1696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10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31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"CIETRZEW"</a:t>
                      </a:r>
                      <a:endParaRPr lang="pl-PL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628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6,28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2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030865"/>
                  </a:ext>
                </a:extLst>
              </a:tr>
              <a:tr h="19306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11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44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"JENOT"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8,77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1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836395"/>
                  </a:ext>
                </a:extLst>
              </a:tr>
              <a:tr h="21061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12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45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"JENOT"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1203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12,03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823263"/>
                  </a:ext>
                </a:extLst>
              </a:tr>
              <a:tr h="19306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13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46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"ROSOCHY"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882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8,82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1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47882"/>
                  </a:ext>
                </a:extLst>
              </a:tr>
              <a:tr h="18136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</a:rPr>
                        <a:t>14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617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"DROP"</a:t>
                      </a:r>
                      <a:endParaRPr lang="pl-P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2177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21,77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10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 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850" marR="5850" marT="58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425191"/>
                  </a:ext>
                </a:extLst>
              </a:tr>
              <a:tr h="36464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RAZEM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 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 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146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7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284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</a:t>
                      </a: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437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38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7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327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400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0" marR="5850" marT="58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479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678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D8AE2A-74D3-4C9D-A875-4F3FEDC7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chemeClr val="tx2">
                    <a:lumMod val="75000"/>
                  </a:schemeClr>
                </a:solidFill>
              </a:rPr>
              <a:t>Odstrzały w strefie WAMTA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752FCA-6F7F-4DB1-9767-81DC2E08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2592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b="1" dirty="0">
                <a:solidFill>
                  <a:srgbClr val="0070C0"/>
                </a:solidFill>
              </a:rPr>
              <a:t>ROZPORZĄDZENIE MINISTRA ROLNICTWA I ROZWOJU WSI</a:t>
            </a:r>
          </a:p>
          <a:p>
            <a:pPr marL="0" indent="0" algn="ctr">
              <a:buNone/>
            </a:pPr>
            <a:r>
              <a:rPr lang="pl-PL" sz="2200" b="1" dirty="0">
                <a:solidFill>
                  <a:srgbClr val="0070C0"/>
                </a:solidFill>
              </a:rPr>
              <a:t>z dnia 20 marca 2019 r.</a:t>
            </a:r>
          </a:p>
          <a:p>
            <a:pPr marL="0" indent="0" algn="ctr">
              <a:buNone/>
            </a:pPr>
            <a:r>
              <a:rPr lang="pl-PL" sz="2200" dirty="0">
                <a:solidFill>
                  <a:srgbClr val="0070C0"/>
                </a:solidFill>
              </a:rPr>
              <a:t>w sprawie wprowadzenia w 2019 r. na terytorium Rzeczypospolitej Polskiej</a:t>
            </a:r>
            <a:r>
              <a:rPr lang="pl-PL" sz="2200" b="1" dirty="0">
                <a:solidFill>
                  <a:srgbClr val="0070C0"/>
                </a:solidFill>
              </a:rPr>
              <a:t> "Programu mającego na celu wczesne wykrycie zakażeń wirusem wywołującym afrykański pomór świń i poszerzenie wiedzy na temat tej choroby oraz jej zwalczanie”</a:t>
            </a:r>
          </a:p>
          <a:p>
            <a:pPr marL="0" indent="0" algn="ctr">
              <a:buNone/>
            </a:pPr>
            <a:endParaRPr lang="pl-PL" b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31DFCB2-92E3-4C5B-8C4B-E5E0CED6A48E}"/>
              </a:ext>
            </a:extLst>
          </p:cNvPr>
          <p:cNvSpPr txBox="1"/>
          <p:nvPr/>
        </p:nvSpPr>
        <p:spPr>
          <a:xfrm>
            <a:off x="251520" y="3072348"/>
            <a:ext cx="8712968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Obszar WAMTA </a:t>
            </a:r>
            <a:r>
              <a:rPr lang="pl-PL" sz="2000" dirty="0"/>
              <a:t>to teren na którym zgodnie z założeniami „Strategii </a:t>
            </a:r>
            <a:r>
              <a:rPr lang="pl-PL" sz="2000" dirty="0" err="1"/>
              <a:t>ws</a:t>
            </a:r>
            <a:r>
              <a:rPr lang="pl-PL" sz="2000" dirty="0"/>
              <a:t>. ASF </a:t>
            </a:r>
            <a:br>
              <a:rPr lang="pl-PL" sz="2000" dirty="0"/>
            </a:br>
            <a:r>
              <a:rPr lang="pl-PL" sz="2000" dirty="0"/>
              <a:t>dla wschodniej części UE” prowadzone są działania związane ze zwalczaniem wirusa i obejmuje gminy, które: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000" dirty="0"/>
              <a:t>w całości lub części położone są </a:t>
            </a:r>
            <a:r>
              <a:rPr lang="pl-PL" sz="2000" b="1" dirty="0"/>
              <a:t>w pasie do 100 km </a:t>
            </a:r>
            <a:r>
              <a:rPr lang="pl-PL" sz="2000" dirty="0"/>
              <a:t>od granicy Polski </a:t>
            </a:r>
            <a:br>
              <a:rPr lang="pl-PL" sz="2000" dirty="0"/>
            </a:br>
            <a:r>
              <a:rPr lang="pl-PL" sz="2000" dirty="0"/>
              <a:t>z Obwodem Kaliningradzkim, Litwą, Białorusią i Ukrainą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000" dirty="0"/>
              <a:t>w całości lub w części są położone </a:t>
            </a:r>
            <a:r>
              <a:rPr lang="pl-PL" sz="2000" b="1" dirty="0"/>
              <a:t>w pasie do 100 km </a:t>
            </a:r>
            <a:r>
              <a:rPr lang="pl-PL" sz="2000" dirty="0"/>
              <a:t>od zewnętrznej granicy obszaru objętego ograniczeniami lub obszaru zagrożenia, z wyjątkiem gmin leżących na obszarze ochronnym. </a:t>
            </a:r>
          </a:p>
          <a:p>
            <a:pPr algn="just"/>
            <a:endParaRPr lang="pl-PL" sz="2000" dirty="0"/>
          </a:p>
          <a:p>
            <a:pPr algn="just"/>
            <a:r>
              <a:rPr lang="pl-PL" sz="2000" dirty="0"/>
              <a:t>Ww. rozporządzenie określiło na obszarze WAMTA nowe wysokości stawek za dziki pozyskane w ramach polowania, czyli </a:t>
            </a:r>
            <a:r>
              <a:rPr lang="pl-PL" sz="2000" b="1" dirty="0"/>
              <a:t>650 zł brutto </a:t>
            </a:r>
            <a:r>
              <a:rPr lang="pl-PL" sz="2000" u="sng" dirty="0"/>
              <a:t>za samicę </a:t>
            </a:r>
            <a:r>
              <a:rPr lang="pl-PL" sz="2000" u="sng" dirty="0" err="1"/>
              <a:t>przelatkę</a:t>
            </a:r>
            <a:r>
              <a:rPr lang="pl-PL" sz="2000" u="sng" dirty="0"/>
              <a:t> </a:t>
            </a:r>
            <a:br>
              <a:rPr lang="pl-PL" sz="2000" u="sng" dirty="0"/>
            </a:br>
            <a:r>
              <a:rPr lang="pl-PL" sz="2000" u="sng" dirty="0"/>
              <a:t>i dorosłą samicę dzika </a:t>
            </a:r>
            <a:r>
              <a:rPr lang="pl-PL" sz="2000" dirty="0"/>
              <a:t>oraz </a:t>
            </a:r>
            <a:r>
              <a:rPr lang="pl-PL" sz="2000" b="1" dirty="0"/>
              <a:t>300 zł</a:t>
            </a:r>
            <a:r>
              <a:rPr lang="pl-PL" sz="2000" dirty="0"/>
              <a:t> </a:t>
            </a:r>
            <a:r>
              <a:rPr lang="pl-PL" sz="2000" b="1" dirty="0"/>
              <a:t>brutto</a:t>
            </a:r>
            <a:r>
              <a:rPr lang="pl-PL" sz="2000" dirty="0"/>
              <a:t> </a:t>
            </a:r>
            <a:r>
              <a:rPr lang="pl-PL" sz="2000" u="sng" dirty="0"/>
              <a:t>za pozostałe dziki.</a:t>
            </a:r>
          </a:p>
        </p:txBody>
      </p:sp>
    </p:spTree>
    <p:extLst>
      <p:ext uri="{BB962C8B-B14F-4D97-AF65-F5344CB8AC3E}">
        <p14:creationId xmlns:p14="http://schemas.microsoft.com/office/powerpoint/2010/main" val="1102310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98A59F-A31A-4A83-B4CD-91DEAA26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tx2">
                    <a:lumMod val="75000"/>
                  </a:schemeClr>
                </a:solidFill>
              </a:rPr>
              <a:t>Obszar strefy WAMTA na terenie Polski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87AB84B-5361-40F9-86F6-841CEE183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3" r="32577"/>
          <a:stretch/>
        </p:blipFill>
        <p:spPr>
          <a:xfrm>
            <a:off x="1331640" y="908720"/>
            <a:ext cx="6975042" cy="57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80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77BA3-B941-4AD5-AD4B-C67C0353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69" y="162678"/>
            <a:ext cx="8229600" cy="1135119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tx2">
                    <a:lumMod val="75000"/>
                  </a:schemeClr>
                </a:solidFill>
              </a:rPr>
              <a:t>Obszar strefy WAMTA na terenie województwa świętokrzyskiego</a:t>
            </a:r>
            <a:endParaRPr lang="pl-PL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49DD381-1402-4439-959D-7E7CE1672239}"/>
              </a:ext>
            </a:extLst>
          </p:cNvPr>
          <p:cNvSpPr txBox="1"/>
          <p:nvPr/>
        </p:nvSpPr>
        <p:spPr>
          <a:xfrm>
            <a:off x="1331640" y="331358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chemeClr val="tx2">
                    <a:lumMod val="50000"/>
                  </a:schemeClr>
                </a:solidFill>
              </a:rPr>
              <a:t>Kielce</a:t>
            </a:r>
          </a:p>
        </p:txBody>
      </p:sp>
      <p:pic>
        <p:nvPicPr>
          <p:cNvPr id="8" name="Symbol zastępczy zawartości 7" descr="Mapa ASF - Mozilla Firefox">
            <a:extLst>
              <a:ext uri="{FF2B5EF4-FFF2-40B4-BE49-F238E27FC236}">
                <a16:creationId xmlns:a16="http://schemas.microsoft.com/office/drawing/2014/main" id="{4A2E9FF0-38EF-46B9-B29C-7A56979C1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16181" r="5502"/>
          <a:stretch/>
        </p:blipFill>
        <p:spPr>
          <a:xfrm>
            <a:off x="360510" y="1412777"/>
            <a:ext cx="8459962" cy="5332330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4D7403B-2975-4E83-9E4F-0ECD2D519A78}"/>
              </a:ext>
            </a:extLst>
          </p:cNvPr>
          <p:cNvSpPr txBox="1"/>
          <p:nvPr/>
        </p:nvSpPr>
        <p:spPr>
          <a:xfrm>
            <a:off x="2699792" y="3544416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/>
              <a:t>Kielce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BF2613E-78C7-43ED-ACE4-BC545F74F7DB}"/>
              </a:ext>
            </a:extLst>
          </p:cNvPr>
          <p:cNvSpPr txBox="1"/>
          <p:nvPr/>
        </p:nvSpPr>
        <p:spPr>
          <a:xfrm>
            <a:off x="3203848" y="2434967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/>
              <a:t>Skarżysko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FDBC135-69D9-4050-BC55-773D23D25FD7}"/>
              </a:ext>
            </a:extLst>
          </p:cNvPr>
          <p:cNvSpPr txBox="1"/>
          <p:nvPr/>
        </p:nvSpPr>
        <p:spPr>
          <a:xfrm>
            <a:off x="4644648" y="3794288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/>
              <a:t>Opatów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797C501-360B-417D-877C-4C8D9E3B4235}"/>
              </a:ext>
            </a:extLst>
          </p:cNvPr>
          <p:cNvSpPr txBox="1"/>
          <p:nvPr/>
        </p:nvSpPr>
        <p:spPr>
          <a:xfrm>
            <a:off x="5298400" y="4365104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/>
              <a:t>Sandomierz</a:t>
            </a:r>
          </a:p>
        </p:txBody>
      </p:sp>
    </p:spTree>
    <p:extLst>
      <p:ext uri="{BB962C8B-B14F-4D97-AF65-F5344CB8AC3E}">
        <p14:creationId xmlns:p14="http://schemas.microsoft.com/office/powerpoint/2010/main" val="2230825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ttp://images.slideplayer.pl/2/830739/slides/slide_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       INSPEKCJA WETERYNARYJNA 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7133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sz="2600" dirty="0"/>
              <a:t>Na terenie powiatu skarżyskiego w </a:t>
            </a:r>
            <a:r>
              <a:rPr lang="pl-PL" sz="2600" b="1" dirty="0"/>
              <a:t>2018r. </a:t>
            </a:r>
            <a:r>
              <a:rPr lang="pl-PL" sz="2600" dirty="0"/>
              <a:t>poddano ubojowi następujące ilości zwierząt:</a:t>
            </a:r>
          </a:p>
          <a:p>
            <a:pPr marL="0" indent="0">
              <a:buNone/>
            </a:pPr>
            <a:endParaRPr lang="pl-PL" sz="2600" dirty="0"/>
          </a:p>
          <a:p>
            <a:pPr marL="0" lvl="0" indent="0">
              <a:buFont typeface="Wingdings" pitchFamily="2" charset="2"/>
              <a:buChar char="Ø"/>
            </a:pPr>
            <a:r>
              <a:rPr lang="pl-PL" sz="2600" dirty="0"/>
              <a:t> bydło – </a:t>
            </a:r>
            <a:r>
              <a:rPr lang="pl-PL" sz="2600" b="1" dirty="0"/>
              <a:t>631</a:t>
            </a:r>
            <a:r>
              <a:rPr lang="pl-PL" sz="2600" dirty="0"/>
              <a:t> sztuk,</a:t>
            </a:r>
          </a:p>
          <a:p>
            <a:pPr marL="0" lvl="0" indent="0">
              <a:buFont typeface="Wingdings" pitchFamily="2" charset="2"/>
              <a:buChar char="Ø"/>
            </a:pPr>
            <a:r>
              <a:rPr lang="pl-PL" sz="2600" dirty="0"/>
              <a:t> świnie – </a:t>
            </a:r>
            <a:r>
              <a:rPr lang="pl-PL" sz="2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4 645 </a:t>
            </a:r>
            <a:r>
              <a:rPr lang="pl-PL" sz="2600" dirty="0"/>
              <a:t>sztuk,</a:t>
            </a:r>
          </a:p>
          <a:p>
            <a:pPr marL="0" lvl="0" indent="0">
              <a:buFont typeface="Wingdings" pitchFamily="2" charset="2"/>
              <a:buChar char="Ø"/>
            </a:pPr>
            <a:r>
              <a:rPr lang="pl-PL" sz="2600" dirty="0"/>
              <a:t> drób – </a:t>
            </a:r>
            <a:r>
              <a:rPr lang="pl-PL" sz="2600" b="1" dirty="0"/>
              <a:t>514 220 </a:t>
            </a:r>
            <a:r>
              <a:rPr lang="pl-PL" sz="2600" dirty="0"/>
              <a:t>sztuk,</a:t>
            </a:r>
          </a:p>
          <a:p>
            <a:pPr marL="0" lvl="0" indent="0">
              <a:buFont typeface="Wingdings" pitchFamily="2" charset="2"/>
              <a:buChar char="Ø"/>
            </a:pPr>
            <a:r>
              <a:rPr lang="pl-PL" sz="2600" dirty="0"/>
              <a:t> owce – </a:t>
            </a:r>
            <a:r>
              <a:rPr lang="pl-PL" sz="2600" b="1" dirty="0"/>
              <a:t>21</a:t>
            </a:r>
            <a:r>
              <a:rPr lang="pl-PL" sz="2600" dirty="0"/>
              <a:t> sztuk</a:t>
            </a:r>
          </a:p>
          <a:p>
            <a:pPr marL="0" indent="0">
              <a:buNone/>
            </a:pPr>
            <a:endParaRPr lang="pl-PL" sz="2600" dirty="0"/>
          </a:p>
          <a:p>
            <a:pPr marL="0" indent="0" algn="just">
              <a:buNone/>
            </a:pPr>
            <a:r>
              <a:rPr lang="pl-PL" sz="2600" dirty="0"/>
              <a:t>W zakładach uboju świń działają prowadzone przez Inspekcję Weterynaryjną akredytowane </a:t>
            </a:r>
            <a:r>
              <a:rPr lang="pl-PL" sz="2600" b="1" dirty="0"/>
              <a:t>Pracownie Terenowe Diagnostyki Włośni</a:t>
            </a:r>
            <a:r>
              <a:rPr lang="pl-PL" sz="2600" dirty="0"/>
              <a:t> metodą wytrawiania próbki zbiorczej przy użyciu mieszadła magnetycznego. 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124180" cy="136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          INSPEKCJA WETERYNARYJNA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256584"/>
          </a:xfrm>
        </p:spPr>
        <p:txBody>
          <a:bodyPr>
            <a:noAutofit/>
          </a:bodyPr>
          <a:lstStyle/>
          <a:p>
            <a:pPr marL="36000" indent="0" algn="just">
              <a:buNone/>
            </a:pPr>
            <a:r>
              <a:rPr lang="pl-PL" sz="1500" dirty="0"/>
              <a:t>	</a:t>
            </a:r>
            <a:r>
              <a:rPr lang="pl-PL" sz="1400" dirty="0"/>
              <a:t>Powiatowy Lekarz Weterynarii w ramach realizacji zadań z zakresu ochrony zdrowia zwierząt sprawuje nadzór nad blisko </a:t>
            </a:r>
            <a:r>
              <a:rPr lang="pl-PL" sz="1400" b="1" dirty="0"/>
              <a:t>800 podmiotami </a:t>
            </a:r>
            <a:r>
              <a:rPr lang="pl-PL" sz="1400" dirty="0"/>
              <a:t>prowadzącymi w różnym zakresie działalność związaną </a:t>
            </a:r>
            <a:br>
              <a:rPr lang="pl-PL" sz="1400" dirty="0"/>
            </a:br>
            <a:r>
              <a:rPr lang="pl-PL" sz="1400" dirty="0"/>
              <a:t>ze zwierzętami. Powiatowy Inspektorat Weterynarii nadzoruje :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punkt unasienniania bydła,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punkty kopulacyjne koni,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podmioty zajmujące się zarobkowym transportem zwierząt,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podmioty zajmujące się pośrednictwem w obrocie zwierzętami,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hodowlę koni rasy śląskiej,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zakład reprodukcyjny drobiu,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zakład wylęgu drobiu,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gospodarstwa utrzymujące kury brojlery,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gospodarstwa pasieczne,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transportowanie produktów ubocznych pochodzenia zwierzęcego,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czynności pośrednie dotyczące ubocznych produktów pochodzenia zwierzęcego kategorii 3 po ich zebraniu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podmioty paszowe,</a:t>
            </a:r>
          </a:p>
          <a:p>
            <a:pPr marL="468000" lvl="0" indent="-252000">
              <a:buFont typeface="Wingdings" pitchFamily="2" charset="2"/>
              <a:buChar char="Ø"/>
            </a:pPr>
            <a:r>
              <a:rPr lang="pl-PL" sz="1400" dirty="0"/>
              <a:t>schronisko dla zwierząt,</a:t>
            </a:r>
          </a:p>
          <a:p>
            <a:pPr marL="36000" indent="0">
              <a:buNone/>
            </a:pPr>
            <a:endParaRPr lang="pl-PL" sz="1400" dirty="0"/>
          </a:p>
          <a:p>
            <a:pPr marL="36000" indent="0" algn="just">
              <a:buNone/>
            </a:pPr>
            <a:r>
              <a:rPr lang="pl-PL" sz="1400" dirty="0"/>
              <a:t>Prowadzony jest nadzór nad przemieszczaniem zwierząt towarzyszących poza granice Polski oraz handel międzynarodowy. </a:t>
            </a:r>
          </a:p>
          <a:p>
            <a:pPr marL="36000" indent="0">
              <a:buNone/>
            </a:pPr>
            <a:r>
              <a:rPr lang="pl-PL" sz="1400" dirty="0"/>
              <a:t>Dla zwierząt wywożonych z kraju wydawane są stosowne świadectwa oraz wykonywane legalizacje paszportów.</a:t>
            </a:r>
          </a:p>
          <a:p>
            <a:pPr>
              <a:buNone/>
            </a:pPr>
            <a:endParaRPr lang="pl-PL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106381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         INSPEKCJA WETERYNARYJNA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/>
          <a:lstStyle/>
          <a:p>
            <a:pPr indent="0" algn="ctr">
              <a:buNone/>
            </a:pPr>
            <a:r>
              <a:rPr lang="pl-PL" sz="1600" b="1" dirty="0"/>
              <a:t>          W 2018 roku w ramach monitoringu chorób zakaźnych zwierząt na terenie powiatu skarżyskiego przebadano następujące ilości sztuk</a:t>
            </a:r>
            <a:r>
              <a:rPr lang="pl-PL" sz="1600" dirty="0"/>
              <a:t>: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106381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876707"/>
              </p:ext>
            </p:extLst>
          </p:nvPr>
        </p:nvGraphicFramePr>
        <p:xfrm>
          <a:off x="1437039" y="1628800"/>
          <a:ext cx="6624736" cy="51539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7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L.p.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Kierunek badania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Gatunek zwierząt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Liczba zbadanych zwierząt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Enzootyczna białaczka bydła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bydło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Bruceloza bydła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Gruźlica bydła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Choroba</a:t>
                      </a:r>
                      <a:r>
                        <a:rPr lang="pl-PL" sz="1400" baseline="0" dirty="0"/>
                        <a:t> niebieskiego języka  bydła(BTV)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Pryszczyca bydła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IBR/IPV bydła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Bruceloza owiec i kóz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Kozy/owce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Choroba</a:t>
                      </a:r>
                      <a:r>
                        <a:rPr lang="pl-PL" sz="1400" baseline="0" dirty="0"/>
                        <a:t> niebieskiego języka  owiec(BTV)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Gorączka 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Choroba Aujeszkyego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trzoda chlewna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Choroba pęcherzykowa  świń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Klasyczny pomór świń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482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Klasyczny pomór dzików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dziki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3742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Przewlekła choroba wyniszczająca jeleniowatych (CWD)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Łoś/Jeleń/sarna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77905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698417"/>
              </p:ext>
            </p:extLst>
          </p:nvPr>
        </p:nvGraphicFramePr>
        <p:xfrm>
          <a:off x="395536" y="3429000"/>
          <a:ext cx="8291512" cy="2521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-889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NAZWA CHOROBY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5334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LICZBA OGNISK</a:t>
                      </a:r>
                      <a:endParaRPr lang="pl-PL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b="1" dirty="0">
                          <a:latin typeface="Times New Roman"/>
                          <a:ea typeface="Times New Roman"/>
                          <a:cs typeface="Times New Roman"/>
                        </a:rPr>
                        <a:t>LICZBA CHORYCH LUB ZAKAŻONYCH ZWIERZĄT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5334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GATUNEK</a:t>
                      </a:r>
                      <a:endParaRPr lang="pl-PL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włośnica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dzik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warroza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dirty="0">
                          <a:latin typeface="Times New Roman"/>
                          <a:ea typeface="Times New Roman"/>
                          <a:cs typeface="Times New Roman"/>
                        </a:rPr>
                        <a:t>80 uli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pszczoły</a:t>
                      </a:r>
                      <a:endParaRPr lang="pl-PL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Zakaźne zapalenie nosa i tchawicy (IBR/IPV)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pl-P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bydło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700808"/>
            <a:ext cx="83529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2018r. na terytorium powiatu skarżyskiego wystąpiły następujące choroby zakaźne zwierząt podlegające obowiązkowi rejestracji: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106381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547664" y="548680"/>
            <a:ext cx="69108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rgbClr val="00B050"/>
                </a:solidFill>
              </a:rPr>
              <a:t>INSPEKCJA WETERYNARYJNA</a:t>
            </a:r>
            <a:endParaRPr lang="pl-PL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19268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2400" b="1" dirty="0"/>
              <a:t>Pracownia Diagnostyki Włośni w Powiatowym Inspektoracie Weterynarii w Skarżysku-Kamiennej</a:t>
            </a:r>
            <a:endParaRPr lang="pl-PL" sz="2400" dirty="0"/>
          </a:p>
          <a:p>
            <a:pPr algn="just">
              <a:buNone/>
            </a:pPr>
            <a:r>
              <a:rPr lang="pl-PL" sz="2000" dirty="0"/>
              <a:t>	W siedzibie Powiatowego Inspektoratu Weterynarii wykonywane są usługowe badania mięsa pochodzącego od dzików odstrzelonych przez koła łowieckie oraz mięsa świń ubitych na terenie gospodarstwa z przeznaczeniem na użytek własny. </a:t>
            </a:r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 algn="just">
              <a:buNone/>
            </a:pPr>
            <a:r>
              <a:rPr lang="pl-PL" sz="2000" dirty="0"/>
              <a:t>	W przypadku stwierdzenia obecności larw włośni w badanym mięsie wdrożone zostaje postępowanie administracyjne, w tym wydanie decyzji o uznaniu mięsa za niezdatne do spożycia, a tusze zwierząt zostają oznakowane i przekazane </a:t>
            </a:r>
            <a:br>
              <a:rPr lang="pl-PL" sz="2000" dirty="0"/>
            </a:br>
            <a:r>
              <a:rPr lang="pl-PL" sz="2000" dirty="0"/>
              <a:t>do utylizacji.</a:t>
            </a:r>
          </a:p>
        </p:txBody>
      </p:sp>
      <p:pic>
        <p:nvPicPr>
          <p:cNvPr id="4098" name="Picture 2" descr="C:\Users\lucjan\Desktop\Kasia\Włośnie\1. PIW Pracownia\1. Wyniki dodatnie w badaniach\włośnie\20180524_083008.jpg"/>
          <p:cNvPicPr>
            <a:picLocks noChangeAspect="1" noChangeArrowheads="1"/>
          </p:cNvPicPr>
          <p:nvPr/>
        </p:nvPicPr>
        <p:blipFill>
          <a:blip r:embed="rId2" cstate="print"/>
          <a:srcRect l="2751" r="5113" b="4851"/>
          <a:stretch>
            <a:fillRect/>
          </a:stretch>
        </p:blipFill>
        <p:spPr bwMode="auto">
          <a:xfrm>
            <a:off x="1547664" y="2060848"/>
            <a:ext cx="5184576" cy="3123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0" y="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b="1" u="sng" dirty="0">
                <a:latin typeface="Arial" pitchFamily="34" charset="0"/>
                <a:ea typeface="Times New Roman" pitchFamily="18" charset="0"/>
                <a:cs typeface="Bookman Old Style" pitchFamily="18" charset="0"/>
              </a:rPr>
              <a:t>Badania wykonane w Pracowni Diagnostyki Włośni w Powiatowym Inspektoracie Weterynarii </a:t>
            </a:r>
            <a:br>
              <a:rPr lang="pl-PL" b="1" u="sng" dirty="0">
                <a:latin typeface="Arial" pitchFamily="34" charset="0"/>
                <a:ea typeface="Times New Roman" pitchFamily="18" charset="0"/>
                <a:cs typeface="Bookman Old Style" pitchFamily="18" charset="0"/>
              </a:rPr>
            </a:br>
            <a:r>
              <a:rPr lang="pl-PL" b="1" u="sng" dirty="0">
                <a:latin typeface="Arial" pitchFamily="34" charset="0"/>
                <a:ea typeface="Times New Roman" pitchFamily="18" charset="0"/>
                <a:cs typeface="Bookman Old Style" pitchFamily="18" charset="0"/>
              </a:rPr>
              <a:t>w Skarżysku-Kamiennej w latach 2012-2019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3741408"/>
            <a:ext cx="3960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Ilość badań wykonanych w 2018r.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w podziale na powiaty</a:t>
            </a: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467537"/>
              </p:ext>
            </p:extLst>
          </p:nvPr>
        </p:nvGraphicFramePr>
        <p:xfrm>
          <a:off x="827584" y="4378182"/>
          <a:ext cx="3096344" cy="207848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81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/>
                        <a:t>powiat</a:t>
                      </a:r>
                      <a:endParaRPr lang="pl-PL" sz="11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/>
                        <a:t>ilość badań</a:t>
                      </a:r>
                      <a:endParaRPr lang="pl-PL" sz="11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/>
                        <a:t>skarżyski</a:t>
                      </a:r>
                      <a:endParaRPr lang="pl-PL" sz="11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268</a:t>
                      </a:r>
                      <a:endParaRPr lang="pl-PL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/>
                        <a:t>starachowicki</a:t>
                      </a:r>
                      <a:endParaRPr lang="pl-PL" sz="11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pl-PL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kielecki</a:t>
                      </a:r>
                      <a:endParaRPr lang="pl-PL" sz="18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pl-PL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konecki </a:t>
                      </a:r>
                      <a:endParaRPr lang="pl-PL" sz="11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pl-PL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/>
                        <a:t>szydłowiecki</a:t>
                      </a:r>
                      <a:endParaRPr lang="pl-PL" sz="11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23</a:t>
                      </a:r>
                      <a:endParaRPr lang="pl-PL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/>
                        <a:t>inne</a:t>
                      </a:r>
                      <a:endParaRPr lang="pl-PL" sz="11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pl-PL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318520"/>
              </p:ext>
            </p:extLst>
          </p:nvPr>
        </p:nvGraphicFramePr>
        <p:xfrm>
          <a:off x="683569" y="908720"/>
          <a:ext cx="7920879" cy="270431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4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Rok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Ilość zbadanych próbek mięsa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Ilość stwierdzonych wyników dodatnich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2012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/>
                        <a:t>34</a:t>
                      </a:r>
                      <a:endParaRPr lang="pl-PL" sz="16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/>
                        <a:t>4</a:t>
                      </a:r>
                      <a:endParaRPr lang="pl-PL" sz="16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2013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156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13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2014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/>
                        <a:t>234</a:t>
                      </a:r>
                      <a:endParaRPr lang="pl-PL" sz="16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18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2015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293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25 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2016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384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/>
                        <a:t>27</a:t>
                      </a:r>
                      <a:endParaRPr lang="pl-PL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0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2017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432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0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461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8812884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2019 (na dzień 08.05.2019)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183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C:\Users\lucjan\Desktop\Kasia\Włośnie\1. PIW Pracownia\1. Wyniki dodatnie w badaniach\2016.08.03 - Roman Tokarski (Skarżysko - duża inwazja)\zdjęcia\20160803_112858.jpg"/>
          <p:cNvPicPr>
            <a:picLocks noChangeAspect="1" noChangeArrowheads="1"/>
          </p:cNvPicPr>
          <p:nvPr/>
        </p:nvPicPr>
        <p:blipFill>
          <a:blip r:embed="rId2" cstate="print"/>
          <a:srcRect l="5113" t="-399" r="20075" b="10801"/>
          <a:stretch>
            <a:fillRect/>
          </a:stretch>
        </p:blipFill>
        <p:spPr bwMode="auto">
          <a:xfrm>
            <a:off x="4139952" y="3717032"/>
            <a:ext cx="4824536" cy="2992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0"/>
            <a:ext cx="8712968" cy="6669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600" b="1" dirty="0"/>
              <a:t>Wścieklizna</a:t>
            </a:r>
            <a:endParaRPr lang="pl-PL" sz="2600" dirty="0"/>
          </a:p>
          <a:p>
            <a:pPr algn="ctr">
              <a:buNone/>
            </a:pPr>
            <a:r>
              <a:rPr lang="pl-PL" sz="2000" b="1" dirty="0"/>
              <a:t>Zwalczanie wścieklizny poprzez doustne </a:t>
            </a:r>
            <a:r>
              <a:rPr lang="pl-PL" sz="2000" b="1" u="sng" dirty="0">
                <a:solidFill>
                  <a:srgbClr val="FF0000"/>
                </a:solidFill>
              </a:rPr>
              <a:t>szczepienia</a:t>
            </a:r>
            <a:r>
              <a:rPr lang="pl-PL" sz="2000" b="1" dirty="0"/>
              <a:t> lisów wolno żyjących przeciwko wściekliźnie </a:t>
            </a:r>
            <a:endParaRPr lang="pl-PL" sz="20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/>
              <a:t>Lisy wolno żyjące są głównymi nosicielami wirusa wścieklizny  w Europie. Ponad dwie trzecie wszystkich przypadków wścieklizny w ostatnim dziesięcioleciu wystąpiło u lisów wolno żyjących.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/>
              <a:t>W związku z powyższym, efektywne działania prewencyjne </a:t>
            </a:r>
            <a:r>
              <a:rPr lang="pl-PL" sz="1600" dirty="0">
                <a:solidFill>
                  <a:srgbClr val="FF0000"/>
                </a:solidFill>
              </a:rPr>
              <a:t>(</a:t>
            </a:r>
            <a:r>
              <a:rPr lang="pl-PL" sz="1600" b="1" u="sng" dirty="0">
                <a:solidFill>
                  <a:srgbClr val="FF0000"/>
                </a:solidFill>
              </a:rPr>
              <a:t>szczepienia lisów wolno żyjących</a:t>
            </a:r>
            <a:r>
              <a:rPr lang="pl-PL" sz="1600" dirty="0">
                <a:solidFill>
                  <a:srgbClr val="FF0000"/>
                </a:solidFill>
              </a:rPr>
              <a:t>) </a:t>
            </a:r>
            <a:r>
              <a:rPr lang="pl-PL" sz="1600" dirty="0"/>
              <a:t>stanowią główny punkt w strategii zwalczania wścieklizny.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/>
              <a:t>W celu zwalczania wścieklizny u lisów wolno żyjących, zgodnie z przepisami o ochronie zdrowia zwierząt, </a:t>
            </a:r>
            <a:r>
              <a:rPr lang="pl-PL" sz="1600" b="1" dirty="0">
                <a:solidFill>
                  <a:srgbClr val="FF0000"/>
                </a:solidFill>
              </a:rPr>
              <a:t>dwa razy w roku </a:t>
            </a:r>
            <a:r>
              <a:rPr lang="pl-PL" sz="1600" dirty="0"/>
              <a:t>prowadzi się powszechne akcje wykładania przynęt ze szczepionką. </a:t>
            </a:r>
            <a:br>
              <a:rPr lang="pl-PL" sz="1600" dirty="0"/>
            </a:br>
            <a:r>
              <a:rPr lang="pl-PL" sz="1600" dirty="0"/>
              <a:t>Do szczepienia użyta była szczepionka doustna </a:t>
            </a:r>
            <a:r>
              <a:rPr lang="pl-PL" sz="1600" u="sng" dirty="0"/>
              <a:t>LISVULPEN</a:t>
            </a:r>
            <a:r>
              <a:rPr lang="pl-PL" sz="1600" dirty="0"/>
              <a:t> w formie kostki koloru zielono-oliwkowego </a:t>
            </a:r>
            <a:br>
              <a:rPr lang="pl-PL" sz="1600" dirty="0"/>
            </a:br>
            <a:r>
              <a:rPr lang="pl-PL" sz="1600" dirty="0"/>
              <a:t>o wymiarach 5x5 cm o charakterystycznym zapachu rybnym zawierająca żywy, </a:t>
            </a:r>
            <a:r>
              <a:rPr lang="pl-PL" sz="1600" dirty="0" err="1"/>
              <a:t>atenuowany</a:t>
            </a:r>
            <a:r>
              <a:rPr lang="pl-PL" sz="1600" dirty="0"/>
              <a:t> szczep wirusa wścieklizny. Szczepionka zrzucana jest w ilości 30 dawek na obszar o powierzchni  1 km</a:t>
            </a:r>
            <a:r>
              <a:rPr lang="pl-PL" sz="1600" baseline="30000" dirty="0"/>
              <a:t>2</a:t>
            </a:r>
            <a:r>
              <a:rPr lang="pl-PL" sz="1600" dirty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u="sng" dirty="0"/>
              <a:t>W 2018 roku</a:t>
            </a:r>
            <a:r>
              <a:rPr lang="pl-PL" sz="1600" dirty="0"/>
              <a:t> akcje takie były organizowane w okresie:</a:t>
            </a:r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</a:rPr>
              <a:t>   od 07.04. do 13.04 </a:t>
            </a:r>
            <a:r>
              <a:rPr lang="pl-PL" sz="1600" dirty="0"/>
              <a:t>(akcja wiosenna) </a:t>
            </a:r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</a:rPr>
              <a:t>   od 19.09 do 05.10 </a:t>
            </a:r>
            <a:r>
              <a:rPr lang="pl-PL" sz="1600" dirty="0"/>
              <a:t>(akcja jesienna), podczas których zostało rozrzuconych na terenie województwa świętokrzyskiego  630 tysięcy szczepionek dla lisów przeciwko wściekliźnie.</a:t>
            </a:r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pl-PL" sz="1600" dirty="0"/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1600" u="sng" dirty="0"/>
              <a:t>W 2019 roku </a:t>
            </a:r>
            <a:r>
              <a:rPr lang="pl-PL" sz="1600" dirty="0"/>
              <a:t>akcja wiosenna wykładania przynęt ze szczepionką na terenie województwa świętokrzyskiego odbyła się w okresie: </a:t>
            </a:r>
            <a:r>
              <a:rPr lang="pl-PL" sz="1600" dirty="0">
                <a:solidFill>
                  <a:srgbClr val="FF0000"/>
                </a:solidFill>
              </a:rPr>
              <a:t> 04.04. do 13.04. </a:t>
            </a:r>
            <a:r>
              <a:rPr lang="pl-PL" sz="1600" dirty="0"/>
              <a:t>Jednak na terenie </a:t>
            </a:r>
            <a:r>
              <a:rPr lang="pl-PL" sz="1600" u="sng" dirty="0"/>
              <a:t>powiatu skarżyskiego </a:t>
            </a:r>
            <a:br>
              <a:rPr lang="pl-PL" sz="1600" u="sng" dirty="0"/>
            </a:br>
            <a:r>
              <a:rPr lang="pl-PL" sz="1600" dirty="0"/>
              <a:t>w bieżącym roku akcja szczepienia lisów </a:t>
            </a:r>
            <a:r>
              <a:rPr lang="pl-PL" sz="1600" b="1" dirty="0">
                <a:solidFill>
                  <a:srgbClr val="FF0000"/>
                </a:solidFill>
              </a:rPr>
              <a:t>nie jest realizowana.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l-PL" sz="1600" dirty="0"/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pl-PL" sz="1600" dirty="0"/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pl-PL" sz="1600" dirty="0"/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pl-PL" sz="1600" dirty="0"/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pl-PL" sz="1600" dirty="0"/>
          </a:p>
          <a:p>
            <a:pPr marL="0" lv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pl-PL" sz="1600" dirty="0"/>
          </a:p>
          <a:p>
            <a:pPr marL="0" lvl="0" indent="0" algn="just">
              <a:spcBef>
                <a:spcPts val="0"/>
              </a:spcBef>
            </a:pPr>
            <a:endParaRPr lang="pl-PL" sz="18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</p:txBody>
      </p:sp>
      <p:pic>
        <p:nvPicPr>
          <p:cNvPr id="4" name="Obraz 3" descr="http://www.bioveta.cz/obrazek.php?id=1316-6-3-2015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229200"/>
            <a:ext cx="1939147" cy="145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Untitled-2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5301208"/>
            <a:ext cx="3257550" cy="129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http://vege.com.pl/wp-content/uploads/2013/11/lis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085184"/>
            <a:ext cx="19506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2550</TotalTime>
  <Words>1909</Words>
  <Application>Microsoft Office PowerPoint</Application>
  <PresentationFormat>Pokaz na ekranie (4:3)</PresentationFormat>
  <Paragraphs>645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Bitstream Vera Sans</vt:lpstr>
      <vt:lpstr>Calibri</vt:lpstr>
      <vt:lpstr>Times New Roman</vt:lpstr>
      <vt:lpstr>Wingdings</vt:lpstr>
      <vt:lpstr>Motyw pakietu Office</vt:lpstr>
      <vt:lpstr>    Powiatowy Inspektorat Weterynarii w Skarżysku-Kamiennej ul. Sikorskiego 20, 26-110 Skarżysko-Kamienna tel./fax: (41) 252-19-64,  e-mail: skarzyskokam.piw@wetgiw.gov.pl       09.05.2019r.</vt:lpstr>
      <vt:lpstr>       INSPEKCJA WETERYNARYJNA </vt:lpstr>
      <vt:lpstr>       INSPEKCJA WETERYNARYJNA </vt:lpstr>
      <vt:lpstr>          INSPEKCJA WETERYNARYJNA </vt:lpstr>
      <vt:lpstr>         INSPEKCJA WETERYNARYJNA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Pasieki </vt:lpstr>
      <vt:lpstr>Wprowadzanie na rynek produktów pszczelarskich w ramach rolniczego handlu detalicznego</vt:lpstr>
      <vt:lpstr>Ułatwienia dla rolników prowadzących działalność w ramach RHD</vt:lpstr>
      <vt:lpstr>Afrykański pomór świń (ASF)</vt:lpstr>
      <vt:lpstr>Prezentacja programu PowerPoint</vt:lpstr>
      <vt:lpstr>Prezentacja programu PowerPoint</vt:lpstr>
      <vt:lpstr>Prezentacja programu PowerPoint</vt:lpstr>
      <vt:lpstr>Prezentacja programu PowerPoint</vt:lpstr>
      <vt:lpstr>Dynamika szerzenia się ASF wśród dzików  w latach 2014-2019</vt:lpstr>
      <vt:lpstr>Podział terytorium Rzeczypospolitej Polskiej na obszary według kryterium zagrożenia wystąpieniem wirusa ASF określonego w decyzji wykonawczej Komisji 2014/709/UE  z dnia 9 października 2014 r.  w sprawie środków kontroli w zakresie zdrowia zwierząt  w odniesieniu do afrykańskiego pomoru świń w niektórych państwach członkowskich i uchylającej decyzję wykonawczą 2014/178/UE : obszar zagrożenia obszar objęty ograniczeniami obszar ochronny  Aktualna sytuacja epizootyczna w Polsce  (stan na dzień 09.05.2019r.):    4371 przypadki ASF u dzików        214 ognisk ASF u świń, w tym: 2017 – 81 2018 – 96  2019 – 1  Ostatnie ognisko u świń stwierdzono na podstawie wyników badań otrzymanych w dniu 29.01.2019 r.  z krajowego laboratorium referencyjnego ds. ASF, tj. Państwowego Instytutu Weterynaryjnego - Państwowego Instytutu Badawczego w Puławach,  w gospodarstwie, w którym utrzymywano 67 świń, położonym w gminie Gołdap, w powiecie gołdapskim, w województwie warmińsko-mazurskim.   </vt:lpstr>
      <vt:lpstr>Prezentacja programu PowerPoint</vt:lpstr>
      <vt:lpstr>Odstrzał sanitarny w 2018r.</vt:lpstr>
      <vt:lpstr>Planowany odstrzał dzików w strefie WAMTA na terenie powiatu skarżyskiego w 2019r.</vt:lpstr>
      <vt:lpstr>Odstrzały w strefie WAMTA</vt:lpstr>
      <vt:lpstr>Obszar strefy WAMTA na terenie Polski</vt:lpstr>
      <vt:lpstr>Obszar strefy WAMTA na terenie województwa świętokrzyskiego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Powiatowy Inspektorat Weterynarii w Skarżysku-Kamiennej ul. Sikorskiego 20, 26-110 Skarżysko-Kamienna tel./fax: (41) 252-19-64,  e-mail:skarzyskokam.piw@wetgiw.gov.pl</dc:title>
  <dc:creator>lucjan</dc:creator>
  <cp:lastModifiedBy>Marta</cp:lastModifiedBy>
  <cp:revision>190</cp:revision>
  <cp:lastPrinted>2019-05-09T09:46:39Z</cp:lastPrinted>
  <dcterms:created xsi:type="dcterms:W3CDTF">2016-03-29T13:15:59Z</dcterms:created>
  <dcterms:modified xsi:type="dcterms:W3CDTF">2019-05-09T09:54:58Z</dcterms:modified>
</cp:coreProperties>
</file>