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charts/style22.xml" ContentType="application/vnd.ms-office.chartstyle+xml"/>
  <Override PartName="/ppt/charts/colors6.xml" ContentType="application/vnd.ms-office.chartcolorstyl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charts/chart35.xml" ContentType="application/vnd.openxmlformats-officedocument.drawingml.chart+xml"/>
  <Override PartName="/ppt/notesSlides/notesSlide74.xml" ContentType="application/vnd.openxmlformats-officedocument.presentationml.notesSlide+xml"/>
  <Override PartName="/ppt/charts/style11.xml" ContentType="application/vnd.ms-office.chartstyl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notesSlides/notesSlide63.xml" ContentType="application/vnd.openxmlformats-officedocument.presentationml.notesSlide+xml"/>
  <Override PartName="/ppt/charts/colors23.xml" ContentType="application/vnd.ms-office.chartcolorstyl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charts/colors12.xml" ContentType="application/vnd.ms-office.chartcolorstyl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style5.xml" ContentType="application/vnd.ms-office.chartstyl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charts/style16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rawings/drawing3.xml" ContentType="application/vnd.openxmlformats-officedocument.drawingml.chartshapes+xml"/>
  <Override PartName="/ppt/charts/chart29.xml" ContentType="application/vnd.openxmlformats-officedocument.drawingml.chart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notesSlides/notesSlide57.xml" ContentType="application/vnd.openxmlformats-officedocument.presentationml.notesSlide+xml"/>
  <Override PartName="/ppt/charts/colors17.xml" ContentType="application/vnd.ms-office.chartcolor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Default Extension="emf" ContentType="image/x-emf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charts/chart32.xml" ContentType="application/vnd.openxmlformats-officedocument.drawingml.chart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charts/chart21.xml" ContentType="application/vnd.openxmlformats-officedocument.drawingml.chart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charts/colors20.xml" ContentType="application/vnd.ms-office.chartcolorstyl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charts/colors8.xml" ContentType="application/vnd.ms-office.chartcolorstyle+xml"/>
  <Override PartName="/ppt/charts/style2.xml" ContentType="application/vnd.ms-office.chartstyle+xml"/>
  <Override PartName="/ppt/charts/style24.xml" ContentType="application/vnd.ms-office.chartstyl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charts/chart37.xml" ContentType="application/vnd.openxmlformats-officedocument.drawingml.chart+xml"/>
  <Override PartName="/ppt/notesSlides/notesSlide76.xml" ContentType="application/vnd.openxmlformats-officedocument.presentationml.notesSlide+xml"/>
  <Override PartName="/ppt/charts/style13.xml" ContentType="application/vnd.ms-office.chart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charts/chart26.xml" ContentType="application/vnd.openxmlformats-officedocument.drawingml.chart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charts/style20.xml" ContentType="application/vnd.ms-office.chartstyle+xml"/>
  <Override PartName="/ppt/charts/colors4.xml" ContentType="application/vnd.ms-office.chartcolor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charts/chart15.xml" ContentType="application/vnd.openxmlformats-officedocument.drawingml.chart+xml"/>
  <Override PartName="/ppt/notesSlides/notesSlide25.xml" ContentType="application/vnd.openxmlformats-officedocument.presentationml.notesSlide+xml"/>
  <Override PartName="/ppt/charts/chart33.xml" ContentType="application/vnd.openxmlformats-officedocument.drawingml.chart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charts/colors14.xml" ContentType="application/vnd.ms-office.chartcolorstyl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charts/chart22.xml" ContentType="application/vnd.openxmlformats-officedocument.drawingml.chart+xml"/>
  <Override PartName="/ppt/notesSlides/notesSlide32.xml" ContentType="application/vnd.openxmlformats-officedocument.presentationml.notesSlide+xml"/>
  <Override PartName="/ppt/charts/chart40.xml" ContentType="application/vnd.openxmlformats-officedocument.drawingml.chart+xml"/>
  <Override PartName="/ppt/notesSlides/notesSlide61.xml" ContentType="application/vnd.openxmlformats-officedocument.presentationml.notesSlide+xml"/>
  <Override PartName="/ppt/charts/colors21.xml" ContentType="application/vnd.ms-office.chartcolorstyl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charts/colors10.xml" ContentType="application/vnd.ms-office.chartcolorstyle+xml"/>
  <Override PartName="/ppt/charts/style7.xml" ContentType="application/vnd.ms-office.chartstyle+xml"/>
  <Override PartName="/ppt/slides/slide79.xml" ContentType="application/vnd.openxmlformats-officedocument.presentationml.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charts/style18.xml" ContentType="application/vnd.ms-office.chartstyl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3.xml" ContentType="application/vnd.ms-office.chartstyl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charts/style14.xml" ContentType="application/vnd.ms-office.chartstyle+xml"/>
  <Override PartName="/ppt/charts/colors9.xml" ContentType="application/vnd.ms-office.chartcolor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rawings/drawing1.xml" ContentType="application/vnd.openxmlformats-officedocument.drawingml.chartshapes+xml"/>
  <Override PartName="/ppt/charts/chart27.xml" ContentType="application/vnd.openxmlformats-officedocument.drawingml.chart+xml"/>
  <Override PartName="/ppt/notesSlides/notesSlide48.xml" ContentType="application/vnd.openxmlformats-officedocument.presentationml.notesSlide+xml"/>
  <Override PartName="/ppt/charts/chart38.xml" ContentType="application/vnd.openxmlformats-officedocument.drawingml.chart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charts/colors19.xml" ContentType="application/vnd.ms-office.chartcolorstyle+xml"/>
  <Override PartName="/ppt/charts/style21.xml" ContentType="application/vnd.ms-office.chartstyl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charts/chart16.xml" ContentType="application/vnd.openxmlformats-officedocument.drawingml.chart+xml"/>
  <Override PartName="/ppt/charts/chart34.xml" ContentType="application/vnd.openxmlformats-officedocument.drawingml.char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style10.xml" ContentType="application/vnd.ms-office.chartstyle+xml"/>
  <Override PartName="/ppt/charts/colors5.xml" ContentType="application/vnd.ms-office.chartcolorstyle+xml"/>
  <Override PartName="/ppt/charts/colors15.xml" ContentType="application/vnd.ms-office.chartcolor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charts/chart23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charts/chart12.xml" ContentType="application/vnd.openxmlformats-officedocument.drawingml.chart+xml"/>
  <Override PartName="/ppt/notesSlides/notesSlide22.xml" ContentType="application/vnd.openxmlformats-officedocument.presentationml.notesSlide+xml"/>
  <Override PartName="/ppt/charts/chart30.xml" ContentType="application/vnd.openxmlformats-officedocument.drawingml.chart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charts/colors22.xml" ContentType="application/vnd.ms-office.chartcolorstyle+xml"/>
  <Override PartName="/ppt/charts/colors1.xml" ContentType="application/vnd.ms-office.chartcolorstyle+xml"/>
  <Override PartName="/ppt/charts/colors11.xml" ContentType="application/vnd.ms-office.chartcolorstyl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style8.xml" ContentType="application/vnd.ms-office.chartstyle+xml"/>
  <Override PartName="/ppt/notesSlides/notesSlide6.xml" ContentType="application/vnd.openxmlformats-officedocument.presentationml.notesSlide+xml"/>
  <Override PartName="/ppt/charts/style19.xml" ContentType="application/vnd.ms-office.chartstyl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charts/chart2.xml" ContentType="application/vnd.openxmlformats-officedocument.drawingml.chart+xml"/>
  <Override PartName="/ppt/charts/style4.xml" ContentType="application/vnd.ms-office.chartstyl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charts/chart39.xml" ContentType="application/vnd.openxmlformats-officedocument.drawingml.chart+xml"/>
  <Override PartName="/ppt/notesSlides/notesSlide78.xml" ContentType="application/vnd.openxmlformats-officedocument.presentationml.notesSlide+xml"/>
  <Override PartName="/ppt/charts/style15.xml" ContentType="application/vnd.ms-office.chartstyl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charts/chart28.xml" ContentType="application/vnd.openxmlformats-officedocument.drawingml.char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charts/chart17.xml" ContentType="application/vnd.openxmlformats-officedocument.drawingml.char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charts/colors16.xml" ContentType="application/vnd.ms-office.chartcolorstyl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charts/chart31.xml" ContentType="application/vnd.openxmlformats-officedocument.drawingml.chart+xml"/>
  <Override PartName="/ppt/notesSlides/notesSlide70.xml" ContentType="application/vnd.openxmlformats-officedocument.presentationml.notesSlide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charts/chart20.xml" ContentType="application/vnd.openxmlformats-officedocument.drawingml.chart+xml"/>
  <Override PartName="/ppt/charts/style9.xml" ContentType="application/vnd.ms-office.chartstyl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Override PartName="/ppt/charts/style23.xml" ContentType="application/vnd.ms-office.chartstyle+xml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charts/chart36.xml" ContentType="application/vnd.openxmlformats-officedocument.drawingml.chart+xml"/>
  <Override PartName="/ppt/charts/colors7.xml" ContentType="application/vnd.ms-office.chartcolorstyle+xml"/>
  <Override PartName="/ppt/charts/style12.xml" ContentType="application/vnd.ms-office.chart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charts/chart25.xml" ContentType="application/vnd.openxmlformats-officedocument.drawingml.chart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slides/slide51.xml" ContentType="application/vnd.openxmlformats-officedocument.presentationml.slide+xml"/>
  <Override PartName="/ppt/charts/chart14.xml" ContentType="application/vnd.openxmlformats-officedocument.drawingml.chart+xml"/>
  <Override PartName="/ppt/notesSlides/notesSlide53.xml" ContentType="application/vnd.openxmlformats-officedocument.presentationml.notesSlide+xml"/>
  <Override PartName="/ppt/charts/colors24.xml" ContentType="application/vnd.ms-office.chartcolorstyle+xml"/>
  <Override PartName="/ppt/charts/colors13.xml" ContentType="application/vnd.ms-office.chartcolorstyl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Default Extension="wdp" ContentType="image/vnd.ms-photo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charts/chart4.xml" ContentType="application/vnd.openxmlformats-officedocument.drawingml.chart+xml"/>
  <Override PartName="/ppt/charts/style6.xml" ContentType="application/vnd.ms-office.chartstyl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charts/style17.xml" ContentType="application/vnd.ms-office.chartstyle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rawings/drawing4.xml" ContentType="application/vnd.openxmlformats-officedocument.drawingml.chartshapes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charts/chart19.xml" ContentType="application/vnd.openxmlformats-officedocument.drawingml.chart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charts/colors18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sldIdLst>
    <p:sldId id="313" r:id="rId2"/>
    <p:sldId id="413" r:id="rId3"/>
    <p:sldId id="311" r:id="rId4"/>
    <p:sldId id="398" r:id="rId5"/>
    <p:sldId id="357" r:id="rId6"/>
    <p:sldId id="363" r:id="rId7"/>
    <p:sldId id="418" r:id="rId8"/>
    <p:sldId id="259" r:id="rId9"/>
    <p:sldId id="261" r:id="rId10"/>
    <p:sldId id="364" r:id="rId11"/>
    <p:sldId id="400" r:id="rId12"/>
    <p:sldId id="365" r:id="rId13"/>
    <p:sldId id="368" r:id="rId14"/>
    <p:sldId id="369" r:id="rId15"/>
    <p:sldId id="370" r:id="rId16"/>
    <p:sldId id="399" r:id="rId17"/>
    <p:sldId id="376" r:id="rId18"/>
    <p:sldId id="371" r:id="rId19"/>
    <p:sldId id="372" r:id="rId20"/>
    <p:sldId id="373" r:id="rId21"/>
    <p:sldId id="374" r:id="rId22"/>
    <p:sldId id="377" r:id="rId23"/>
    <p:sldId id="379" r:id="rId24"/>
    <p:sldId id="375" r:id="rId25"/>
    <p:sldId id="366" r:id="rId26"/>
    <p:sldId id="367" r:id="rId27"/>
    <p:sldId id="401" r:id="rId28"/>
    <p:sldId id="408" r:id="rId29"/>
    <p:sldId id="409" r:id="rId30"/>
    <p:sldId id="427" r:id="rId31"/>
    <p:sldId id="428" r:id="rId32"/>
    <p:sldId id="429" r:id="rId33"/>
    <p:sldId id="430" r:id="rId34"/>
    <p:sldId id="443" r:id="rId35"/>
    <p:sldId id="431" r:id="rId36"/>
    <p:sldId id="432" r:id="rId37"/>
    <p:sldId id="435" r:id="rId38"/>
    <p:sldId id="436" r:id="rId39"/>
    <p:sldId id="434" r:id="rId40"/>
    <p:sldId id="439" r:id="rId41"/>
    <p:sldId id="438" r:id="rId42"/>
    <p:sldId id="437" r:id="rId43"/>
    <p:sldId id="414" r:id="rId44"/>
    <p:sldId id="334" r:id="rId45"/>
    <p:sldId id="335" r:id="rId46"/>
    <p:sldId id="415" r:id="rId47"/>
    <p:sldId id="426" r:id="rId48"/>
    <p:sldId id="442" r:id="rId49"/>
    <p:sldId id="274" r:id="rId50"/>
    <p:sldId id="279" r:id="rId51"/>
    <p:sldId id="348" r:id="rId52"/>
    <p:sldId id="419" r:id="rId53"/>
    <p:sldId id="420" r:id="rId54"/>
    <p:sldId id="421" r:id="rId55"/>
    <p:sldId id="317" r:id="rId56"/>
    <p:sldId id="396" r:id="rId57"/>
    <p:sldId id="440" r:id="rId58"/>
    <p:sldId id="425" r:id="rId59"/>
    <p:sldId id="397" r:id="rId60"/>
    <p:sldId id="402" r:id="rId61"/>
    <p:sldId id="416" r:id="rId62"/>
    <p:sldId id="296" r:id="rId63"/>
    <p:sldId id="410" r:id="rId64"/>
    <p:sldId id="321" r:id="rId65"/>
    <p:sldId id="293" r:id="rId66"/>
    <p:sldId id="405" r:id="rId67"/>
    <p:sldId id="407" r:id="rId68"/>
    <p:sldId id="406" r:id="rId69"/>
    <p:sldId id="380" r:id="rId70"/>
    <p:sldId id="392" r:id="rId71"/>
    <p:sldId id="391" r:id="rId72"/>
    <p:sldId id="382" r:id="rId73"/>
    <p:sldId id="383" r:id="rId74"/>
    <p:sldId id="384" r:id="rId75"/>
    <p:sldId id="386" r:id="rId76"/>
    <p:sldId id="385" r:id="rId77"/>
    <p:sldId id="350" r:id="rId78"/>
    <p:sldId id="351" r:id="rId79"/>
    <p:sldId id="352" r:id="rId80"/>
    <p:sldId id="353" r:id="rId81"/>
    <p:sldId id="354" r:id="rId82"/>
    <p:sldId id="404" r:id="rId83"/>
    <p:sldId id="403" r:id="rId84"/>
    <p:sldId id="289" r:id="rId85"/>
    <p:sldId id="422" r:id="rId86"/>
    <p:sldId id="424" r:id="rId87"/>
    <p:sldId id="378" r:id="rId88"/>
    <p:sldId id="387" r:id="rId89"/>
    <p:sldId id="388" r:id="rId90"/>
    <p:sldId id="441" r:id="rId91"/>
    <p:sldId id="389" r:id="rId92"/>
    <p:sldId id="355" r:id="rId93"/>
    <p:sldId id="356" r:id="rId94"/>
    <p:sldId id="359" r:id="rId95"/>
    <p:sldId id="412" r:id="rId96"/>
    <p:sldId id="322" r:id="rId9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66"/>
    <a:srgbClr val="00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Styl z motywem 2 — Ak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Styl jasny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CAF9ED-07DC-4A11-8D7F-57B35C25682E}" styleName="Styl pośredni 1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5758FB7-9AC5-4552-8A53-C91805E547FA}" styleName="Styl z motywem 1 — Ak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Styl z motywem 1 — Ak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Styl z motywem 1 — Ak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Styl z motywem 1 — Ak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yl z motywem 2 — Ak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0A1B5D5-9B99-4C35-A422-299274C87663}" styleName="Styl pośredni 1 — Ak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31" autoAdjust="0"/>
    <p:restoredTop sz="94660"/>
  </p:normalViewPr>
  <p:slideViewPr>
    <p:cSldViewPr>
      <p:cViewPr varScale="1">
        <p:scale>
          <a:sx n="86" d="100"/>
          <a:sy n="86" d="100"/>
        </p:scale>
        <p:origin x="-13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270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Arkusz_programu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16.xlsx"/></Relationships>
</file>

<file path=ppt/charts/_rels/chart17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Arkusz_programu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18.xlsx"/></Relationships>
</file>

<file path=ppt/charts/_rels/chart19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Arkusz_programu_Microsoft_Office_Excel19.xlsx"/><Relationship Id="rId4" Type="http://schemas.microsoft.com/office/2011/relationships/chartStyle" Target="style9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Arkusz_programu_Microsoft_Office_Excel2.xlsx"/></Relationships>
</file>

<file path=ppt/charts/_rels/chart20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Arkusz_programu_Microsoft_Office_Excel20.xlsx"/><Relationship Id="rId4" Type="http://schemas.microsoft.com/office/2011/relationships/chartStyle" Target="style10.xml"/></Relationships>
</file>

<file path=ppt/charts/_rels/chart21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Arkusz_programu_Microsoft_Office_Excel21.xlsx"/><Relationship Id="rId4" Type="http://schemas.microsoft.com/office/2011/relationships/chartStyle" Target="style11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Arkusz_programu_Microsoft_Office_Excel22.xlsx"/></Relationships>
</file>

<file path=ppt/charts/_rels/chart23.xml.rels><?xml version="1.0" encoding="UTF-8" standalone="yes"?>
<Relationships xmlns="http://schemas.openxmlformats.org/package/2006/relationships"><Relationship Id="rId3" Type="http://schemas.microsoft.com/office/2011/relationships/chartStyle" Target="style12.xml"/><Relationship Id="rId2" Type="http://schemas.microsoft.com/office/2011/relationships/chartColorStyle" Target="colors12.xml"/><Relationship Id="rId1" Type="http://schemas.openxmlformats.org/officeDocument/2006/relationships/package" Target="../embeddings/Arkusz_programu_Microsoft_Office_Excel23.xlsx"/></Relationships>
</file>

<file path=ppt/charts/_rels/chart24.xml.rels><?xml version="1.0" encoding="UTF-8" standalone="yes"?>
<Relationships xmlns="http://schemas.openxmlformats.org/package/2006/relationships"><Relationship Id="rId3" Type="http://schemas.microsoft.com/office/2011/relationships/chartStyle" Target="style13.xml"/><Relationship Id="rId2" Type="http://schemas.microsoft.com/office/2011/relationships/chartColorStyle" Target="colors13.xml"/><Relationship Id="rId1" Type="http://schemas.openxmlformats.org/officeDocument/2006/relationships/package" Target="../embeddings/Arkusz_programu_Microsoft_Office_Excel24.xlsx"/></Relationships>
</file>

<file path=ppt/charts/_rels/chart25.xml.rels><?xml version="1.0" encoding="UTF-8" standalone="yes"?>
<Relationships xmlns="http://schemas.openxmlformats.org/package/2006/relationships"><Relationship Id="rId3" Type="http://schemas.microsoft.com/office/2011/relationships/chartStyle" Target="style14.xml"/><Relationship Id="rId2" Type="http://schemas.microsoft.com/office/2011/relationships/chartColorStyle" Target="colors14.xml"/><Relationship Id="rId1" Type="http://schemas.openxmlformats.org/officeDocument/2006/relationships/package" Target="../embeddings/Arkusz_programu_Microsoft_Office_Excel25.xlsx"/></Relationships>
</file>

<file path=ppt/charts/_rels/chart26.xml.rels><?xml version="1.0" encoding="UTF-8" standalone="yes"?>
<Relationships xmlns="http://schemas.openxmlformats.org/package/2006/relationships"><Relationship Id="rId3" Type="http://schemas.microsoft.com/office/2011/relationships/chartStyle" Target="style15.xml"/><Relationship Id="rId2" Type="http://schemas.microsoft.com/office/2011/relationships/chartColorStyle" Target="colors15.xml"/><Relationship Id="rId1" Type="http://schemas.openxmlformats.org/officeDocument/2006/relationships/package" Target="../embeddings/Arkusz_programu_Microsoft_Office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28.xlsx"/></Relationships>
</file>

<file path=ppt/charts/_rels/chart29.xml.rels><?xml version="1.0" encoding="UTF-8" standalone="yes"?>
<Relationships xmlns="http://schemas.openxmlformats.org/package/2006/relationships"><Relationship Id="rId3" Type="http://schemas.microsoft.com/office/2011/relationships/chartStyle" Target="style16.xml"/><Relationship Id="rId2" Type="http://schemas.microsoft.com/office/2011/relationships/chartColorStyle" Target="colors16.xml"/><Relationship Id="rId1" Type="http://schemas.openxmlformats.org/officeDocument/2006/relationships/package" Target="../embeddings/Arkusz_programu_Microsoft_Office_Excel29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Arkusz_programu_Microsoft_Office_Excel3.xlsx"/></Relationships>
</file>

<file path=ppt/charts/_rels/chart30.xml.rels><?xml version="1.0" encoding="UTF-8" standalone="yes"?>
<Relationships xmlns="http://schemas.openxmlformats.org/package/2006/relationships"><Relationship Id="rId3" Type="http://schemas.microsoft.com/office/2011/relationships/chartStyle" Target="style17.xml"/><Relationship Id="rId2" Type="http://schemas.microsoft.com/office/2011/relationships/chartColorStyle" Target="colors17.xml"/><Relationship Id="rId1" Type="http://schemas.openxmlformats.org/officeDocument/2006/relationships/package" Target="../embeddings/Arkusz_programu_Microsoft_Office_Excel30.xlsx"/></Relationships>
</file>

<file path=ppt/charts/_rels/chart31.xml.rels><?xml version="1.0" encoding="UTF-8" standalone="yes"?>
<Relationships xmlns="http://schemas.openxmlformats.org/package/2006/relationships"><Relationship Id="rId3" Type="http://schemas.microsoft.com/office/2011/relationships/chartStyle" Target="style18.xml"/><Relationship Id="rId2" Type="http://schemas.microsoft.com/office/2011/relationships/chartColorStyle" Target="colors18.xml"/><Relationship Id="rId1" Type="http://schemas.openxmlformats.org/officeDocument/2006/relationships/package" Target="../embeddings/Arkusz_programu_Microsoft_Office_Excel31.xlsx"/></Relationships>
</file>

<file path=ppt/charts/_rels/chart32.xml.rels><?xml version="1.0" encoding="UTF-8" standalone="yes"?>
<Relationships xmlns="http://schemas.openxmlformats.org/package/2006/relationships"><Relationship Id="rId3" Type="http://schemas.microsoft.com/office/2011/relationships/chartStyle" Target="style19.xml"/><Relationship Id="rId2" Type="http://schemas.microsoft.com/office/2011/relationships/chartColorStyle" Target="colors19.xml"/><Relationship Id="rId1" Type="http://schemas.openxmlformats.org/officeDocument/2006/relationships/package" Target="../embeddings/Arkusz_programu_Microsoft_Office_Excel32.xlsx"/></Relationships>
</file>

<file path=ppt/charts/_rels/chart33.xml.rels><?xml version="1.0" encoding="UTF-8" standalone="yes"?>
<Relationships xmlns="http://schemas.openxmlformats.org/package/2006/relationships"><Relationship Id="rId3" Type="http://schemas.microsoft.com/office/2011/relationships/chartStyle" Target="style20.xml"/><Relationship Id="rId2" Type="http://schemas.microsoft.com/office/2011/relationships/chartColorStyle" Target="colors20.xml"/><Relationship Id="rId1" Type="http://schemas.openxmlformats.org/officeDocument/2006/relationships/package" Target="../embeddings/Arkusz_programu_Microsoft_Office_Excel33.xlsx"/></Relationships>
</file>

<file path=ppt/charts/_rels/chart34.xml.rels><?xml version="1.0" encoding="UTF-8" standalone="yes"?>
<Relationships xmlns="http://schemas.openxmlformats.org/package/2006/relationships"><Relationship Id="rId3" Type="http://schemas.microsoft.com/office/2011/relationships/chartStyle" Target="style21.xml"/><Relationship Id="rId2" Type="http://schemas.microsoft.com/office/2011/relationships/chartColorStyle" Target="colors21.xml"/><Relationship Id="rId1" Type="http://schemas.openxmlformats.org/officeDocument/2006/relationships/package" Target="../embeddings/Arkusz_programu_Microsoft_Office_Excel34.xlsx"/></Relationships>
</file>

<file path=ppt/charts/_rels/chart35.xml.rels><?xml version="1.0" encoding="UTF-8" standalone="yes"?>
<Relationships xmlns="http://schemas.openxmlformats.org/package/2006/relationships"><Relationship Id="rId3" Type="http://schemas.microsoft.com/office/2011/relationships/chartStyle" Target="style22.xml"/><Relationship Id="rId2" Type="http://schemas.microsoft.com/office/2011/relationships/chartColorStyle" Target="colors22.xml"/><Relationship Id="rId1" Type="http://schemas.openxmlformats.org/officeDocument/2006/relationships/package" Target="../embeddings/Arkusz_programu_Microsoft_Office_Excel35.xlsx"/></Relationships>
</file>

<file path=ppt/charts/_rels/chart36.xml.rels><?xml version="1.0" encoding="UTF-8" standalone="yes"?>
<Relationships xmlns="http://schemas.openxmlformats.org/package/2006/relationships"><Relationship Id="rId3" Type="http://schemas.microsoft.com/office/2011/relationships/chartStyle" Target="style23.xml"/><Relationship Id="rId2" Type="http://schemas.microsoft.com/office/2011/relationships/chartColorStyle" Target="colors23.xml"/><Relationship Id="rId1" Type="http://schemas.openxmlformats.org/officeDocument/2006/relationships/package" Target="../embeddings/Arkusz_programu_Microsoft_Office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37.xlsx"/></Relationships>
</file>

<file path=ppt/charts/_rels/chart38.xml.rels><?xml version="1.0" encoding="UTF-8" standalone="yes"?>
<Relationships xmlns="http://schemas.openxmlformats.org/package/2006/relationships"><Relationship Id="rId3" Type="http://schemas.microsoft.com/office/2011/relationships/chartStyle" Target="style24.xml"/><Relationship Id="rId2" Type="http://schemas.microsoft.com/office/2011/relationships/chartColorStyle" Target="colors24.xml"/><Relationship Id="rId1" Type="http://schemas.openxmlformats.org/officeDocument/2006/relationships/package" Target="../embeddings/Arkusz_programu_Microsoft_Office_Excel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39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Arkusz_programu_Microsoft_Office_Excel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40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Arkusz_programu_Microsoft_Office_Excel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Arkusz_programu_Microsoft_Office_Excel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Arkusz_programu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Arkusz_programu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plotArea>
      <c:layout>
        <c:manualLayout>
          <c:layoutTarget val="inner"/>
          <c:xMode val="edge"/>
          <c:yMode val="edge"/>
          <c:x val="6.3339421489839579E-2"/>
          <c:y val="5.1133646415642463E-2"/>
          <c:w val="0.87804962524014463"/>
          <c:h val="0.80167672494480768"/>
        </c:manualLayout>
      </c:layout>
      <c:lineChart>
        <c:grouping val="standard"/>
        <c:ser>
          <c:idx val="0"/>
          <c:order val="0"/>
          <c:tx>
            <c:strRef>
              <c:f>Arkusz1!$B$1</c:f>
              <c:strCache>
                <c:ptCount val="1"/>
                <c:pt idx="0">
                  <c:v>Zdarzenia w latach 2013-2017</c:v>
                </c:pt>
              </c:strCache>
            </c:strRef>
          </c:tx>
          <c:spPr>
            <a:ln w="76200" cap="rnd">
              <a:solidFill>
                <a:srgbClr val="FF0000"/>
              </a:solidFill>
              <a:round/>
              <a:headEnd type="oval"/>
              <a:tailEnd type="oval"/>
            </a:ln>
            <a:effectLst>
              <a:outerShdw dist="25400" dir="2700000" algn="tl" rotWithShape="0">
                <a:schemeClr val="accent1"/>
              </a:outerShdw>
            </a:effectLst>
          </c:spPr>
          <c:marker>
            <c:symbol val="none"/>
          </c:marker>
          <c:dPt>
            <c:idx val="1"/>
            <c:spPr>
              <a:ln w="79375" cap="rnd">
                <a:solidFill>
                  <a:srgbClr val="FF0000"/>
                </a:solidFill>
                <a:round/>
                <a:headEnd type="oval"/>
                <a:tailEnd type="oval"/>
              </a:ln>
              <a:effectLst>
                <a:outerShdw dist="25400" dir="2700000" algn="tl" rotWithShape="0">
                  <a:schemeClr val="accent1"/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66D-426F-9719-3B4A42835E9F}"/>
              </c:ext>
            </c:extLst>
          </c:dPt>
          <c:dPt>
            <c:idx val="3"/>
            <c:spPr>
              <a:ln w="79375" cap="rnd">
                <a:solidFill>
                  <a:srgbClr val="FF0000"/>
                </a:solidFill>
                <a:round/>
                <a:headEnd type="oval"/>
                <a:tailEnd type="oval"/>
              </a:ln>
              <a:effectLst>
                <a:outerShdw dist="25400" dir="2700000" algn="tl" rotWithShape="0">
                  <a:schemeClr val="accent1"/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66D-426F-9719-3B4A42835E9F}"/>
              </c:ext>
            </c:extLst>
          </c:dPt>
          <c:dLbls>
            <c:dLbl>
              <c:idx val="0"/>
              <c:layout>
                <c:manualLayout>
                  <c:x val="-3.1106015098628169E-2"/>
                  <c:y val="-7.8843630864455366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6D-426F-9719-3B4A42835E9F}"/>
                </c:ext>
              </c:extLst>
            </c:dLbl>
            <c:dLbl>
              <c:idx val="1"/>
              <c:layout>
                <c:manualLayout>
                  <c:x val="-3.1738506913439955E-2"/>
                  <c:y val="-9.1488378681634508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6D-426F-9719-3B4A42835E9F}"/>
                </c:ext>
              </c:extLst>
            </c:dLbl>
            <c:dLbl>
              <c:idx val="2"/>
              <c:layout>
                <c:manualLayout>
                  <c:x val="-2.7535920123386664E-2"/>
                  <c:y val="-8.218043931621094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66D-426F-9719-3B4A42835E9F}"/>
                </c:ext>
              </c:extLst>
            </c:dLbl>
            <c:dLbl>
              <c:idx val="3"/>
              <c:layout>
                <c:manualLayout>
                  <c:x val="-3.2860080634250742E-2"/>
                  <c:y val="-9.2340625420960887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66D-426F-9719-3B4A42835E9F}"/>
                </c:ext>
              </c:extLst>
            </c:dLbl>
            <c:dLbl>
              <c:idx val="4"/>
              <c:layout>
                <c:manualLayout>
                  <c:x val="-3.6693319262927231E-2"/>
                  <c:y val="-8.4458501026131325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66D-426F-9719-3B4A42835E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8425" cap="rnd">
                      <a:solidFill>
                        <a:srgbClr val="FF0000"/>
                      </a:solidFill>
                      <a:headEnd type="oval"/>
                      <a:tailEnd type="oval"/>
                    </a:ln>
                    <a:effectLst>
                      <a:softEdge rad="12700"/>
                    </a:effectLst>
                  </c:spPr>
                </c15:leaderLines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Arkusz1!$B$2:$B$6</c:f>
              <c:numCache>
                <c:formatCode>General</c:formatCode>
                <c:ptCount val="5"/>
                <c:pt idx="0">
                  <c:v>939</c:v>
                </c:pt>
                <c:pt idx="1">
                  <c:v>914</c:v>
                </c:pt>
                <c:pt idx="2">
                  <c:v>804</c:v>
                </c:pt>
                <c:pt idx="3">
                  <c:v>1005</c:v>
                </c:pt>
                <c:pt idx="4">
                  <c:v>1006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66D-426F-9719-3B4A42835E9F}"/>
            </c:ext>
          </c:extLst>
        </c:ser>
        <c:dLbls>
          <c:showVal val="1"/>
        </c:dLbls>
        <c:dropLines>
          <c:spPr>
            <a:ln w="12700" cap="flat" cmpd="sng" algn="ctr">
              <a:gradFill flip="none" rotWithShape="1">
                <a:gsLst>
                  <a:gs pos="15000">
                    <a:srgbClr val="FFFF00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path path="rect">
                  <a:fillToRect l="100000" t="100000"/>
                </a:path>
                <a:tileRect r="-100000" b="-100000"/>
              </a:gradFill>
              <a:round/>
            </a:ln>
            <a:effectLst>
              <a:softEdge rad="0"/>
            </a:effectLst>
          </c:spPr>
        </c:dropLines>
        <c:marker val="1"/>
        <c:axId val="160658944"/>
        <c:axId val="160660480"/>
      </c:lineChart>
      <c:catAx>
        <c:axId val="16065894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l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1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0660480"/>
        <c:crosses val="autoZero"/>
        <c:auto val="1"/>
        <c:lblAlgn val="ctr"/>
        <c:lblOffset val="100"/>
      </c:catAx>
      <c:valAx>
        <c:axId val="160660480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12700">
            <a:solidFill>
              <a:schemeClr val="bg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0658944"/>
        <c:crosses val="autoZero"/>
        <c:crossBetween val="between"/>
      </c:valAx>
      <c:spPr>
        <a:noFill/>
        <a:ln cap="rnd"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>
      <a:gsLst>
        <a:gs pos="63000">
          <a:schemeClr val="accent1">
            <a:lumMod val="60000"/>
            <a:lumOff val="40000"/>
          </a:schemeClr>
        </a:gs>
        <a:gs pos="20000">
          <a:schemeClr val="accent1">
            <a:lumMod val="75000"/>
          </a:schemeClr>
        </a:gs>
        <a:gs pos="97000">
          <a:schemeClr val="accent1">
            <a:lumMod val="70000"/>
          </a:schemeClr>
        </a:gs>
      </a:gsLst>
      <a:lin ang="2700000" scaled="1"/>
    </a:gradFill>
    <a:ln w="9525" cap="flat" cmpd="sng" algn="ctr">
      <a:solidFill>
        <a:schemeClr val="accent1"/>
      </a:solidFill>
      <a:round/>
    </a:ln>
    <a:effectLst/>
  </c:spPr>
  <c:txPr>
    <a:bodyPr/>
    <a:lstStyle/>
    <a:p>
      <a:pPr>
        <a:defRPr/>
      </a:pPr>
      <a:endParaRPr lang="pl-PL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style val="26"/>
  <c:chart>
    <c:plotArea>
      <c:layout>
        <c:manualLayout>
          <c:layoutTarget val="inner"/>
          <c:xMode val="edge"/>
          <c:yMode val="edge"/>
          <c:x val="0.12749733634780999"/>
          <c:y val="3.0303030303030311E-2"/>
          <c:w val="0.84754801070658836"/>
          <c:h val="0.83265091863518115"/>
        </c:manualLayout>
      </c:layout>
      <c:barChart>
        <c:barDir val="bar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Pożary</c:v>
                </c:pt>
              </c:strCache>
            </c:strRef>
          </c:tx>
          <c:spPr>
            <a:solidFill>
              <a:srgbClr val="FF0000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aseline="0"/>
                </a:pPr>
                <a:endParaRPr lang="pl-PL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Arkusz1!$A$2:$A$9</c:f>
              <c:strCache>
                <c:ptCount val="8"/>
                <c:pt idx="0">
                  <c:v>obiekty użyteczności publicznej</c:v>
                </c:pt>
                <c:pt idx="1">
                  <c:v>obiekty mieszkalne</c:v>
                </c:pt>
                <c:pt idx="2">
                  <c:v>obiekty produkcyjne</c:v>
                </c:pt>
                <c:pt idx="3">
                  <c:v>obiekty magazynowe</c:v>
                </c:pt>
                <c:pt idx="4">
                  <c:v>Środki transportu</c:v>
                </c:pt>
                <c:pt idx="5">
                  <c:v>lasy</c:v>
                </c:pt>
                <c:pt idx="6">
                  <c:v>uprawy, rolnictwo</c:v>
                </c:pt>
                <c:pt idx="7">
                  <c:v>inne obiekty</c:v>
                </c:pt>
              </c:strCache>
            </c:strRef>
          </c:cat>
          <c:val>
            <c:numRef>
              <c:f>Arkusz1!$B$2:$B$9</c:f>
              <c:numCache>
                <c:formatCode>General</c:formatCode>
                <c:ptCount val="8"/>
                <c:pt idx="0">
                  <c:v>4</c:v>
                </c:pt>
                <c:pt idx="1">
                  <c:v>73</c:v>
                </c:pt>
                <c:pt idx="2">
                  <c:v>5</c:v>
                </c:pt>
                <c:pt idx="3">
                  <c:v>2</c:v>
                </c:pt>
                <c:pt idx="4">
                  <c:v>31</c:v>
                </c:pt>
                <c:pt idx="5">
                  <c:v>52</c:v>
                </c:pt>
                <c:pt idx="6">
                  <c:v>148</c:v>
                </c:pt>
                <c:pt idx="7">
                  <c:v>130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23A-4C52-8D6E-D3C64DC34825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Miejscowe zagrożenia</c:v>
                </c:pt>
              </c:strCache>
            </c:strRef>
          </c:tx>
          <c:spPr>
            <a:solidFill>
              <a:srgbClr val="FFFF00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aseline="0"/>
                </a:pPr>
                <a:endParaRPr lang="pl-PL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Arkusz1!$A$2:$A$9</c:f>
              <c:strCache>
                <c:ptCount val="8"/>
                <c:pt idx="0">
                  <c:v>obiekty użyteczności publicznej</c:v>
                </c:pt>
                <c:pt idx="1">
                  <c:v>obiekty mieszkalne</c:v>
                </c:pt>
                <c:pt idx="2">
                  <c:v>obiekty produkcyjne</c:v>
                </c:pt>
                <c:pt idx="3">
                  <c:v>obiekty magazynowe</c:v>
                </c:pt>
                <c:pt idx="4">
                  <c:v>Środki transportu</c:v>
                </c:pt>
                <c:pt idx="5">
                  <c:v>lasy</c:v>
                </c:pt>
                <c:pt idx="6">
                  <c:v>uprawy, rolnictwo</c:v>
                </c:pt>
                <c:pt idx="7">
                  <c:v>inne obiekty</c:v>
                </c:pt>
              </c:strCache>
            </c:strRef>
          </c:cat>
          <c:val>
            <c:numRef>
              <c:f>Arkusz1!$C$2:$C$9</c:f>
              <c:numCache>
                <c:formatCode>General</c:formatCode>
                <c:ptCount val="8"/>
                <c:pt idx="0">
                  <c:v>18</c:v>
                </c:pt>
                <c:pt idx="1">
                  <c:v>246</c:v>
                </c:pt>
                <c:pt idx="2">
                  <c:v>7</c:v>
                </c:pt>
                <c:pt idx="3">
                  <c:v>1</c:v>
                </c:pt>
                <c:pt idx="4">
                  <c:v>119</c:v>
                </c:pt>
                <c:pt idx="5">
                  <c:v>1</c:v>
                </c:pt>
                <c:pt idx="6">
                  <c:v>4</c:v>
                </c:pt>
                <c:pt idx="7">
                  <c:v>141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23A-4C52-8D6E-D3C64DC34825}"/>
            </c:ext>
          </c:extLst>
        </c:ser>
        <c:dLbls>
          <c:showVal val="1"/>
        </c:dLbls>
        <c:axId val="172364544"/>
        <c:axId val="172366080"/>
      </c:barChart>
      <c:catAx>
        <c:axId val="172364544"/>
        <c:scaling>
          <c:orientation val="minMax"/>
        </c:scaling>
        <c:axPos val="l"/>
        <c:numFmt formatCode="General" sourceLinked="0"/>
        <c:tickLblPos val="nextTo"/>
        <c:txPr>
          <a:bodyPr/>
          <a:lstStyle/>
          <a:p>
            <a:pPr>
              <a:defRPr sz="1000" b="1" baseline="0"/>
            </a:pPr>
            <a:endParaRPr lang="pl-PL"/>
          </a:p>
        </c:txPr>
        <c:crossAx val="172366080"/>
        <c:crosses val="autoZero"/>
        <c:auto val="1"/>
        <c:lblAlgn val="ctr"/>
        <c:lblOffset val="100"/>
      </c:catAx>
      <c:valAx>
        <c:axId val="172366080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sz="1200" b="1" baseline="0"/>
            </a:pPr>
            <a:endParaRPr lang="pl-PL"/>
          </a:p>
        </c:txPr>
        <c:crossAx val="172364544"/>
        <c:crosses val="autoZero"/>
        <c:crossBetween val="between"/>
      </c:valAx>
    </c:plotArea>
    <c:legend>
      <c:legendPos val="b"/>
      <c:txPr>
        <a:bodyPr/>
        <a:lstStyle/>
        <a:p>
          <a:pPr>
            <a:defRPr sz="1400" baseline="0"/>
          </a:pPr>
          <a:endParaRPr lang="pl-PL"/>
        </a:p>
      </c:txPr>
    </c:legend>
    <c:plotVisOnly val="1"/>
    <c:dispBlanksAs val="gap"/>
  </c:chart>
  <c:txPr>
    <a:bodyPr/>
    <a:lstStyle/>
    <a:p>
      <a:pPr>
        <a:defRPr sz="1800"/>
      </a:pPr>
      <a:endParaRPr lang="pl-PL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Pożary traw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dPt>
            <c:idx val="2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3B6F-4CDB-A414-211DC151618E}"/>
              </c:ext>
            </c:extLst>
          </c:dPt>
          <c:dPt>
            <c:idx val="9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B6F-4CDB-A414-211DC151618E}"/>
              </c:ext>
            </c:extLst>
          </c:dPt>
          <c:dLbls>
            <c:dLbl>
              <c:idx val="0"/>
              <c:layout>
                <c:manualLayout>
                  <c:x val="0"/>
                  <c:y val="-1.0091043307086614E-3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B6F-4CDB-A414-211DC151618E}"/>
                </c:ext>
              </c:extLst>
            </c:dLbl>
            <c:dLbl>
              <c:idx val="1"/>
              <c:layout>
                <c:manualLayout>
                  <c:x val="3.5460992907801439E-3"/>
                  <c:y val="-1.4990649606299268E-2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B6F-4CDB-A414-211DC151618E}"/>
                </c:ext>
              </c:extLst>
            </c:dLbl>
            <c:dLbl>
              <c:idx val="2"/>
              <c:layout>
                <c:manualLayout>
                  <c:x val="0"/>
                  <c:y val="-6.9387303149606432E-3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B6F-4CDB-A414-211DC151618E}"/>
                </c:ext>
              </c:extLst>
            </c:dLbl>
            <c:dLbl>
              <c:idx val="3"/>
              <c:layout>
                <c:manualLayout>
                  <c:x val="-5.3191489361702126E-3"/>
                  <c:y val="3.0730807086614244E-3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B6F-4CDB-A414-211DC151618E}"/>
                </c:ext>
              </c:extLst>
            </c:dLbl>
            <c:dLbl>
              <c:idx val="4"/>
              <c:layout>
                <c:manualLayout>
                  <c:x val="0"/>
                  <c:y val="-1.012795275590552E-3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B6F-4CDB-A414-211DC151618E}"/>
                </c:ext>
              </c:extLst>
            </c:dLbl>
            <c:dLbl>
              <c:idx val="5"/>
              <c:layout>
                <c:manualLayout>
                  <c:x val="-5.3191489361702126E-3"/>
                  <c:y val="4.9244586614173224E-3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B6F-4CDB-A414-211DC151618E}"/>
                </c:ext>
              </c:extLst>
            </c:dLbl>
            <c:dLbl>
              <c:idx val="6"/>
              <c:layout>
                <c:manualLayout>
                  <c:x val="-1.7730496453900709E-3"/>
                  <c:y val="-6.8796751968504171E-3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B6F-4CDB-A414-211DC151618E}"/>
                </c:ext>
              </c:extLst>
            </c:dLbl>
            <c:dLbl>
              <c:idx val="7"/>
              <c:layout>
                <c:manualLayout>
                  <c:x val="1.7730496453900709E-3"/>
                  <c:y val="-2.0916584645669277E-2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B6F-4CDB-A414-211DC151618E}"/>
                </c:ext>
              </c:extLst>
            </c:dLbl>
            <c:dLbl>
              <c:idx val="8"/>
              <c:layout>
                <c:manualLayout>
                  <c:x val="-1.7730496453900709E-3"/>
                  <c:y val="-7.4173228346456777E-3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B6F-4CDB-A414-211DC151618E}"/>
                </c:ext>
              </c:extLst>
            </c:dLbl>
            <c:dLbl>
              <c:idx val="9"/>
              <c:layout>
                <c:manualLayout>
                  <c:x val="1.773049645389941E-3"/>
                  <c:y val="-1.4716043307086615E-2"/>
                </c:manualLayout>
              </c:layout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6F-4CDB-A414-211DC15161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baseline="0">
                    <a:latin typeface="Arial" pitchFamily="34" charset="0"/>
                  </a:defRPr>
                </a:pPr>
                <a:endParaRPr lang="pl-PL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Arkusz1!$A$2:$A$11</c:f>
              <c:numCache>
                <c:formatCode>General</c:formatCode>
                <c:ptCount val="10"/>
                <c:pt idx="0">
                  <c:v>2010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Arkusz1!$B$2:$B$11</c:f>
              <c:numCache>
                <c:formatCode>General</c:formatCode>
                <c:ptCount val="10"/>
                <c:pt idx="0">
                  <c:v>348</c:v>
                </c:pt>
                <c:pt idx="1">
                  <c:v>453</c:v>
                </c:pt>
                <c:pt idx="2">
                  <c:v>214</c:v>
                </c:pt>
                <c:pt idx="3">
                  <c:v>616</c:v>
                </c:pt>
                <c:pt idx="4">
                  <c:v>101</c:v>
                </c:pt>
                <c:pt idx="5">
                  <c:v>265</c:v>
                </c:pt>
                <c:pt idx="6">
                  <c:v>243</c:v>
                </c:pt>
                <c:pt idx="7">
                  <c:v>177</c:v>
                </c:pt>
                <c:pt idx="8">
                  <c:v>243</c:v>
                </c:pt>
                <c:pt idx="9">
                  <c:v>201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3B6F-4CDB-A414-211DC151618E}"/>
            </c:ext>
          </c:extLst>
        </c:ser>
        <c:dLbls/>
        <c:axId val="173700608"/>
        <c:axId val="173702144"/>
      </c:barChart>
      <c:catAx>
        <c:axId val="17370060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 b="1" i="0" baseline="0">
                <a:latin typeface="Arial" pitchFamily="34" charset="0"/>
              </a:defRPr>
            </a:pPr>
            <a:endParaRPr lang="pl-PL"/>
          </a:p>
        </c:txPr>
        <c:crossAx val="173702144"/>
        <c:crosses val="autoZero"/>
        <c:auto val="1"/>
        <c:lblAlgn val="ctr"/>
        <c:lblOffset val="100"/>
      </c:catAx>
      <c:valAx>
        <c:axId val="17370214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100" b="1" i="0" baseline="0">
                <a:latin typeface="Arial" pitchFamily="34" charset="0"/>
              </a:defRPr>
            </a:pPr>
            <a:endParaRPr lang="pl-PL"/>
          </a:p>
        </c:txPr>
        <c:crossAx val="17370060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pl-PL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view3D>
      <c:perspective val="30"/>
    </c:view3D>
    <c:plotArea>
      <c:layout/>
      <c:bar3D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Pożary traw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dPt>
            <c:idx val="2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3B6F-4CDB-A414-211DC151618E}"/>
              </c:ext>
            </c:extLst>
          </c:dPt>
          <c:dPt>
            <c:idx val="4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B6F-4CDB-A414-211DC151618E}"/>
              </c:ext>
            </c:extLst>
          </c:dPt>
          <c:dPt>
            <c:idx val="9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B6F-4CDB-A414-211DC151618E}"/>
              </c:ext>
            </c:extLst>
          </c:dPt>
          <c:dLbls>
            <c:dLbl>
              <c:idx val="0"/>
              <c:layout>
                <c:manualLayout>
                  <c:x val="5.3191489361702126E-3"/>
                  <c:y val="0.1302408956692914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B6F-4CDB-A414-211DC151618E}"/>
                </c:ext>
              </c:extLst>
            </c:dLbl>
            <c:dLbl>
              <c:idx val="1"/>
              <c:layout>
                <c:manualLayout>
                  <c:x val="-3.5460992907802085E-3"/>
                  <c:y val="0.1412593503937007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B6F-4CDB-A414-211DC151618E}"/>
                </c:ext>
              </c:extLst>
            </c:dLbl>
            <c:dLbl>
              <c:idx val="2"/>
              <c:layout>
                <c:manualLayout>
                  <c:x val="0"/>
                  <c:y val="0.2368112696850392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B6F-4CDB-A414-211DC151618E}"/>
                </c:ext>
              </c:extLst>
            </c:dLbl>
            <c:dLbl>
              <c:idx val="3"/>
              <c:layout>
                <c:manualLayout>
                  <c:x val="1.7730496453900709E-3"/>
                  <c:y val="0.1655730807086614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B6F-4CDB-A414-211DC151618E}"/>
                </c:ext>
              </c:extLst>
            </c:dLbl>
            <c:dLbl>
              <c:idx val="4"/>
              <c:layout>
                <c:manualLayout>
                  <c:x val="5.3191489361700834E-3"/>
                  <c:y val="0.3583622047244096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B6F-4CDB-A414-211DC151618E}"/>
                </c:ext>
              </c:extLst>
            </c:dLbl>
            <c:dLbl>
              <c:idx val="5"/>
              <c:layout>
                <c:manualLayout>
                  <c:x val="-5.3191489361702126E-3"/>
                  <c:y val="4.9244586614173224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B6F-4CDB-A414-211DC151618E}"/>
                </c:ext>
              </c:extLst>
            </c:dLbl>
            <c:dLbl>
              <c:idx val="6"/>
              <c:layout>
                <c:manualLayout>
                  <c:x val="-1.7730496453900709E-3"/>
                  <c:y val="-6.8796751968504171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B6F-4CDB-A414-211DC151618E}"/>
                </c:ext>
              </c:extLst>
            </c:dLbl>
            <c:dLbl>
              <c:idx val="7"/>
              <c:layout>
                <c:manualLayout>
                  <c:x val="1.7730496453900709E-3"/>
                  <c:y val="-2.091658464566927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B6F-4CDB-A414-211DC151618E}"/>
                </c:ext>
              </c:extLst>
            </c:dLbl>
            <c:dLbl>
              <c:idx val="8"/>
              <c:layout>
                <c:manualLayout>
                  <c:x val="-1.7730496453900709E-3"/>
                  <c:y val="-7.4173228346456777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B6F-4CDB-A414-211DC151618E}"/>
                </c:ext>
              </c:extLst>
            </c:dLbl>
            <c:dLbl>
              <c:idx val="9"/>
              <c:layout>
                <c:manualLayout>
                  <c:x val="1.773049645389941E-3"/>
                  <c:y val="-1.471604330708661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6F-4CDB-A414-211DC15161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baseline="0">
                    <a:latin typeface="Arial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Arkusz1!$B$2:$B$6</c:f>
              <c:numCache>
                <c:formatCode>General</c:formatCode>
                <c:ptCount val="5"/>
                <c:pt idx="0">
                  <c:v>9</c:v>
                </c:pt>
                <c:pt idx="1">
                  <c:v>17</c:v>
                </c:pt>
                <c:pt idx="2">
                  <c:v>12</c:v>
                </c:pt>
                <c:pt idx="3">
                  <c:v>22</c:v>
                </c:pt>
                <c:pt idx="4">
                  <c:v>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3B6F-4CDB-A414-211DC151618E}"/>
            </c:ext>
          </c:extLst>
        </c:ser>
        <c:dLbls/>
        <c:shape val="box"/>
        <c:axId val="174093824"/>
        <c:axId val="174095360"/>
        <c:axId val="0"/>
      </c:bar3DChart>
      <c:catAx>
        <c:axId val="1740938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 b="1" i="0" baseline="0">
                <a:latin typeface="Arial" pitchFamily="34" charset="0"/>
              </a:defRPr>
            </a:pPr>
            <a:endParaRPr lang="pl-PL"/>
          </a:p>
        </c:txPr>
        <c:crossAx val="174095360"/>
        <c:crosses val="autoZero"/>
        <c:auto val="1"/>
        <c:lblAlgn val="ctr"/>
        <c:lblOffset val="100"/>
      </c:catAx>
      <c:valAx>
        <c:axId val="17409536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100" b="1" i="0" baseline="0">
                <a:latin typeface="Arial" pitchFamily="34" charset="0"/>
              </a:defRPr>
            </a:pPr>
            <a:endParaRPr lang="pl-PL"/>
          </a:p>
        </c:txPr>
        <c:crossAx val="17409382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pl-PL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wypadki drogowe</c:v>
                </c:pt>
              </c:strCache>
            </c:strRef>
          </c:tx>
          <c:spPr>
            <a:solidFill>
              <a:srgbClr val="0033CC"/>
            </a:solidFill>
          </c:spPr>
          <c:dPt>
            <c:idx val="3"/>
            <c:spPr>
              <a:solidFill>
                <a:srgbClr val="0033C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71E4-45C0-A5B2-340FC3F6877A}"/>
              </c:ext>
            </c:extLst>
          </c:dPt>
          <c:dPt>
            <c:idx val="9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1E4-45C0-A5B2-340FC3F6877A}"/>
              </c:ext>
            </c:extLst>
          </c:dPt>
          <c:dLbls>
            <c:dLbl>
              <c:idx val="0"/>
              <c:layout>
                <c:manualLayout>
                  <c:x val="5.2083333333333426E-3"/>
                  <c:y val="-2.439024390243902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1E4-45C0-A5B2-340FC3F6877A}"/>
                </c:ext>
              </c:extLst>
            </c:dLbl>
            <c:dLbl>
              <c:idx val="1"/>
              <c:layout>
                <c:manualLayout>
                  <c:x val="3.4722222222222242E-3"/>
                  <c:y val="-3.048780487804874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1E4-45C0-A5B2-340FC3F6877A}"/>
                </c:ext>
              </c:extLst>
            </c:dLbl>
            <c:dLbl>
              <c:idx val="2"/>
              <c:layout>
                <c:manualLayout>
                  <c:x val="1.7361111111111127E-3"/>
                  <c:y val="-2.439024390243902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1E4-45C0-A5B2-340FC3F6877A}"/>
                </c:ext>
              </c:extLst>
            </c:dLbl>
            <c:dLbl>
              <c:idx val="3"/>
              <c:layout>
                <c:manualLayout>
                  <c:x val="5.2083333333333426E-3"/>
                  <c:y val="-3.0487804878048955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1E4-45C0-A5B2-340FC3F6877A}"/>
                </c:ext>
              </c:extLst>
            </c:dLbl>
            <c:spPr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  <c:txPr>
              <a:bodyPr/>
              <a:lstStyle/>
              <a:p>
                <a:pPr>
                  <a:defRPr sz="1200" b="1" i="0" baseline="0">
                    <a:latin typeface="Arial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Arkusz1!$A$2:$A$11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Arkusz1!$B$2:$B$11</c:f>
              <c:numCache>
                <c:formatCode>General</c:formatCode>
                <c:ptCount val="10"/>
                <c:pt idx="0">
                  <c:v>127</c:v>
                </c:pt>
                <c:pt idx="1">
                  <c:v>127</c:v>
                </c:pt>
                <c:pt idx="2">
                  <c:v>106</c:v>
                </c:pt>
                <c:pt idx="3">
                  <c:v>84</c:v>
                </c:pt>
                <c:pt idx="4">
                  <c:v>54</c:v>
                </c:pt>
                <c:pt idx="5">
                  <c:v>63</c:v>
                </c:pt>
                <c:pt idx="6">
                  <c:v>75</c:v>
                </c:pt>
                <c:pt idx="7">
                  <c:v>77</c:v>
                </c:pt>
                <c:pt idx="8">
                  <c:v>104</c:v>
                </c:pt>
                <c:pt idx="9">
                  <c:v>115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1E4-45C0-A5B2-340FC3F6877A}"/>
            </c:ext>
          </c:extLst>
        </c:ser>
        <c:dLbls/>
        <c:shape val="box"/>
        <c:axId val="174231552"/>
        <c:axId val="174233088"/>
        <c:axId val="0"/>
      </c:bar3DChart>
      <c:catAx>
        <c:axId val="1742315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 i="0" baseline="0">
                <a:latin typeface="Arial" pitchFamily="34" charset="0"/>
              </a:defRPr>
            </a:pPr>
            <a:endParaRPr lang="pl-PL"/>
          </a:p>
        </c:txPr>
        <c:crossAx val="174233088"/>
        <c:crosses val="autoZero"/>
        <c:auto val="1"/>
        <c:lblAlgn val="ctr"/>
        <c:lblOffset val="100"/>
      </c:catAx>
      <c:valAx>
        <c:axId val="17423308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 b="1" i="0" baseline="0">
                <a:latin typeface="Arial" pitchFamily="34" charset="0"/>
              </a:defRPr>
            </a:pPr>
            <a:endParaRPr lang="pl-PL"/>
          </a:p>
        </c:txPr>
        <c:crossAx val="17423155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pl-PL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wypadki drogowe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 prstMaterial="metal">
              <a:bevelT prst="relaxedInset"/>
              <a:bevelB prst="relaxedInset"/>
            </a:sp3d>
          </c:spPr>
          <c:dPt>
            <c:idx val="3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 prstMaterial="metal">
                <a:bevelT prst="relaxedInset"/>
                <a:bevelB prst="relaxedInse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BF70-4DE4-8BEA-47A9D8202334}"/>
              </c:ext>
            </c:extLst>
          </c:dPt>
          <c:dPt>
            <c:idx val="9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 prstMaterial="metal">
                <a:bevelT prst="relaxedInset"/>
                <a:bevelB prst="relaxedInse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F70-4DE4-8BEA-47A9D8202334}"/>
              </c:ext>
            </c:extLst>
          </c:dPt>
          <c:dLbls>
            <c:dLbl>
              <c:idx val="0"/>
              <c:layout>
                <c:manualLayout>
                  <c:x val="8.6805555555555768E-3"/>
                  <c:y val="-1.219512195121951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F70-4DE4-8BEA-47A9D8202334}"/>
                </c:ext>
              </c:extLst>
            </c:dLbl>
            <c:dLbl>
              <c:idx val="1"/>
              <c:layout>
                <c:manualLayout>
                  <c:x val="5.2083333333333426E-3"/>
                  <c:y val="-1.52439024390243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F70-4DE4-8BEA-47A9D8202334}"/>
                </c:ext>
              </c:extLst>
            </c:dLbl>
            <c:dLbl>
              <c:idx val="2"/>
              <c:layout>
                <c:manualLayout>
                  <c:x val="1.3888888888888907E-2"/>
                  <c:y val="-1.541242558094872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F70-4DE4-8BEA-47A9D8202334}"/>
                </c:ext>
              </c:extLst>
            </c:dLbl>
            <c:dLbl>
              <c:idx val="3"/>
              <c:layout>
                <c:manualLayout>
                  <c:x val="1.7361111111111127E-3"/>
                  <c:y val="-6.0975609756096999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F70-4DE4-8BEA-47A9D82023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baseline="0">
                    <a:latin typeface="Arial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Arkusz1!$A$2:$A$11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Arkusz1!$B$2:$B$11</c:f>
              <c:numCache>
                <c:formatCode>General</c:formatCode>
                <c:ptCount val="10"/>
                <c:pt idx="0">
                  <c:v>127</c:v>
                </c:pt>
                <c:pt idx="1">
                  <c:v>127</c:v>
                </c:pt>
                <c:pt idx="2">
                  <c:v>66</c:v>
                </c:pt>
                <c:pt idx="3">
                  <c:v>18</c:v>
                </c:pt>
                <c:pt idx="4">
                  <c:v>23</c:v>
                </c:pt>
                <c:pt idx="5">
                  <c:v>10</c:v>
                </c:pt>
                <c:pt idx="6">
                  <c:v>33</c:v>
                </c:pt>
                <c:pt idx="7">
                  <c:v>36</c:v>
                </c:pt>
                <c:pt idx="8">
                  <c:v>51</c:v>
                </c:pt>
                <c:pt idx="9">
                  <c:v>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F70-4DE4-8BEA-47A9D8202334}"/>
            </c:ext>
          </c:extLst>
        </c:ser>
        <c:dLbls/>
        <c:shape val="box"/>
        <c:axId val="174463232"/>
        <c:axId val="174473216"/>
        <c:axId val="0"/>
      </c:bar3DChart>
      <c:catAx>
        <c:axId val="1744632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 i="0" baseline="0">
                <a:latin typeface="Arial" pitchFamily="34" charset="0"/>
              </a:defRPr>
            </a:pPr>
            <a:endParaRPr lang="pl-PL"/>
          </a:p>
        </c:txPr>
        <c:crossAx val="174473216"/>
        <c:crosses val="autoZero"/>
        <c:auto val="1"/>
        <c:lblAlgn val="ctr"/>
        <c:lblOffset val="100"/>
      </c:catAx>
      <c:valAx>
        <c:axId val="17447321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 b="1" i="0" baseline="0">
                <a:latin typeface="Arial" pitchFamily="34" charset="0"/>
              </a:defRPr>
            </a:pPr>
            <a:endParaRPr lang="pl-PL"/>
          </a:p>
        </c:txPr>
        <c:crossAx val="17446323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pl-PL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view3D>
      <c:perspective val="30"/>
    </c:view3D>
    <c:plotArea>
      <c:layout/>
      <c:bar3DChart>
        <c:barDir val="col"/>
        <c:grouping val="stacked"/>
        <c:ser>
          <c:idx val="0"/>
          <c:order val="0"/>
          <c:tx>
            <c:strRef>
              <c:f>Arkusz1!$B$1</c:f>
              <c:strCache>
                <c:ptCount val="1"/>
                <c:pt idx="0">
                  <c:v>Pożary</c:v>
                </c:pt>
              </c:strCache>
            </c:strRef>
          </c:tx>
          <c:spPr>
            <a:solidFill>
              <a:srgbClr val="FF0000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>
                    <a:latin typeface="Arial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Arkusz1!$A$2:$A$8</c:f>
              <c:strCache>
                <c:ptCount val="7"/>
                <c:pt idx="0">
                  <c:v>Bliżyn</c:v>
                </c:pt>
                <c:pt idx="1">
                  <c:v>Suchedniów</c:v>
                </c:pt>
                <c:pt idx="2">
                  <c:v>Skarżysko-Kamienna</c:v>
                </c:pt>
                <c:pt idx="3">
                  <c:v>Grzybowa Góra</c:v>
                </c:pt>
                <c:pt idx="4">
                  <c:v>Lipowe Pole</c:v>
                </c:pt>
                <c:pt idx="5">
                  <c:v>Łączna</c:v>
                </c:pt>
                <c:pt idx="6">
                  <c:v>Sorbin</c:v>
                </c:pt>
              </c:strCache>
            </c:strRef>
          </c:cat>
          <c:val>
            <c:numRef>
              <c:f>Arkusz1!$B$2:$B$8</c:f>
              <c:numCache>
                <c:formatCode>General</c:formatCode>
                <c:ptCount val="7"/>
                <c:pt idx="0">
                  <c:v>60</c:v>
                </c:pt>
                <c:pt idx="1">
                  <c:v>49</c:v>
                </c:pt>
                <c:pt idx="2">
                  <c:v>34</c:v>
                </c:pt>
                <c:pt idx="3">
                  <c:v>13</c:v>
                </c:pt>
                <c:pt idx="4">
                  <c:v>18</c:v>
                </c:pt>
                <c:pt idx="5">
                  <c:v>25</c:v>
                </c:pt>
                <c:pt idx="6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B44-4D8A-AE93-FD6212F935FC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Miejscowe zagrożenia</c:v>
                </c:pt>
              </c:strCache>
            </c:strRef>
          </c:tx>
          <c:spPr>
            <a:solidFill>
              <a:schemeClr val="accent1"/>
            </a:solidFill>
          </c:spPr>
          <c:dLbls>
            <c:dLbl>
              <c:idx val="6"/>
              <c:layout>
                <c:manualLayout>
                  <c:x val="3.267973856209153E-3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B44-4D8A-AE93-FD6212F935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>
                    <a:latin typeface="Arial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Arkusz1!$A$2:$A$8</c:f>
              <c:strCache>
                <c:ptCount val="7"/>
                <c:pt idx="0">
                  <c:v>Bliżyn</c:v>
                </c:pt>
                <c:pt idx="1">
                  <c:v>Suchedniów</c:v>
                </c:pt>
                <c:pt idx="2">
                  <c:v>Skarżysko-Kamienna</c:v>
                </c:pt>
                <c:pt idx="3">
                  <c:v>Grzybowa Góra</c:v>
                </c:pt>
                <c:pt idx="4">
                  <c:v>Lipowe Pole</c:v>
                </c:pt>
                <c:pt idx="5">
                  <c:v>Łączna</c:v>
                </c:pt>
                <c:pt idx="6">
                  <c:v>Sorbin</c:v>
                </c:pt>
              </c:strCache>
            </c:strRef>
          </c:cat>
          <c:val>
            <c:numRef>
              <c:f>Arkusz1!$C$2:$C$8</c:f>
              <c:numCache>
                <c:formatCode>General</c:formatCode>
                <c:ptCount val="7"/>
                <c:pt idx="0">
                  <c:v>19</c:v>
                </c:pt>
                <c:pt idx="1">
                  <c:v>52</c:v>
                </c:pt>
                <c:pt idx="2">
                  <c:v>24</c:v>
                </c:pt>
                <c:pt idx="3">
                  <c:v>5</c:v>
                </c:pt>
                <c:pt idx="4">
                  <c:v>8</c:v>
                </c:pt>
                <c:pt idx="5">
                  <c:v>14</c:v>
                </c:pt>
                <c:pt idx="6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B44-4D8A-AE93-FD6212F935FC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Alarmy fałszywe</c:v>
                </c:pt>
              </c:strCache>
            </c:strRef>
          </c:tx>
          <c:spPr>
            <a:solidFill>
              <a:srgbClr val="FFFF00"/>
            </a:solidFill>
          </c:spPr>
          <c:dLbls>
            <c:dLbl>
              <c:idx val="0"/>
              <c:layout>
                <c:manualLayout>
                  <c:x val="4.901960784313872E-3"/>
                  <c:y val="-2.051282051282051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44-4D8A-AE93-FD6212F935FC}"/>
                </c:ext>
              </c:extLst>
            </c:dLbl>
            <c:dLbl>
              <c:idx val="1"/>
              <c:layout>
                <c:manualLayout>
                  <c:x val="1.6339869281045902E-3"/>
                  <c:y val="-1.794871794871794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44-4D8A-AE93-FD6212F935FC}"/>
                </c:ext>
              </c:extLst>
            </c:dLbl>
            <c:dLbl>
              <c:idx val="2"/>
              <c:layout>
                <c:manualLayout>
                  <c:x val="9.8039215686274508E-3"/>
                  <c:y val="-3.846153846153846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44-4D8A-AE93-FD6212F935FC}"/>
                </c:ext>
              </c:extLst>
            </c:dLbl>
            <c:dLbl>
              <c:idx val="3"/>
              <c:layout>
                <c:manualLayout>
                  <c:x val="9.8039215686274508E-3"/>
                  <c:y val="-2.307692307692325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B44-4D8A-AE93-FD6212F935FC}"/>
                </c:ext>
              </c:extLst>
            </c:dLbl>
            <c:dLbl>
              <c:idx val="4"/>
              <c:layout>
                <c:manualLayout>
                  <c:x val="6.5359477124183789E-3"/>
                  <c:y val="-2.051282051282051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B44-4D8A-AE93-FD6212F935FC}"/>
                </c:ext>
              </c:extLst>
            </c:dLbl>
            <c:dLbl>
              <c:idx val="5"/>
              <c:layout>
                <c:manualLayout>
                  <c:x val="8.1699346405228763E-3"/>
                  <c:y val="-2.051282051282051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B44-4D8A-AE93-FD6212F935FC}"/>
                </c:ext>
              </c:extLst>
            </c:dLbl>
            <c:dLbl>
              <c:idx val="6"/>
              <c:layout>
                <c:manualLayout>
                  <c:x val="1.6339869281045902E-3"/>
                  <c:y val="-2.820512820512820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B44-4D8A-AE93-FD6212F935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>
                    <a:latin typeface="Arial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Arkusz1!$A$2:$A$8</c:f>
              <c:strCache>
                <c:ptCount val="7"/>
                <c:pt idx="0">
                  <c:v>Bliżyn</c:v>
                </c:pt>
                <c:pt idx="1">
                  <c:v>Suchedniów</c:v>
                </c:pt>
                <c:pt idx="2">
                  <c:v>Skarżysko-Kamienna</c:v>
                </c:pt>
                <c:pt idx="3">
                  <c:v>Grzybowa Góra</c:v>
                </c:pt>
                <c:pt idx="4">
                  <c:v>Lipowe Pole</c:v>
                </c:pt>
                <c:pt idx="5">
                  <c:v>Łączna</c:v>
                </c:pt>
                <c:pt idx="6">
                  <c:v>Sorbin</c:v>
                </c:pt>
              </c:strCache>
            </c:strRef>
          </c:cat>
          <c:val>
            <c:numRef>
              <c:f>Arkusz1!$D$2:$D$8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B44-4D8A-AE93-FD6212F935FC}"/>
            </c:ext>
          </c:extLst>
        </c:ser>
        <c:dLbls/>
        <c:shape val="box"/>
        <c:axId val="162673792"/>
        <c:axId val="162675328"/>
        <c:axId val="0"/>
      </c:bar3DChart>
      <c:catAx>
        <c:axId val="16267379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000" baseline="0">
                <a:latin typeface="Arial" pitchFamily="34" charset="0"/>
              </a:defRPr>
            </a:pPr>
            <a:endParaRPr lang="pl-PL"/>
          </a:p>
        </c:txPr>
        <c:crossAx val="162675328"/>
        <c:crosses val="autoZero"/>
        <c:auto val="1"/>
        <c:lblAlgn val="ctr"/>
        <c:lblOffset val="100"/>
      </c:catAx>
      <c:valAx>
        <c:axId val="16267532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 b="1" i="0" baseline="0">
                <a:latin typeface="Arial" pitchFamily="34" charset="0"/>
              </a:defRPr>
            </a:pPr>
            <a:endParaRPr lang="pl-PL"/>
          </a:p>
        </c:txPr>
        <c:crossAx val="162673792"/>
        <c:crosses val="autoZero"/>
        <c:crossBetween val="between"/>
      </c:valAx>
    </c:plotArea>
    <c:legend>
      <c:legendPos val="b"/>
      <c:txPr>
        <a:bodyPr/>
        <a:lstStyle/>
        <a:p>
          <a:pPr>
            <a:defRPr sz="1200" baseline="0">
              <a:latin typeface="Arial" pitchFamily="34" charset="0"/>
            </a:defRPr>
          </a:pPr>
          <a:endParaRPr lang="pl-PL"/>
        </a:p>
      </c:txPr>
    </c:legend>
    <c:plotVisOnly val="1"/>
    <c:dispBlanksAs val="gap"/>
  </c:chart>
  <c:txPr>
    <a:bodyPr/>
    <a:lstStyle/>
    <a:p>
      <a:pPr>
        <a:defRPr sz="1800"/>
      </a:pPr>
      <a:endParaRPr lang="pl-PL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view3D>
      <c:perspective val="30"/>
    </c:view3D>
    <c:plotArea>
      <c:layout/>
      <c:bar3DChart>
        <c:barDir val="col"/>
        <c:grouping val="stacked"/>
        <c:ser>
          <c:idx val="0"/>
          <c:order val="0"/>
          <c:tx>
            <c:strRef>
              <c:f>Arkusz1!$B$1</c:f>
              <c:strCache>
                <c:ptCount val="1"/>
                <c:pt idx="0">
                  <c:v>Pożary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>
                    <a:latin typeface="Arial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Arkusz1!$A$2:$A$5</c:f>
              <c:strCache>
                <c:ptCount val="4"/>
                <c:pt idx="0">
                  <c:v>Ostojów</c:v>
                </c:pt>
                <c:pt idx="1">
                  <c:v>Nowy Odrowążek</c:v>
                </c:pt>
                <c:pt idx="2">
                  <c:v>Kierz Niedźwiedzi</c:v>
                </c:pt>
                <c:pt idx="3">
                  <c:v>Mroczków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21</c:v>
                </c:pt>
                <c:pt idx="1">
                  <c:v>10</c:v>
                </c:pt>
                <c:pt idx="2">
                  <c:v>9</c:v>
                </c:pt>
                <c:pt idx="3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20D-42FE-95D0-B178A73451B2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Miejscowe zagrożenia</c:v>
                </c:pt>
              </c:strCache>
            </c:strRef>
          </c:tx>
          <c:spPr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>
                    <a:latin typeface="Arial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Arkusz1!$A$2:$A$5</c:f>
              <c:strCache>
                <c:ptCount val="4"/>
                <c:pt idx="0">
                  <c:v>Ostojów</c:v>
                </c:pt>
                <c:pt idx="1">
                  <c:v>Nowy Odrowążek</c:v>
                </c:pt>
                <c:pt idx="2">
                  <c:v>Kierz Niedźwiedzi</c:v>
                </c:pt>
                <c:pt idx="3">
                  <c:v>Mroczków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3</c:v>
                </c:pt>
                <c:pt idx="1">
                  <c:v>4</c:v>
                </c:pt>
                <c:pt idx="2">
                  <c:v>2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20D-42FE-95D0-B178A73451B2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Alarmy fałszywe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0"/>
              <c:layout>
                <c:manualLayout>
                  <c:x val="4.9019607843138746E-3"/>
                  <c:y val="-2.051282051282051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20D-42FE-95D0-B178A73451B2}"/>
                </c:ext>
              </c:extLst>
            </c:dLbl>
            <c:dLbl>
              <c:idx val="1"/>
              <c:layout>
                <c:manualLayout>
                  <c:x val="1.6339869281045906E-3"/>
                  <c:y val="-1.794871794871794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0D-42FE-95D0-B178A73451B2}"/>
                </c:ext>
              </c:extLst>
            </c:dLbl>
            <c:dLbl>
              <c:idx val="2"/>
              <c:layout>
                <c:manualLayout>
                  <c:x val="6.5359477124183789E-3"/>
                  <c:y val="-3.076923076923079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20D-42FE-95D0-B178A73451B2}"/>
                </c:ext>
              </c:extLst>
            </c:dLbl>
            <c:dLbl>
              <c:idx val="3"/>
              <c:layout>
                <c:manualLayout>
                  <c:x val="4.901960784313872E-3"/>
                  <c:y val="-3.076923076923079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20D-42FE-95D0-B178A73451B2}"/>
                </c:ext>
              </c:extLst>
            </c:dLbl>
            <c:dLbl>
              <c:idx val="4"/>
              <c:layout>
                <c:manualLayout>
                  <c:x val="6.5359477124183806E-3"/>
                  <c:y val="-2.051282051282051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20D-42FE-95D0-B178A73451B2}"/>
                </c:ext>
              </c:extLst>
            </c:dLbl>
            <c:dLbl>
              <c:idx val="5"/>
              <c:layout>
                <c:manualLayout>
                  <c:x val="8.1699346405228763E-3"/>
                  <c:y val="-2.051282051282051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20D-42FE-95D0-B178A73451B2}"/>
                </c:ext>
              </c:extLst>
            </c:dLbl>
            <c:dLbl>
              <c:idx val="6"/>
              <c:layout>
                <c:manualLayout>
                  <c:x val="1.6339869281045906E-3"/>
                  <c:y val="-2.820512820512820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20D-42FE-95D0-B178A73451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aseline="0">
                    <a:latin typeface="Arial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Arkusz1!$A$2:$A$5</c:f>
              <c:strCache>
                <c:ptCount val="4"/>
                <c:pt idx="0">
                  <c:v>Ostojów</c:v>
                </c:pt>
                <c:pt idx="1">
                  <c:v>Nowy Odrowążek</c:v>
                </c:pt>
                <c:pt idx="2">
                  <c:v>Kierz Niedźwiedzi</c:v>
                </c:pt>
                <c:pt idx="3">
                  <c:v>Mroczków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420D-42FE-95D0-B178A73451B2}"/>
            </c:ext>
          </c:extLst>
        </c:ser>
        <c:dLbls/>
        <c:shape val="box"/>
        <c:axId val="174573824"/>
        <c:axId val="174583808"/>
        <c:axId val="0"/>
      </c:bar3DChart>
      <c:catAx>
        <c:axId val="17457382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000" baseline="0">
                <a:latin typeface="Arial" pitchFamily="34" charset="0"/>
              </a:defRPr>
            </a:pPr>
            <a:endParaRPr lang="pl-PL"/>
          </a:p>
        </c:txPr>
        <c:crossAx val="174583808"/>
        <c:crosses val="autoZero"/>
        <c:auto val="1"/>
        <c:lblAlgn val="ctr"/>
        <c:lblOffset val="100"/>
      </c:catAx>
      <c:valAx>
        <c:axId val="17458380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 b="1" i="0" baseline="0">
                <a:latin typeface="Arial" pitchFamily="34" charset="0"/>
              </a:defRPr>
            </a:pPr>
            <a:endParaRPr lang="pl-PL"/>
          </a:p>
        </c:txPr>
        <c:crossAx val="17457382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666971591786322"/>
          <c:y val="0.92493357561074097"/>
          <c:w val="0.54569052030260923"/>
          <c:h val="4.9425398748233394E-2"/>
        </c:manualLayout>
      </c:layout>
      <c:txPr>
        <a:bodyPr/>
        <a:lstStyle/>
        <a:p>
          <a:pPr>
            <a:defRPr sz="1200" baseline="0">
              <a:latin typeface="Arial" pitchFamily="34" charset="0"/>
            </a:defRPr>
          </a:pPr>
          <a:endParaRPr lang="pl-PL"/>
        </a:p>
      </c:txPr>
    </c:legend>
    <c:plotVisOnly val="1"/>
    <c:dispBlanksAs val="gap"/>
  </c:chart>
  <c:txPr>
    <a:bodyPr/>
    <a:lstStyle/>
    <a:p>
      <a:pPr>
        <a:defRPr sz="1800"/>
      </a:pPr>
      <a:endParaRPr lang="pl-PL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Kolumna3</c:v>
                </c:pt>
              </c:strCache>
            </c:strRef>
          </c:tx>
          <c:spPr>
            <a:solidFill>
              <a:srgbClr val="FF0000">
                <a:alpha val="57000"/>
              </a:srgb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Arkusz1!$A$2:$A$10</c:f>
              <c:strCache>
                <c:ptCount val="9"/>
                <c:pt idx="0">
                  <c:v>OSP Grzybowa Góra</c:v>
                </c:pt>
                <c:pt idx="1">
                  <c:v>OSP Bliżyn </c:v>
                </c:pt>
                <c:pt idx="2">
                  <c:v>OSP Łączna</c:v>
                </c:pt>
                <c:pt idx="3">
                  <c:v>OSP Skarżysko-Kamienna</c:v>
                </c:pt>
                <c:pt idx="4">
                  <c:v>OSP Suchedniów</c:v>
                </c:pt>
                <c:pt idx="5">
                  <c:v>OSP Sorbin</c:v>
                </c:pt>
                <c:pt idx="6">
                  <c:v>OSP Ostojów</c:v>
                </c:pt>
                <c:pt idx="7">
                  <c:v>OSP Nowy Odrowążek</c:v>
                </c:pt>
                <c:pt idx="8">
                  <c:v>OSP Mroczków</c:v>
                </c:pt>
              </c:strCache>
            </c:strRef>
          </c:cat>
          <c:val>
            <c:numRef>
              <c:f>Arkusz1!$B$2:$B$10</c:f>
              <c:numCache>
                <c:formatCode>General</c:formatCode>
                <c:ptCount val="9"/>
                <c:pt idx="0">
                  <c:v>2</c:v>
                </c:pt>
                <c:pt idx="1">
                  <c:v>11</c:v>
                </c:pt>
                <c:pt idx="2">
                  <c:v>5</c:v>
                </c:pt>
                <c:pt idx="3">
                  <c:v>3</c:v>
                </c:pt>
                <c:pt idx="4">
                  <c:v>11</c:v>
                </c:pt>
                <c:pt idx="5">
                  <c:v>5</c:v>
                </c:pt>
                <c:pt idx="6">
                  <c:v>5</c:v>
                </c:pt>
                <c:pt idx="7">
                  <c:v>4</c:v>
                </c:pt>
                <c:pt idx="8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DAF-4595-B555-28E2AC8BB669}"/>
            </c:ext>
          </c:extLst>
        </c:ser>
        <c:dLbls/>
        <c:gapWidth val="139"/>
        <c:overlap val="-27"/>
        <c:axId val="175603072"/>
        <c:axId val="175613056"/>
      </c:barChart>
      <c:catAx>
        <c:axId val="17560307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5613056"/>
        <c:crosses val="autoZero"/>
        <c:auto val="1"/>
        <c:lblAlgn val="ctr"/>
        <c:lblOffset val="100"/>
      </c:catAx>
      <c:valAx>
        <c:axId val="17561305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5603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rgbClr val="FFFFFF"/>
        </a:gs>
        <a:gs pos="7001">
          <a:srgbClr val="E6E6E6"/>
        </a:gs>
        <a:gs pos="23000">
          <a:srgbClr val="7D8496"/>
        </a:gs>
        <a:gs pos="86000">
          <a:srgbClr val="E6E6E6"/>
        </a:gs>
        <a:gs pos="89000">
          <a:srgbClr val="7D8496"/>
        </a:gs>
        <a:gs pos="100000">
          <a:srgbClr val="E6E6E6"/>
        </a:gs>
      </a:gsLst>
      <a:lin ang="2700000" scaled="1"/>
      <a:tileRect/>
    </a:gradFill>
    <a:ln>
      <a:noFill/>
    </a:ln>
    <a:effectLst>
      <a:glow rad="546100">
        <a:schemeClr val="accent1">
          <a:alpha val="36000"/>
        </a:schemeClr>
      </a:glow>
    </a:effectLst>
    <a:scene3d>
      <a:camera prst="orthographicFront"/>
      <a:lightRig rig="threePt" dir="t"/>
    </a:scene3d>
    <a:sp3d prstMaterial="dkEdge"/>
  </c:spPr>
  <c:txPr>
    <a:bodyPr/>
    <a:lstStyle/>
    <a:p>
      <a:pPr>
        <a:defRPr/>
      </a:pPr>
      <a:endParaRPr lang="pl-PL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Pożary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baseline="0">
                    <a:latin typeface="Arial" pitchFamily="34" charset="0"/>
                  </a:defRPr>
                </a:pPr>
                <a:endParaRPr lang="pl-PL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Arkusz1!$A$2:$A$5</c:f>
              <c:strCache>
                <c:ptCount val="4"/>
                <c:pt idx="0">
                  <c:v>JRG</c:v>
                </c:pt>
                <c:pt idx="1">
                  <c:v>OSP KSRG</c:v>
                </c:pt>
                <c:pt idx="2">
                  <c:v>OSP</c:v>
                </c:pt>
                <c:pt idx="3">
                  <c:v>ZSP i ZSR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1791</c:v>
                </c:pt>
                <c:pt idx="1">
                  <c:v>367</c:v>
                </c:pt>
                <c:pt idx="2">
                  <c:v>85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146-452A-86AF-BB16B5B035F3}"/>
            </c:ext>
          </c:extLst>
        </c:ser>
        <c:dLbls/>
        <c:axId val="174835200"/>
        <c:axId val="174836736"/>
      </c:barChart>
      <c:catAx>
        <c:axId val="174835200"/>
        <c:scaling>
          <c:orientation val="minMax"/>
        </c:scaling>
        <c:axPos val="l"/>
        <c:numFmt formatCode="General" sourceLinked="0"/>
        <c:tickLblPos val="nextTo"/>
        <c:txPr>
          <a:bodyPr/>
          <a:lstStyle/>
          <a:p>
            <a:pPr>
              <a:defRPr sz="1400" baseline="0">
                <a:latin typeface="Arial" pitchFamily="34" charset="0"/>
              </a:defRPr>
            </a:pPr>
            <a:endParaRPr lang="pl-PL"/>
          </a:p>
        </c:txPr>
        <c:crossAx val="174836736"/>
        <c:crosses val="autoZero"/>
        <c:auto val="1"/>
        <c:lblAlgn val="ctr"/>
        <c:lblOffset val="100"/>
      </c:catAx>
      <c:valAx>
        <c:axId val="174836736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sz="1400" baseline="0">
                <a:latin typeface="Arial" pitchFamily="34" charset="0"/>
              </a:defRPr>
            </a:pPr>
            <a:endParaRPr lang="pl-PL"/>
          </a:p>
        </c:txPr>
        <c:crossAx val="17483520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pl-PL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plotArea>
      <c:layout>
        <c:manualLayout>
          <c:layoutTarget val="inner"/>
          <c:xMode val="edge"/>
          <c:yMode val="edge"/>
          <c:x val="3.5845600821636431E-2"/>
          <c:y val="2.9063620568555701E-2"/>
          <c:w val="0.96415439917836354"/>
          <c:h val="0.73817618110236205"/>
        </c:manualLayout>
      </c:layout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czas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Pt>
            <c:idx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DB-4B38-8C1B-966130E5A347}"/>
              </c:ext>
            </c:extLst>
          </c:dPt>
          <c:dPt>
            <c:idx val="1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5DB-4B38-8C1B-966130E5A347}"/>
              </c:ext>
            </c:extLst>
          </c:dPt>
          <c:dPt>
            <c:idx val="2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5DB-4B38-8C1B-966130E5A347}"/>
              </c:ext>
            </c:extLst>
          </c:dPt>
          <c:dPt>
            <c:idx val="3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5DB-4B38-8C1B-966130E5A347}"/>
              </c:ext>
            </c:extLst>
          </c:dPt>
          <c:dPt>
            <c:idx val="4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5DB-4B38-8C1B-966130E5A347}"/>
              </c:ext>
            </c:extLst>
          </c:dPt>
          <c:dPt>
            <c:idx val="5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5DB-4B38-8C1B-966130E5A347}"/>
              </c:ext>
            </c:extLst>
          </c:dPt>
          <c:dPt>
            <c:idx val="6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65DB-4B38-8C1B-966130E5A347}"/>
              </c:ext>
            </c:extLst>
          </c:dPt>
          <c:dPt>
            <c:idx val="7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65DB-4B38-8C1B-966130E5A347}"/>
              </c:ext>
            </c:extLst>
          </c:dPt>
          <c:dPt>
            <c:idx val="8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65DB-4B38-8C1B-966130E5A347}"/>
              </c:ext>
            </c:extLst>
          </c:dPt>
          <c:dPt>
            <c:idx val="9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65DB-4B38-8C1B-966130E5A347}"/>
              </c:ext>
            </c:extLst>
          </c:dPt>
          <c:dPt>
            <c:idx val="1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65DB-4B38-8C1B-966130E5A347}"/>
              </c:ext>
            </c:extLst>
          </c:dPt>
          <c:dPt>
            <c:idx val="11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65DB-4B38-8C1B-966130E5A347}"/>
              </c:ext>
            </c:extLst>
          </c:dPt>
          <c:dPt>
            <c:idx val="12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65DB-4B38-8C1B-966130E5A347}"/>
              </c:ext>
            </c:extLst>
          </c:dPt>
          <c:dPt>
            <c:idx val="13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65DB-4B38-8C1B-966130E5A34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Arkusz1!$A$2:$A$15</c:f>
              <c:strCache>
                <c:ptCount val="14"/>
                <c:pt idx="0">
                  <c:v>buski</c:v>
                </c:pt>
                <c:pt idx="1">
                  <c:v>jędrzejowski</c:v>
                </c:pt>
                <c:pt idx="2">
                  <c:v>kazimierski</c:v>
                </c:pt>
                <c:pt idx="3">
                  <c:v>kielecki</c:v>
                </c:pt>
                <c:pt idx="4">
                  <c:v>konecki</c:v>
                </c:pt>
                <c:pt idx="5">
                  <c:v>opatowski</c:v>
                </c:pt>
                <c:pt idx="6">
                  <c:v>ostrowiecki</c:v>
                </c:pt>
                <c:pt idx="7">
                  <c:v>pińczowski</c:v>
                </c:pt>
                <c:pt idx="8">
                  <c:v>sandomierski</c:v>
                </c:pt>
                <c:pt idx="9">
                  <c:v>skarżyski</c:v>
                </c:pt>
                <c:pt idx="10">
                  <c:v>starachowicki</c:v>
                </c:pt>
                <c:pt idx="11">
                  <c:v>staszowski</c:v>
                </c:pt>
                <c:pt idx="12">
                  <c:v>włoszczowski</c:v>
                </c:pt>
                <c:pt idx="13">
                  <c:v>średnia</c:v>
                </c:pt>
              </c:strCache>
            </c:strRef>
          </c:cat>
          <c:val>
            <c:numRef>
              <c:f>Arkusz1!$B$2:$B$15</c:f>
              <c:numCache>
                <c:formatCode>General</c:formatCode>
                <c:ptCount val="14"/>
                <c:pt idx="0">
                  <c:v>9.5500000000000007</c:v>
                </c:pt>
                <c:pt idx="1">
                  <c:v>8.34</c:v>
                </c:pt>
                <c:pt idx="2">
                  <c:v>12.12</c:v>
                </c:pt>
                <c:pt idx="3">
                  <c:v>13.51</c:v>
                </c:pt>
                <c:pt idx="4">
                  <c:v>13.25</c:v>
                </c:pt>
                <c:pt idx="5">
                  <c:v>16.18</c:v>
                </c:pt>
                <c:pt idx="6">
                  <c:v>7.25</c:v>
                </c:pt>
                <c:pt idx="7">
                  <c:v>11.58</c:v>
                </c:pt>
                <c:pt idx="8">
                  <c:v>15.59</c:v>
                </c:pt>
                <c:pt idx="9">
                  <c:v>9.07</c:v>
                </c:pt>
                <c:pt idx="10">
                  <c:v>9.58</c:v>
                </c:pt>
                <c:pt idx="11">
                  <c:v>8.3000000000000007</c:v>
                </c:pt>
                <c:pt idx="12">
                  <c:v>8.0300000000000011</c:v>
                </c:pt>
                <c:pt idx="13">
                  <c:v>11.1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C-65DB-4B38-8C1B-966130E5A347}"/>
            </c:ext>
          </c:extLst>
        </c:ser>
        <c:dLbls/>
        <c:gapWidth val="55"/>
        <c:overlap val="-78"/>
        <c:axId val="176112768"/>
        <c:axId val="176114304"/>
      </c:barChart>
      <c:catAx>
        <c:axId val="17611276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176114304"/>
        <c:crosses val="autoZero"/>
        <c:auto val="1"/>
        <c:lblAlgn val="ctr"/>
        <c:lblOffset val="100"/>
      </c:catAx>
      <c:valAx>
        <c:axId val="17611430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6112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view3D>
      <c:rotY val="40"/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0346225104214944E-2"/>
          <c:y val="3.4912576343178243E-2"/>
          <c:w val="0.88333203399080051"/>
          <c:h val="0.78181441029549514"/>
        </c:manualLayout>
      </c:layout>
      <c:bar3D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Pożary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Arkusz1!$B$2:$B$6</c:f>
              <c:numCache>
                <c:formatCode>General</c:formatCode>
                <c:ptCount val="5"/>
                <c:pt idx="0">
                  <c:v>559</c:v>
                </c:pt>
                <c:pt idx="1">
                  <c:v>570</c:v>
                </c:pt>
                <c:pt idx="2">
                  <c:v>373</c:v>
                </c:pt>
                <c:pt idx="3">
                  <c:v>443</c:v>
                </c:pt>
                <c:pt idx="4">
                  <c:v>445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DFD-46D1-95D0-04DD988F984E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Miejscowe zagrożenia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Arkusz1!$C$2:$C$6</c:f>
              <c:numCache>
                <c:formatCode>General</c:formatCode>
                <c:ptCount val="5"/>
                <c:pt idx="0">
                  <c:v>358</c:v>
                </c:pt>
                <c:pt idx="1">
                  <c:v>319</c:v>
                </c:pt>
                <c:pt idx="2">
                  <c:v>407</c:v>
                </c:pt>
                <c:pt idx="3">
                  <c:v>518</c:v>
                </c:pt>
                <c:pt idx="4">
                  <c:v>537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DFD-46D1-95D0-04DD988F984E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alarmy fałszywe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4.8696670269157529E-3"/>
                  <c:y val="-4.534607533406326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DFD-46D1-95D0-04DD988F984E}"/>
                </c:ext>
              </c:extLst>
            </c:dLbl>
            <c:dLbl>
              <c:idx val="1"/>
              <c:layout>
                <c:manualLayout>
                  <c:x val="6.5521589213113074E-3"/>
                  <c:y val="-3.466400757166038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DFD-46D1-95D0-04DD988F984E}"/>
                </c:ext>
              </c:extLst>
            </c:dLbl>
            <c:dLbl>
              <c:idx val="2"/>
              <c:layout>
                <c:manualLayout>
                  <c:x val="1.7973856209150398E-2"/>
                  <c:y val="-3.466400757166038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DFD-46D1-95D0-04DD988F984E}"/>
                </c:ext>
              </c:extLst>
            </c:dLbl>
            <c:dLbl>
              <c:idx val="3"/>
              <c:layout>
                <c:manualLayout>
                  <c:x val="1.1405614739334061E-2"/>
                  <c:y val="-4.018136863696918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DFD-46D1-95D0-04DD988F984E}"/>
                </c:ext>
              </c:extLst>
            </c:dLbl>
            <c:dLbl>
              <c:idx val="4"/>
              <c:layout>
                <c:manualLayout>
                  <c:x val="1.3104189182234579E-2"/>
                  <c:y val="-4.81753485733883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DFD-46D1-95D0-04DD988F98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Arkusz1!$D$2:$D$6</c:f>
              <c:numCache>
                <c:formatCode>General</c:formatCode>
                <c:ptCount val="5"/>
                <c:pt idx="0">
                  <c:v>22</c:v>
                </c:pt>
                <c:pt idx="1">
                  <c:v>25</c:v>
                </c:pt>
                <c:pt idx="2">
                  <c:v>24</c:v>
                </c:pt>
                <c:pt idx="3">
                  <c:v>44</c:v>
                </c:pt>
                <c:pt idx="4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DFD-46D1-95D0-04DD988F984E}"/>
            </c:ext>
          </c:extLst>
        </c:ser>
        <c:dLbls>
          <c:showVal val="1"/>
        </c:dLbls>
        <c:shape val="box"/>
        <c:axId val="161897088"/>
        <c:axId val="161911168"/>
        <c:axId val="0"/>
      </c:bar3DChart>
      <c:catAx>
        <c:axId val="16189708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1911168"/>
        <c:crosses val="autoZero"/>
        <c:auto val="1"/>
        <c:lblAlgn val="ctr"/>
        <c:lblOffset val="100"/>
      </c:catAx>
      <c:valAx>
        <c:axId val="16191116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61897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solidFill>
        <a:schemeClr val="accent1">
          <a:alpha val="89000"/>
        </a:schemeClr>
      </a:solidFill>
    </a:ln>
    <a:effectLst>
      <a:glow>
        <a:schemeClr val="accent1">
          <a:alpha val="73000"/>
        </a:schemeClr>
      </a:glow>
    </a:effectLst>
  </c:spPr>
  <c:txPr>
    <a:bodyPr/>
    <a:lstStyle/>
    <a:p>
      <a:pPr>
        <a:defRPr/>
      </a:pPr>
      <a:endParaRPr lang="pl-PL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plotArea>
      <c:layout>
        <c:manualLayout>
          <c:layoutTarget val="inner"/>
          <c:xMode val="edge"/>
          <c:yMode val="edge"/>
          <c:x val="3.5845600821636431E-2"/>
          <c:y val="2.9063620568555701E-2"/>
          <c:w val="0.96415439917836354"/>
          <c:h val="0.73817618110236205"/>
        </c:manualLayout>
      </c:layout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czas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Pt>
            <c:idx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A86-4114-87DF-417D12C73A06}"/>
              </c:ext>
            </c:extLst>
          </c:dPt>
          <c:dPt>
            <c:idx val="1"/>
            <c:spPr>
              <a:solidFill>
                <a:schemeClr val="tx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A86-4114-87DF-417D12C73A06}"/>
              </c:ext>
            </c:extLst>
          </c:dPt>
          <c:dPt>
            <c:idx val="2"/>
            <c:spPr>
              <a:solidFill>
                <a:schemeClr val="tx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A86-4114-87DF-417D12C73A06}"/>
              </c:ext>
            </c:extLst>
          </c:dPt>
          <c:dPt>
            <c:idx val="3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A86-4114-87DF-417D12C73A06}"/>
              </c:ext>
            </c:extLst>
          </c:dPt>
          <c:dPt>
            <c:idx val="4"/>
            <c:spPr>
              <a:solidFill>
                <a:schemeClr val="tx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A86-4114-87DF-417D12C73A06}"/>
              </c:ext>
            </c:extLst>
          </c:dPt>
          <c:dPt>
            <c:idx val="5"/>
            <c:spPr>
              <a:solidFill>
                <a:schemeClr val="tx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1A86-4114-87DF-417D12C73A06}"/>
              </c:ext>
            </c:extLst>
          </c:dPt>
          <c:dPt>
            <c:idx val="6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1A86-4114-87DF-417D12C73A06}"/>
              </c:ext>
            </c:extLst>
          </c:dPt>
          <c:dPt>
            <c:idx val="7"/>
            <c:spPr>
              <a:solidFill>
                <a:schemeClr val="tx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1A86-4114-87DF-417D12C73A06}"/>
              </c:ext>
            </c:extLst>
          </c:dPt>
          <c:dPt>
            <c:idx val="8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1A86-4114-87DF-417D12C73A06}"/>
              </c:ext>
            </c:extLst>
          </c:dPt>
          <c:dPt>
            <c:idx val="9"/>
            <c:spPr>
              <a:solidFill>
                <a:schemeClr val="tx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1A86-4114-87DF-417D12C73A06}"/>
              </c:ext>
            </c:extLst>
          </c:dPt>
          <c:dPt>
            <c:idx val="1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1A86-4114-87DF-417D12C73A06}"/>
              </c:ext>
            </c:extLst>
          </c:dPt>
          <c:dPt>
            <c:idx val="11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1A86-4114-87DF-417D12C73A06}"/>
              </c:ext>
            </c:extLst>
          </c:dPt>
          <c:dPt>
            <c:idx val="12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1A86-4114-87DF-417D12C73A06}"/>
              </c:ext>
            </c:extLst>
          </c:dPt>
          <c:dPt>
            <c:idx val="13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1A86-4114-87DF-417D12C73A06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762A6AA1-7FFE-464C-B696-BF9473B0BA95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%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A86-4114-87DF-417D12C73A0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4FD2F19D-3971-49DA-AD01-6E8AD3D53867}" type="VALUE">
                      <a:rPr lang="en-US" smtClean="0"/>
                      <a:pPr/>
                      <a:t>[WARTOŚĆ]</a:t>
                    </a:fld>
                    <a:r>
                      <a:rPr lang="en-US"/>
                      <a:t>%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A86-4114-87DF-417D12C73A0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7BED54F2-AAB7-494B-9897-BDD2F1215C8B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%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A86-4114-87DF-417D12C73A06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8D3DD88B-1979-4E5B-8B84-53D454BD8048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%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A86-4114-87DF-417D12C73A0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8EC191E5-1893-4FCF-9496-9F4E0619A9AC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%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1A86-4114-87DF-417D12C73A06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1764D18B-36FA-4E8F-A485-CD5152F8998A}" type="VALUE">
                      <a:rPr lang="en-US" smtClean="0"/>
                      <a:pPr/>
                      <a:t>[WARTOŚĆ]</a:t>
                    </a:fld>
                    <a:r>
                      <a:rPr lang="en-US"/>
                      <a:t>%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1A86-4114-87DF-417D12C73A06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25B14105-6382-403D-871D-5617D76DF113}" type="VALUE">
                      <a:rPr lang="en-US" smtClean="0"/>
                      <a:pPr/>
                      <a:t>[WARTOŚĆ]</a:t>
                    </a:fld>
                    <a:r>
                      <a:rPr lang="en-US"/>
                      <a:t>%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1A86-4114-87DF-417D12C73A06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8A7D3027-9244-40DD-B841-3E4C785610C2}" type="VALUE">
                      <a:rPr lang="en-US" smtClean="0"/>
                      <a:pPr/>
                      <a:t>[WARTOŚĆ]</a:t>
                    </a:fld>
                    <a:r>
                      <a:rPr lang="en-US"/>
                      <a:t>%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1A86-4114-87DF-417D12C73A06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E145633B-FEEA-47AD-8B98-7B08EADFEB94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%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1A86-4114-87DF-417D12C73A06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F89466EC-2E98-46D1-8925-A2EED83AE09D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%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1A86-4114-87DF-417D12C73A06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5F70F09F-B023-4A44-A3B0-19A10782F640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%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1A86-4114-87DF-417D12C73A06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7894BFDC-8C0C-40EB-9022-22F16E37E51E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%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7-1A86-4114-87DF-417D12C73A06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2C1E5BD4-A9B1-4E0E-A546-B4E527CB301F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%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9-1A86-4114-87DF-417D12C73A06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E9DB4ABA-5C18-4F25-BB31-993D8F7B1B80}" type="VALUE">
                      <a:rPr lang="en-US" smtClean="0"/>
                      <a:pPr/>
                      <a:t>[WARTOŚĆ]</a:t>
                    </a:fld>
                    <a:r>
                      <a:rPr lang="en-US" dirty="0"/>
                      <a:t>%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B-1A86-4114-87DF-417D12C73A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Arkusz1!$A$2:$A$15</c:f>
              <c:strCache>
                <c:ptCount val="14"/>
                <c:pt idx="0">
                  <c:v>buski</c:v>
                </c:pt>
                <c:pt idx="1">
                  <c:v>jędrzejowski</c:v>
                </c:pt>
                <c:pt idx="2">
                  <c:v>kazimierski</c:v>
                </c:pt>
                <c:pt idx="3">
                  <c:v>kielecki</c:v>
                </c:pt>
                <c:pt idx="4">
                  <c:v>konecki</c:v>
                </c:pt>
                <c:pt idx="5">
                  <c:v>opatowski</c:v>
                </c:pt>
                <c:pt idx="6">
                  <c:v>ostrowiecki</c:v>
                </c:pt>
                <c:pt idx="7">
                  <c:v>pińczowski</c:v>
                </c:pt>
                <c:pt idx="8">
                  <c:v>sandomierski</c:v>
                </c:pt>
                <c:pt idx="9">
                  <c:v>skarżyski</c:v>
                </c:pt>
                <c:pt idx="10">
                  <c:v>starachowicki</c:v>
                </c:pt>
                <c:pt idx="11">
                  <c:v>staszowski</c:v>
                </c:pt>
                <c:pt idx="12">
                  <c:v>włoszczowski</c:v>
                </c:pt>
                <c:pt idx="13">
                  <c:v>średnia</c:v>
                </c:pt>
              </c:strCache>
            </c:strRef>
          </c:cat>
          <c:val>
            <c:numRef>
              <c:f>Arkusz1!$B$2:$B$15</c:f>
              <c:numCache>
                <c:formatCode>General</c:formatCode>
                <c:ptCount val="14"/>
                <c:pt idx="0">
                  <c:v>87.07</c:v>
                </c:pt>
                <c:pt idx="1">
                  <c:v>80.8</c:v>
                </c:pt>
                <c:pt idx="2">
                  <c:v>84.02</c:v>
                </c:pt>
                <c:pt idx="3">
                  <c:v>87.56</c:v>
                </c:pt>
                <c:pt idx="4">
                  <c:v>83.45</c:v>
                </c:pt>
                <c:pt idx="5">
                  <c:v>80.98</c:v>
                </c:pt>
                <c:pt idx="6">
                  <c:v>90.57</c:v>
                </c:pt>
                <c:pt idx="7">
                  <c:v>82.440000000000012</c:v>
                </c:pt>
                <c:pt idx="8">
                  <c:v>90.05</c:v>
                </c:pt>
                <c:pt idx="9">
                  <c:v>83.240000000000009</c:v>
                </c:pt>
                <c:pt idx="10">
                  <c:v>89.52</c:v>
                </c:pt>
                <c:pt idx="11">
                  <c:v>90.73</c:v>
                </c:pt>
                <c:pt idx="12">
                  <c:v>89.36</c:v>
                </c:pt>
                <c:pt idx="13">
                  <c:v>86.63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C-1A86-4114-87DF-417D12C73A06}"/>
            </c:ext>
          </c:extLst>
        </c:ser>
        <c:dLbls/>
        <c:gapWidth val="55"/>
        <c:overlap val="-78"/>
        <c:axId val="176343680"/>
        <c:axId val="176345472"/>
      </c:barChart>
      <c:catAx>
        <c:axId val="17634368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176345472"/>
        <c:crosses val="autoZero"/>
        <c:auto val="1"/>
        <c:lblAlgn val="ctr"/>
        <c:lblOffset val="100"/>
      </c:catAx>
      <c:valAx>
        <c:axId val="17634547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6343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/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plotArea>
      <c:layout>
        <c:manualLayout>
          <c:layoutTarget val="inner"/>
          <c:xMode val="edge"/>
          <c:yMode val="edge"/>
          <c:x val="3.5845600821636431E-2"/>
          <c:y val="2.9063620568555701E-2"/>
          <c:w val="0.96415439917836354"/>
          <c:h val="0.73817618110236205"/>
        </c:manualLayout>
      </c:layout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czas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Pt>
            <c:idx val="0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B79-42BA-95CA-3F7D8F0705E3}"/>
              </c:ext>
            </c:extLst>
          </c:dPt>
          <c:dPt>
            <c:idx val="1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B79-42BA-95CA-3F7D8F0705E3}"/>
              </c:ext>
            </c:extLst>
          </c:dPt>
          <c:dPt>
            <c:idx val="2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B79-42BA-95CA-3F7D8F0705E3}"/>
              </c:ext>
            </c:extLst>
          </c:dPt>
          <c:dPt>
            <c:idx val="3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B79-42BA-95CA-3F7D8F0705E3}"/>
              </c:ext>
            </c:extLst>
          </c:dPt>
          <c:dPt>
            <c:idx val="4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B79-42BA-95CA-3F7D8F0705E3}"/>
              </c:ext>
            </c:extLst>
          </c:dPt>
          <c:dPt>
            <c:idx val="5"/>
            <c:spPr>
              <a:solidFill>
                <a:schemeClr val="tx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B79-42BA-95CA-3F7D8F0705E3}"/>
              </c:ext>
            </c:extLst>
          </c:dPt>
          <c:dPt>
            <c:idx val="6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0B79-42BA-95CA-3F7D8F0705E3}"/>
              </c:ext>
            </c:extLst>
          </c:dPt>
          <c:dPt>
            <c:idx val="7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0B79-42BA-95CA-3F7D8F0705E3}"/>
              </c:ext>
            </c:extLst>
          </c:dPt>
          <c:dPt>
            <c:idx val="8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0B79-42BA-95CA-3F7D8F0705E3}"/>
              </c:ext>
            </c:extLst>
          </c:dPt>
          <c:dPt>
            <c:idx val="9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0B79-42BA-95CA-3F7D8F0705E3}"/>
              </c:ext>
            </c:extLst>
          </c:dPt>
          <c:dPt>
            <c:idx val="10"/>
            <c:spPr>
              <a:solidFill>
                <a:schemeClr val="tx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0B79-42BA-95CA-3F7D8F0705E3}"/>
              </c:ext>
            </c:extLst>
          </c:dPt>
          <c:dPt>
            <c:idx val="11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0B79-42BA-95CA-3F7D8F0705E3}"/>
              </c:ext>
            </c:extLst>
          </c:dPt>
          <c:dPt>
            <c:idx val="12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0B79-42BA-95CA-3F7D8F0705E3}"/>
              </c:ext>
            </c:extLst>
          </c:dPt>
          <c:dPt>
            <c:idx val="13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0B79-42BA-95CA-3F7D8F0705E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Arkusz1!$A$2:$A$15</c:f>
              <c:strCache>
                <c:ptCount val="14"/>
                <c:pt idx="0">
                  <c:v>buski</c:v>
                </c:pt>
                <c:pt idx="1">
                  <c:v>jędrzejowski</c:v>
                </c:pt>
                <c:pt idx="2">
                  <c:v>kazimierski</c:v>
                </c:pt>
                <c:pt idx="3">
                  <c:v>kielecki</c:v>
                </c:pt>
                <c:pt idx="4">
                  <c:v>konecki</c:v>
                </c:pt>
                <c:pt idx="5">
                  <c:v>opatowski</c:v>
                </c:pt>
                <c:pt idx="6">
                  <c:v>ostrowiecki</c:v>
                </c:pt>
                <c:pt idx="7">
                  <c:v>pińczowski</c:v>
                </c:pt>
                <c:pt idx="8">
                  <c:v>sandomierski</c:v>
                </c:pt>
                <c:pt idx="9">
                  <c:v>skarżyski</c:v>
                </c:pt>
                <c:pt idx="10">
                  <c:v>starachowicki</c:v>
                </c:pt>
                <c:pt idx="11">
                  <c:v>staszowski</c:v>
                </c:pt>
                <c:pt idx="12">
                  <c:v>włoszczowski</c:v>
                </c:pt>
                <c:pt idx="13">
                  <c:v>średnia</c:v>
                </c:pt>
              </c:strCache>
            </c:strRef>
          </c:cat>
          <c:val>
            <c:numRef>
              <c:f>Arkusz1!$B$2:$B$15</c:f>
              <c:numCache>
                <c:formatCode>General</c:formatCode>
                <c:ptCount val="14"/>
                <c:pt idx="0">
                  <c:v>10.210000000000001</c:v>
                </c:pt>
                <c:pt idx="1">
                  <c:v>10.42</c:v>
                </c:pt>
                <c:pt idx="2">
                  <c:v>11.12</c:v>
                </c:pt>
                <c:pt idx="3">
                  <c:v>9.59</c:v>
                </c:pt>
                <c:pt idx="4">
                  <c:v>10.56</c:v>
                </c:pt>
                <c:pt idx="5">
                  <c:v>12.219999999999999</c:v>
                </c:pt>
                <c:pt idx="6">
                  <c:v>7.59</c:v>
                </c:pt>
                <c:pt idx="7">
                  <c:v>10.49</c:v>
                </c:pt>
                <c:pt idx="8">
                  <c:v>9.18</c:v>
                </c:pt>
                <c:pt idx="9">
                  <c:v>10.41</c:v>
                </c:pt>
                <c:pt idx="10">
                  <c:v>12.1</c:v>
                </c:pt>
                <c:pt idx="11">
                  <c:v>10.11</c:v>
                </c:pt>
                <c:pt idx="12">
                  <c:v>9.32</c:v>
                </c:pt>
                <c:pt idx="13">
                  <c:v>10.18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C-0B79-42BA-95CA-3F7D8F0705E3}"/>
            </c:ext>
          </c:extLst>
        </c:ser>
        <c:dLbls/>
        <c:gapWidth val="55"/>
        <c:overlap val="-78"/>
        <c:axId val="176580096"/>
        <c:axId val="176581632"/>
      </c:barChart>
      <c:catAx>
        <c:axId val="17658009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176581632"/>
        <c:crosses val="autoZero"/>
        <c:auto val="1"/>
        <c:lblAlgn val="ctr"/>
        <c:lblOffset val="100"/>
      </c:catAx>
      <c:valAx>
        <c:axId val="17658163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658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/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plotArea>
      <c:layout>
        <c:manualLayout>
          <c:layoutTarget val="inner"/>
          <c:xMode val="edge"/>
          <c:yMode val="edge"/>
          <c:x val="7.8411515529613521E-2"/>
          <c:y val="4.5056842642484066E-2"/>
          <c:w val="0.90500675613440862"/>
          <c:h val="0.61383934771136539"/>
        </c:manualLayout>
      </c:layout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do 15 min.</c:v>
                </c:pt>
              </c:strCache>
            </c:strRef>
          </c:tx>
          <c:spPr>
            <a:solidFill>
              <a:srgbClr val="33CC33"/>
            </a:solidFill>
            <a:ln>
              <a:solidFill>
                <a:schemeClr val="accent1"/>
              </a:solidFill>
            </a:ln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aseline="0"/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Arkusz1!$A$2:$A$7</c:f>
              <c:strCache>
                <c:ptCount val="6"/>
                <c:pt idx="0">
                  <c:v>Bliżyn</c:v>
                </c:pt>
                <c:pt idx="1">
                  <c:v>Skarżysko Kośc.</c:v>
                </c:pt>
                <c:pt idx="2">
                  <c:v>Skarżysko-Kam.</c:v>
                </c:pt>
                <c:pt idx="3">
                  <c:v>Suchedniów</c:v>
                </c:pt>
                <c:pt idx="4">
                  <c:v>Łączna</c:v>
                </c:pt>
                <c:pt idx="5">
                  <c:v>Powiat</c:v>
                </c:pt>
              </c:strCache>
            </c:strRef>
          </c:cat>
          <c:val>
            <c:numRef>
              <c:f>Arkusz1!$B$2:$B$7</c:f>
              <c:numCache>
                <c:formatCode>General</c:formatCode>
                <c:ptCount val="6"/>
                <c:pt idx="0">
                  <c:v>45.9</c:v>
                </c:pt>
                <c:pt idx="1">
                  <c:v>98.3</c:v>
                </c:pt>
                <c:pt idx="2">
                  <c:v>98.9</c:v>
                </c:pt>
                <c:pt idx="3">
                  <c:v>69.8</c:v>
                </c:pt>
                <c:pt idx="4">
                  <c:v>34.700000000000003</c:v>
                </c:pt>
                <c:pt idx="5">
                  <c:v>83.4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F97-4302-B287-4E70E7283A46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15-30 min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BBE0E3"/>
              </a:solidFill>
            </a:ln>
          </c:spPr>
          <c:dLbls>
            <c:dLbl>
              <c:idx val="5"/>
              <c:layout>
                <c:manualLayout>
                  <c:x val="1.282051282051282E-2"/>
                  <c:y val="9.2592592592592778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F97-4302-B287-4E70E7283A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aseline="0"/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Arkusz1!$A$2:$A$7</c:f>
              <c:strCache>
                <c:ptCount val="6"/>
                <c:pt idx="0">
                  <c:v>Bliżyn</c:v>
                </c:pt>
                <c:pt idx="1">
                  <c:v>Skarżysko Kośc.</c:v>
                </c:pt>
                <c:pt idx="2">
                  <c:v>Skarżysko-Kam.</c:v>
                </c:pt>
                <c:pt idx="3">
                  <c:v>Suchedniów</c:v>
                </c:pt>
                <c:pt idx="4">
                  <c:v>Łączna</c:v>
                </c:pt>
                <c:pt idx="5">
                  <c:v>Powiat</c:v>
                </c:pt>
              </c:strCache>
            </c:strRef>
          </c:cat>
          <c:val>
            <c:numRef>
              <c:f>Arkusz1!$C$2:$C$7</c:f>
              <c:numCache>
                <c:formatCode>General</c:formatCode>
                <c:ptCount val="6"/>
                <c:pt idx="0">
                  <c:v>50.4</c:v>
                </c:pt>
                <c:pt idx="1">
                  <c:v>0</c:v>
                </c:pt>
                <c:pt idx="2">
                  <c:v>1.1000000000000001</c:v>
                </c:pt>
                <c:pt idx="3">
                  <c:v>30.2</c:v>
                </c:pt>
                <c:pt idx="4">
                  <c:v>63.8</c:v>
                </c:pt>
                <c:pt idx="5">
                  <c:v>15.8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F97-4302-B287-4E70E7283A46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pow. 30 min.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BBE0E3"/>
              </a:solidFill>
            </a:ln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aseline="0"/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Arkusz1!$A$2:$A$7</c:f>
              <c:strCache>
                <c:ptCount val="6"/>
                <c:pt idx="0">
                  <c:v>Bliżyn</c:v>
                </c:pt>
                <c:pt idx="1">
                  <c:v>Skarżysko Kośc.</c:v>
                </c:pt>
                <c:pt idx="2">
                  <c:v>Skarżysko-Kam.</c:v>
                </c:pt>
                <c:pt idx="3">
                  <c:v>Suchedniów</c:v>
                </c:pt>
                <c:pt idx="4">
                  <c:v>Łączna</c:v>
                </c:pt>
                <c:pt idx="5">
                  <c:v>Powiat</c:v>
                </c:pt>
              </c:strCache>
            </c:strRef>
          </c:cat>
          <c:val>
            <c:numRef>
              <c:f>Arkusz1!$D$2:$D$7</c:f>
              <c:numCache>
                <c:formatCode>General</c:formatCode>
                <c:ptCount val="6"/>
                <c:pt idx="0">
                  <c:v>3.7</c:v>
                </c:pt>
                <c:pt idx="1">
                  <c:v>1.7</c:v>
                </c:pt>
                <c:pt idx="2">
                  <c:v>0</c:v>
                </c:pt>
                <c:pt idx="3">
                  <c:v>0</c:v>
                </c:pt>
                <c:pt idx="4">
                  <c:v>1.5</c:v>
                </c:pt>
                <c:pt idx="5">
                  <c:v>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F97-4302-B287-4E70E7283A46}"/>
            </c:ext>
          </c:extLst>
        </c:ser>
        <c:dLbls/>
        <c:axId val="177060096"/>
        <c:axId val="177070080"/>
      </c:barChart>
      <c:catAx>
        <c:axId val="1770600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 b="1" i="0" baseline="0"/>
            </a:pPr>
            <a:endParaRPr lang="pl-PL"/>
          </a:p>
        </c:txPr>
        <c:crossAx val="177070080"/>
        <c:crosses val="autoZero"/>
        <c:auto val="1"/>
        <c:lblAlgn val="ctr"/>
        <c:lblOffset val="100"/>
      </c:catAx>
      <c:valAx>
        <c:axId val="17707008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100" b="1" i="0" baseline="0"/>
            </a:pPr>
            <a:endParaRPr lang="pl-PL"/>
          </a:p>
        </c:txPr>
        <c:crossAx val="177060096"/>
        <c:crosses val="autoZero"/>
        <c:crossBetween val="between"/>
      </c:valAx>
      <c:spPr>
        <a:noFill/>
        <a:ln w="25387">
          <a:noFill/>
        </a:ln>
      </c:spPr>
    </c:plotArea>
    <c:legend>
      <c:legendPos val="b"/>
      <c:layout>
        <c:manualLayout>
          <c:xMode val="edge"/>
          <c:yMode val="edge"/>
          <c:x val="0.24792300096151348"/>
          <c:y val="0.82157292838395157"/>
          <c:w val="0.49775475180987055"/>
          <c:h val="4.8732145323939553E-2"/>
        </c:manualLayout>
      </c:layout>
      <c:txPr>
        <a:bodyPr/>
        <a:lstStyle/>
        <a:p>
          <a:pPr>
            <a:defRPr sz="1000" b="1" i="0" baseline="0"/>
          </a:pPr>
          <a:endParaRPr lang="pl-PL"/>
        </a:p>
      </c:txPr>
    </c:legend>
    <c:plotVisOnly val="1"/>
    <c:dispBlanksAs val="gap"/>
  </c:chart>
  <c:txPr>
    <a:bodyPr/>
    <a:lstStyle/>
    <a:p>
      <a:pPr>
        <a:defRPr sz="1796"/>
      </a:pPr>
      <a:endParaRPr lang="pl-PL"/>
    </a:p>
  </c:txPr>
  <c:externalData r:id="rId1"/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Porównanie</a:t>
            </a:r>
            <a:r>
              <a:rPr lang="pl-PL" baseline="0" dirty="0"/>
              <a:t> ilości zdarzeń w rozbiciu na ich rodzaj</a:t>
            </a:r>
            <a:endParaRPr lang="pl-PL" dirty="0"/>
          </a:p>
        </c:rich>
      </c:tx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ROK 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Pożary</c:v>
                </c:pt>
                <c:pt idx="1">
                  <c:v>Miejscowe Zagrożenia</c:v>
                </c:pt>
                <c:pt idx="2">
                  <c:v>Alarmy Fałszywe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240</c:v>
                </c:pt>
                <c:pt idx="1">
                  <c:v>147</c:v>
                </c:pt>
                <c:pt idx="2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88D-43F2-AED0-E18434916EC9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ROK 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Pożary</c:v>
                </c:pt>
                <c:pt idx="1">
                  <c:v>Miejscowe Zagrożenia</c:v>
                </c:pt>
                <c:pt idx="2">
                  <c:v>Alarmy Fałszywe</c:v>
                </c:pt>
              </c:strCache>
            </c:strRef>
          </c:cat>
          <c:val>
            <c:numRef>
              <c:f>Arkusz1!$C$2:$C$4</c:f>
              <c:numCache>
                <c:formatCode>General</c:formatCode>
                <c:ptCount val="3"/>
                <c:pt idx="0">
                  <c:v>351</c:v>
                </c:pt>
                <c:pt idx="1">
                  <c:v>147</c:v>
                </c:pt>
                <c:pt idx="2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88D-43F2-AED0-E18434916EC9}"/>
            </c:ext>
          </c:extLst>
        </c:ser>
        <c:dLbls/>
        <c:gapWidth val="219"/>
        <c:overlap val="-27"/>
        <c:axId val="177220608"/>
        <c:axId val="177226496"/>
      </c:barChart>
      <c:catAx>
        <c:axId val="17722060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7226496"/>
        <c:crosses val="autoZero"/>
        <c:auto val="1"/>
        <c:lblAlgn val="ctr"/>
        <c:lblOffset val="100"/>
      </c:catAx>
      <c:valAx>
        <c:axId val="17722649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7220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Porównanie ilości pożarów w gminach</a:t>
            </a:r>
          </a:p>
        </c:rich>
      </c:tx>
      <c:spPr>
        <a:noFill/>
        <a:ln>
          <a:noFill/>
        </a:ln>
        <a:effectLst/>
      </c:spPr>
    </c:title>
    <c:view3D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ser>
          <c:idx val="0"/>
          <c:order val="0"/>
          <c:tx>
            <c:strRef>
              <c:f>Arkusz1!$B$1</c:f>
              <c:strCache>
                <c:ptCount val="1"/>
                <c:pt idx="0">
                  <c:v>ROK 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Arkusz1!$A$2:$A$6</c:f>
              <c:strCache>
                <c:ptCount val="5"/>
                <c:pt idx="0">
                  <c:v>Bliżyn</c:v>
                </c:pt>
                <c:pt idx="1">
                  <c:v>Skarżysko-Kościelne</c:v>
                </c:pt>
                <c:pt idx="2">
                  <c:v>m. Skarżysko-Kamienna</c:v>
                </c:pt>
                <c:pt idx="3">
                  <c:v>Suchedniów</c:v>
                </c:pt>
                <c:pt idx="4">
                  <c:v>Łączna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57</c:v>
                </c:pt>
                <c:pt idx="1">
                  <c:v>23</c:v>
                </c:pt>
                <c:pt idx="2">
                  <c:v>111</c:v>
                </c:pt>
                <c:pt idx="3">
                  <c:v>30</c:v>
                </c:pt>
                <c:pt idx="4">
                  <c:v>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88D-43F2-AED0-E18434916EC9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ROK 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Arkusz1!$A$2:$A$6</c:f>
              <c:strCache>
                <c:ptCount val="5"/>
                <c:pt idx="0">
                  <c:v>Bliżyn</c:v>
                </c:pt>
                <c:pt idx="1">
                  <c:v>Skarżysko-Kościelne</c:v>
                </c:pt>
                <c:pt idx="2">
                  <c:v>m. Skarżysko-Kamienna</c:v>
                </c:pt>
                <c:pt idx="3">
                  <c:v>Suchedniów</c:v>
                </c:pt>
                <c:pt idx="4">
                  <c:v>Łączna</c:v>
                </c:pt>
              </c:strCache>
            </c:strRef>
          </c:cat>
          <c:val>
            <c:numRef>
              <c:f>Arkusz1!$C$2:$C$6</c:f>
              <c:numCache>
                <c:formatCode>General</c:formatCode>
                <c:ptCount val="5"/>
                <c:pt idx="0">
                  <c:v>133</c:v>
                </c:pt>
                <c:pt idx="1">
                  <c:v>27</c:v>
                </c:pt>
                <c:pt idx="2">
                  <c:v>101</c:v>
                </c:pt>
                <c:pt idx="3">
                  <c:v>36</c:v>
                </c:pt>
                <c:pt idx="4">
                  <c:v>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88D-43F2-AED0-E18434916EC9}"/>
            </c:ext>
          </c:extLst>
        </c:ser>
        <c:dLbls/>
        <c:gapWidth val="219"/>
        <c:shape val="box"/>
        <c:axId val="177288320"/>
        <c:axId val="177289856"/>
        <c:axId val="177131008"/>
      </c:bar3DChart>
      <c:catAx>
        <c:axId val="17728832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7289856"/>
        <c:crosses val="autoZero"/>
        <c:auto val="1"/>
        <c:lblAlgn val="ctr"/>
        <c:lblOffset val="100"/>
      </c:catAx>
      <c:valAx>
        <c:axId val="17728985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7288320"/>
        <c:crosses val="autoZero"/>
        <c:crossBetween val="between"/>
      </c:valAx>
      <c:serAx>
        <c:axId val="177131008"/>
        <c:scaling>
          <c:orientation val="minMax"/>
        </c:scaling>
        <c:axPos val="b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7289856"/>
        <c:crosses val="autoZero"/>
      </c:ser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Porównanie ilości miejscowych</a:t>
            </a:r>
            <a:r>
              <a:rPr lang="pl-PL" baseline="0" dirty="0"/>
              <a:t> zagrożeń</a:t>
            </a:r>
            <a:r>
              <a:rPr lang="pl-PL" dirty="0"/>
              <a:t> w gminach</a:t>
            </a:r>
          </a:p>
        </c:rich>
      </c:tx>
      <c:spPr>
        <a:noFill/>
        <a:ln>
          <a:noFill/>
        </a:ln>
        <a:effectLst/>
      </c:spPr>
    </c:title>
    <c:view3D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ser>
          <c:idx val="0"/>
          <c:order val="0"/>
          <c:tx>
            <c:strRef>
              <c:f>Arkusz1!$B$1</c:f>
              <c:strCache>
                <c:ptCount val="1"/>
                <c:pt idx="0">
                  <c:v>ROK 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Arkusz1!$A$2:$A$6</c:f>
              <c:strCache>
                <c:ptCount val="5"/>
                <c:pt idx="0">
                  <c:v>Bliżyn</c:v>
                </c:pt>
                <c:pt idx="1">
                  <c:v>Skarżysko-Kościelne</c:v>
                </c:pt>
                <c:pt idx="2">
                  <c:v>m. Skarżysko-Kamienna</c:v>
                </c:pt>
                <c:pt idx="3">
                  <c:v>Suchedniów</c:v>
                </c:pt>
                <c:pt idx="4">
                  <c:v>Łączna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10</c:v>
                </c:pt>
                <c:pt idx="1">
                  <c:v>6</c:v>
                </c:pt>
                <c:pt idx="2">
                  <c:v>103</c:v>
                </c:pt>
                <c:pt idx="3">
                  <c:v>22</c:v>
                </c:pt>
                <c:pt idx="4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88D-43F2-AED0-E18434916EC9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ROK 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Arkusz1!$A$2:$A$6</c:f>
              <c:strCache>
                <c:ptCount val="5"/>
                <c:pt idx="0">
                  <c:v>Bliżyn</c:v>
                </c:pt>
                <c:pt idx="1">
                  <c:v>Skarżysko-Kościelne</c:v>
                </c:pt>
                <c:pt idx="2">
                  <c:v>m. Skarżysko-Kamienna</c:v>
                </c:pt>
                <c:pt idx="3">
                  <c:v>Suchedniów</c:v>
                </c:pt>
                <c:pt idx="4">
                  <c:v>Łączna</c:v>
                </c:pt>
              </c:strCache>
            </c:strRef>
          </c:cat>
          <c:val>
            <c:numRef>
              <c:f>Arkusz1!$C$2:$C$6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120</c:v>
                </c:pt>
                <c:pt idx="3">
                  <c:v>11</c:v>
                </c:pt>
                <c:pt idx="4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88D-43F2-AED0-E18434916EC9}"/>
            </c:ext>
          </c:extLst>
        </c:ser>
        <c:dLbls/>
        <c:gapWidth val="219"/>
        <c:shape val="box"/>
        <c:axId val="177373568"/>
        <c:axId val="177375104"/>
        <c:axId val="177297600"/>
      </c:bar3DChart>
      <c:catAx>
        <c:axId val="17737356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7375104"/>
        <c:crosses val="autoZero"/>
        <c:auto val="1"/>
        <c:lblAlgn val="ctr"/>
        <c:lblOffset val="100"/>
      </c:catAx>
      <c:valAx>
        <c:axId val="17737510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7373568"/>
        <c:crosses val="autoZero"/>
        <c:crossBetween val="between"/>
      </c:valAx>
      <c:serAx>
        <c:axId val="177297600"/>
        <c:scaling>
          <c:orientation val="minMax"/>
        </c:scaling>
        <c:axPos val="b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7375104"/>
        <c:crosses val="autoZero"/>
      </c:ser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Porównanie</a:t>
            </a:r>
            <a:r>
              <a:rPr lang="pl-PL" baseline="0" dirty="0"/>
              <a:t> ilości pożarów traw i nieużytków w gminach</a:t>
            </a:r>
            <a:endParaRPr lang="pl-PL" dirty="0"/>
          </a:p>
        </c:rich>
      </c:tx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ROK 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Arkusz1!$A$2:$A$6</c:f>
              <c:strCache>
                <c:ptCount val="5"/>
                <c:pt idx="0">
                  <c:v>Bliżyn </c:v>
                </c:pt>
                <c:pt idx="1">
                  <c:v>Skarżysko-Kościelne</c:v>
                </c:pt>
                <c:pt idx="2">
                  <c:v>m. Skarżysko-Kamienna</c:v>
                </c:pt>
                <c:pt idx="3">
                  <c:v>Suchedniów</c:v>
                </c:pt>
                <c:pt idx="4">
                  <c:v>Łączna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38</c:v>
                </c:pt>
                <c:pt idx="1">
                  <c:v>12</c:v>
                </c:pt>
                <c:pt idx="2">
                  <c:v>60</c:v>
                </c:pt>
                <c:pt idx="3">
                  <c:v>10</c:v>
                </c:pt>
                <c:pt idx="4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88D-43F2-AED0-E18434916EC9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ROK 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Arkusz1!$A$2:$A$6</c:f>
              <c:strCache>
                <c:ptCount val="5"/>
                <c:pt idx="0">
                  <c:v>Bliżyn </c:v>
                </c:pt>
                <c:pt idx="1">
                  <c:v>Skarżysko-Kościelne</c:v>
                </c:pt>
                <c:pt idx="2">
                  <c:v>m. Skarżysko-Kamienna</c:v>
                </c:pt>
                <c:pt idx="3">
                  <c:v>Suchedniów</c:v>
                </c:pt>
                <c:pt idx="4">
                  <c:v>Łączna</c:v>
                </c:pt>
              </c:strCache>
            </c:strRef>
          </c:cat>
          <c:val>
            <c:numRef>
              <c:f>Arkusz1!$C$2:$C$6</c:f>
              <c:numCache>
                <c:formatCode>General</c:formatCode>
                <c:ptCount val="5"/>
                <c:pt idx="0">
                  <c:v>95</c:v>
                </c:pt>
                <c:pt idx="1">
                  <c:v>15</c:v>
                </c:pt>
                <c:pt idx="2">
                  <c:v>60</c:v>
                </c:pt>
                <c:pt idx="3">
                  <c:v>15</c:v>
                </c:pt>
                <c:pt idx="4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88D-43F2-AED0-E18434916EC9}"/>
            </c:ext>
          </c:extLst>
        </c:ser>
        <c:dLbls/>
        <c:gapWidth val="219"/>
        <c:overlap val="-27"/>
        <c:axId val="177626112"/>
        <c:axId val="177632000"/>
      </c:barChart>
      <c:catAx>
        <c:axId val="17762611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7632000"/>
        <c:crosses val="autoZero"/>
        <c:auto val="1"/>
        <c:lblAlgn val="ctr"/>
        <c:lblOffset val="100"/>
      </c:catAx>
      <c:valAx>
        <c:axId val="17763200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7626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 rot="0" spcFirstLastPara="1" vertOverflow="ellipsis" vert="horz" wrap="square" anchor="ctr" anchorCtr="1"/>
          <a:lstStyle/>
          <a:p>
            <a:pPr>
              <a:defRPr sz="1861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Ilość przyjmowanych</a:t>
            </a:r>
            <a:r>
              <a:rPr lang="pl-PL" baseline="0" dirty="0"/>
              <a:t> zgłoszeń pożarów traw w rozbiciu na przedziały czasowe</a:t>
            </a:r>
            <a:endParaRPr lang="pl-PL" dirty="0"/>
          </a:p>
        </c:rich>
      </c:tx>
      <c:layout>
        <c:manualLayout>
          <c:xMode val="edge"/>
          <c:yMode val="edge"/>
          <c:x val="0.1239475606786265"/>
          <c:y val="0"/>
        </c:manualLayout>
      </c:layout>
      <c:spPr>
        <a:noFill/>
        <a:ln w="25383">
          <a:noFill/>
        </a:ln>
      </c:spPr>
    </c:title>
    <c:plotArea>
      <c:layout>
        <c:manualLayout>
          <c:layoutTarget val="inner"/>
          <c:xMode val="edge"/>
          <c:yMode val="edge"/>
          <c:x val="5.7634108938629872E-2"/>
          <c:y val="0.13793711290661431"/>
          <c:w val="0.91934891732283464"/>
          <c:h val="0.71403225184348851"/>
        </c:manualLayout>
      </c:layout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00:01-06:00</c:v>
                </c:pt>
              </c:strCache>
            </c:strRef>
          </c:tx>
          <c:spPr>
            <a:solidFill>
              <a:srgbClr val="F07F09"/>
            </a:solidFill>
            <a:ln w="25383">
              <a:noFill/>
            </a:ln>
          </c:spPr>
          <c:dLbls>
            <c:spPr>
              <a:noFill/>
              <a:ln w="2538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9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</c:f>
              <c:strCache>
                <c:ptCount val="1"/>
                <c:pt idx="0">
                  <c:v>Ilość </c:v>
                </c:pt>
              </c:strCache>
            </c:strRef>
          </c:cat>
          <c:val>
            <c:numRef>
              <c:f>Arkusz1!$B$2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313-4E05-8076-4BD49AC8C2DE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06:01-09:00</c:v>
                </c:pt>
              </c:strCache>
            </c:strRef>
          </c:tx>
          <c:spPr>
            <a:solidFill>
              <a:srgbClr val="9F2936"/>
            </a:solidFill>
            <a:ln w="25383">
              <a:noFill/>
            </a:ln>
          </c:spPr>
          <c:dLbls>
            <c:spPr>
              <a:noFill/>
              <a:ln w="2538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9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</c:f>
              <c:strCache>
                <c:ptCount val="1"/>
                <c:pt idx="0">
                  <c:v>Ilość </c:v>
                </c:pt>
              </c:strCache>
            </c:strRef>
          </c:cat>
          <c:val>
            <c:numRef>
              <c:f>Arkusz1!$C$2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313-4E05-8076-4BD49AC8C2DE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09:01-15:00</c:v>
                </c:pt>
              </c:strCache>
            </c:strRef>
          </c:tx>
          <c:spPr>
            <a:solidFill>
              <a:srgbClr val="1B587C"/>
            </a:solidFill>
            <a:ln w="25383">
              <a:noFill/>
            </a:ln>
          </c:spPr>
          <c:dLbls>
            <c:spPr>
              <a:noFill/>
              <a:ln w="2538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9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</c:f>
              <c:strCache>
                <c:ptCount val="1"/>
                <c:pt idx="0">
                  <c:v>Ilość </c:v>
                </c:pt>
              </c:strCache>
            </c:strRef>
          </c:cat>
          <c:val>
            <c:numRef>
              <c:f>Arkusz1!$D$2</c:f>
              <c:numCache>
                <c:formatCode>General</c:formatCode>
                <c:ptCount val="1"/>
                <c:pt idx="0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313-4E05-8076-4BD49AC8C2DE}"/>
            </c:ext>
          </c:extLst>
        </c:ser>
        <c:ser>
          <c:idx val="3"/>
          <c:order val="3"/>
          <c:tx>
            <c:strRef>
              <c:f>Arkusz1!$E$1</c:f>
              <c:strCache>
                <c:ptCount val="1"/>
                <c:pt idx="0">
                  <c:v>15:01-20:00</c:v>
                </c:pt>
              </c:strCache>
            </c:strRef>
          </c:tx>
          <c:spPr>
            <a:solidFill>
              <a:srgbClr val="4E8542"/>
            </a:solidFill>
            <a:ln w="25383">
              <a:noFill/>
            </a:ln>
          </c:spPr>
          <c:dLbls>
            <c:spPr>
              <a:noFill/>
              <a:ln w="2538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9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</c:f>
              <c:strCache>
                <c:ptCount val="1"/>
                <c:pt idx="0">
                  <c:v>Ilość </c:v>
                </c:pt>
              </c:strCache>
            </c:strRef>
          </c:cat>
          <c:val>
            <c:numRef>
              <c:f>Arkusz1!$E$2</c:f>
              <c:numCache>
                <c:formatCode>General</c:formatCode>
                <c:ptCount val="1"/>
                <c:pt idx="0">
                  <c:v>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313-4E05-8076-4BD49AC8C2DE}"/>
            </c:ext>
          </c:extLst>
        </c:ser>
        <c:ser>
          <c:idx val="4"/>
          <c:order val="4"/>
          <c:tx>
            <c:strRef>
              <c:f>Arkusz1!$F$1</c:f>
              <c:strCache>
                <c:ptCount val="1"/>
                <c:pt idx="0">
                  <c:v>20:001-24:00</c:v>
                </c:pt>
              </c:strCache>
            </c:strRef>
          </c:tx>
          <c:spPr>
            <a:solidFill>
              <a:srgbClr val="604878"/>
            </a:solidFill>
            <a:ln w="25383">
              <a:noFill/>
            </a:ln>
          </c:spPr>
          <c:dLbls>
            <c:spPr>
              <a:noFill/>
              <a:ln w="25383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99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</c:f>
              <c:strCache>
                <c:ptCount val="1"/>
                <c:pt idx="0">
                  <c:v>Ilość </c:v>
                </c:pt>
              </c:strCache>
            </c:strRef>
          </c:cat>
          <c:val>
            <c:numRef>
              <c:f>Arkusz1!$F$2</c:f>
              <c:numCache>
                <c:formatCode>General</c:formatCode>
                <c:ptCount val="1"/>
                <c:pt idx="0">
                  <c:v>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313-4E05-8076-4BD49AC8C2DE}"/>
            </c:ext>
          </c:extLst>
        </c:ser>
        <c:dLbls/>
        <c:gapWidth val="219"/>
        <c:overlap val="-27"/>
        <c:axId val="177718400"/>
        <c:axId val="177719936"/>
      </c:barChart>
      <c:catAx>
        <c:axId val="17771840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19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6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7719936"/>
        <c:crosses val="autoZero"/>
        <c:auto val="1"/>
        <c:lblAlgn val="ctr"/>
        <c:lblOffset val="100"/>
      </c:catAx>
      <c:valAx>
        <c:axId val="177719936"/>
        <c:scaling>
          <c:orientation val="minMax"/>
        </c:scaling>
        <c:axPos val="l"/>
        <c:majorGridlines>
          <c:spPr>
            <a:ln w="9519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ln w="6346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196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7718400"/>
        <c:crosses val="autoZero"/>
        <c:crossBetween val="between"/>
      </c:valAx>
      <c:spPr>
        <a:noFill/>
        <a:ln w="25383">
          <a:noFill/>
        </a:ln>
      </c:spPr>
    </c:plotArea>
    <c:legend>
      <c:legendPos val="b"/>
      <c:spPr>
        <a:noFill/>
        <a:ln w="25383">
          <a:noFill/>
        </a:ln>
      </c:spPr>
      <c:txPr>
        <a:bodyPr rot="0" spcFirstLastPara="1" vertOverflow="ellipsis" vert="horz" wrap="square" anchor="ctr" anchorCtr="1"/>
        <a:lstStyle/>
        <a:p>
          <a:pPr>
            <a:defRPr sz="1196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</c:chart>
  <c:spPr>
    <a:solidFill>
      <a:schemeClr val="accent5">
        <a:lumMod val="20000"/>
        <a:lumOff val="80000"/>
        <a:alpha val="36000"/>
      </a:schemeClr>
    </a:solidFill>
    <a:ln>
      <a:noFill/>
    </a:ln>
    <a:effectLst/>
  </c:spPr>
  <c:txPr>
    <a:bodyPr/>
    <a:lstStyle/>
    <a:p>
      <a:pPr>
        <a:defRPr/>
      </a:pPr>
      <a:endParaRPr lang="pl-PL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view3D>
      <c:perspective val="30"/>
    </c:view3D>
    <c:plotArea>
      <c:layout/>
      <c:bar3D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Pożary traw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c:spPr>
          <c:dPt>
            <c:idx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B6F-4CDB-A414-211DC151618E}"/>
              </c:ext>
            </c:extLst>
          </c:dPt>
          <c:dPt>
            <c:idx val="2"/>
            <c:extLst xmlns:c16r2="http://schemas.microsoft.com/office/drawing/2015/06/chart">
              <c:ext xmlns:c16="http://schemas.microsoft.com/office/drawing/2014/chart" uri="{C3380CC4-5D6E-409C-BE32-E72D297353CC}">
                <c16:uniqueId val="{00000000-3B6F-4CDB-A414-211DC151618E}"/>
              </c:ext>
            </c:extLst>
          </c:dPt>
          <c:dPt>
            <c:idx val="4"/>
            <c:extLst xmlns:c16r2="http://schemas.microsoft.com/office/drawing/2015/06/chart">
              <c:ext xmlns:c16="http://schemas.microsoft.com/office/drawing/2014/chart" uri="{C3380CC4-5D6E-409C-BE32-E72D297353CC}">
                <c16:uniqueId val="{00000005-3B6F-4CDB-A414-211DC151618E}"/>
              </c:ext>
            </c:extLst>
          </c:dPt>
          <c:dPt>
            <c:idx val="9"/>
            <c:extLst xmlns:c16r2="http://schemas.microsoft.com/office/drawing/2015/06/chart">
              <c:ext xmlns:c16="http://schemas.microsoft.com/office/drawing/2014/chart" uri="{C3380CC4-5D6E-409C-BE32-E72D297353CC}">
                <c16:uniqueId val="{00000001-3B6F-4CDB-A414-211DC151618E}"/>
              </c:ext>
            </c:extLst>
          </c:dPt>
          <c:dLbls>
            <c:dLbl>
              <c:idx val="0"/>
              <c:layout>
                <c:manualLayout>
                  <c:x val="5.3191489361701485E-3"/>
                  <c:y val="0.32711589566929145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B6F-4CDB-A414-211DC151618E}"/>
                </c:ext>
              </c:extLst>
            </c:dLbl>
            <c:dLbl>
              <c:idx val="1"/>
              <c:layout>
                <c:manualLayout>
                  <c:x val="-3.5460992907802723E-3"/>
                  <c:y val="0.2162593503937009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B6F-4CDB-A414-211DC151618E}"/>
                </c:ext>
              </c:extLst>
            </c:dLbl>
            <c:dLbl>
              <c:idx val="2"/>
              <c:layout>
                <c:manualLayout>
                  <c:x val="0"/>
                  <c:y val="0.23681126968503929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B6F-4CDB-A414-211DC151618E}"/>
                </c:ext>
              </c:extLst>
            </c:dLbl>
            <c:dLbl>
              <c:idx val="3"/>
              <c:layout>
                <c:manualLayout>
                  <c:x val="1.7730496453900709E-3"/>
                  <c:y val="0.1655730807086614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B6F-4CDB-A414-211DC151618E}"/>
                </c:ext>
              </c:extLst>
            </c:dLbl>
            <c:dLbl>
              <c:idx val="4"/>
              <c:layout>
                <c:manualLayout>
                  <c:x val="5.3191489361700834E-3"/>
                  <c:y val="0.35836220472440966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B6F-4CDB-A414-211DC151618E}"/>
                </c:ext>
              </c:extLst>
            </c:dLbl>
            <c:dLbl>
              <c:idx val="5"/>
              <c:layout>
                <c:manualLayout>
                  <c:x val="-5.3191489361702126E-3"/>
                  <c:y val="4.9244586614173224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B6F-4CDB-A414-211DC151618E}"/>
                </c:ext>
              </c:extLst>
            </c:dLbl>
            <c:dLbl>
              <c:idx val="6"/>
              <c:layout>
                <c:manualLayout>
                  <c:x val="-1.7730496453900709E-3"/>
                  <c:y val="-6.8796751968504171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B6F-4CDB-A414-211DC151618E}"/>
                </c:ext>
              </c:extLst>
            </c:dLbl>
            <c:dLbl>
              <c:idx val="7"/>
              <c:layout>
                <c:manualLayout>
                  <c:x val="1.7730496453900709E-3"/>
                  <c:y val="-2.091658464566927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B6F-4CDB-A414-211DC151618E}"/>
                </c:ext>
              </c:extLst>
            </c:dLbl>
            <c:dLbl>
              <c:idx val="8"/>
              <c:layout>
                <c:manualLayout>
                  <c:x val="-1.7730496453900709E-3"/>
                  <c:y val="-7.4173228346456777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B6F-4CDB-A414-211DC151618E}"/>
                </c:ext>
              </c:extLst>
            </c:dLbl>
            <c:dLbl>
              <c:idx val="9"/>
              <c:layout>
                <c:manualLayout>
                  <c:x val="1.773049645389941E-3"/>
                  <c:y val="-1.471604330708661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6F-4CDB-A414-211DC15161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 i="0" baseline="0">
                    <a:latin typeface="Arial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Arkusz1!$B$2:$B$3</c:f>
              <c:numCache>
                <c:formatCode>General</c:formatCode>
                <c:ptCount val="2"/>
                <c:pt idx="0">
                  <c:v>15</c:v>
                </c:pt>
                <c:pt idx="1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3B6F-4CDB-A414-211DC151618E}"/>
            </c:ext>
          </c:extLst>
        </c:ser>
        <c:dLbls/>
        <c:shape val="box"/>
        <c:axId val="176674688"/>
        <c:axId val="176676224"/>
        <c:axId val="0"/>
      </c:bar3DChart>
      <c:catAx>
        <c:axId val="1766746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 b="1" i="0" baseline="0">
                <a:latin typeface="Arial" pitchFamily="34" charset="0"/>
              </a:defRPr>
            </a:pPr>
            <a:endParaRPr lang="pl-PL"/>
          </a:p>
        </c:txPr>
        <c:crossAx val="176676224"/>
        <c:crosses val="autoZero"/>
        <c:auto val="1"/>
        <c:lblAlgn val="ctr"/>
        <c:lblOffset val="100"/>
      </c:catAx>
      <c:valAx>
        <c:axId val="17667622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100" b="1" i="0" baseline="0">
                <a:latin typeface="Arial" pitchFamily="34" charset="0"/>
              </a:defRPr>
            </a:pPr>
            <a:endParaRPr lang="pl-PL"/>
          </a:p>
        </c:txPr>
        <c:crossAx val="17667468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pl-PL"/>
    </a:p>
  </c:tx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Porównanie</a:t>
            </a:r>
            <a:r>
              <a:rPr lang="pl-PL" baseline="0" dirty="0"/>
              <a:t> ilości zdarzeń w komunikacji drogowej</a:t>
            </a:r>
            <a:endParaRPr lang="pl-PL" dirty="0"/>
          </a:p>
        </c:rich>
      </c:tx>
      <c:spPr>
        <a:noFill/>
        <a:ln>
          <a:noFill/>
        </a:ln>
        <a:effectLst/>
      </c:spPr>
    </c:title>
    <c:view3D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4807001027045545E-2"/>
          <c:y val="6.6582551516166863E-2"/>
          <c:w val="0.92620749172657768"/>
          <c:h val="0.73615492544814887"/>
        </c:manualLayout>
      </c:layout>
      <c:bar3D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ROK 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dkEdge">
              <a:bevelT w="165100" prst="coolSlant"/>
              <a:bevelB/>
            </a:sp3d>
          </c:spPr>
          <c:dLbls>
            <c:dLbl>
              <c:idx val="0"/>
              <c:layout>
                <c:manualLayout>
                  <c:x val="7.2463768115942377E-3"/>
                  <c:y val="-4.255319148936170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FBE-4B94-AAA4-336327BCB671}"/>
                </c:ext>
              </c:extLst>
            </c:dLbl>
            <c:dLbl>
              <c:idx val="1"/>
              <c:layout>
                <c:manualLayout>
                  <c:x val="1.6304347826086956E-2"/>
                  <c:y val="-3.457446808510639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FBE-4B94-AAA4-336327BCB6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pożary</c:v>
                </c:pt>
                <c:pt idx="1">
                  <c:v>kolizje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13</c:v>
                </c:pt>
                <c:pt idx="1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88D-43F2-AED0-E18434916EC9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ROK 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dkEdge">
              <a:bevelT w="114300" prst="artDeco"/>
            </a:sp3d>
          </c:spPr>
          <c:dLbls>
            <c:dLbl>
              <c:idx val="0"/>
              <c:layout>
                <c:manualLayout>
                  <c:x val="2.7173913043478271E-2"/>
                  <c:y val="-3.723404255319149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FBE-4B94-AAA4-336327BCB671}"/>
                </c:ext>
              </c:extLst>
            </c:dLbl>
            <c:dLbl>
              <c:idx val="1"/>
              <c:layout>
                <c:manualLayout>
                  <c:x val="3.2608695652173919E-2"/>
                  <c:y val="-3.7234042553191508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FBE-4B94-AAA4-336327BCB6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Arkusz1!$A$2:$A$3</c:f>
              <c:strCache>
                <c:ptCount val="2"/>
                <c:pt idx="0">
                  <c:v>pożary</c:v>
                </c:pt>
                <c:pt idx="1">
                  <c:v>kolizje</c:v>
                </c:pt>
              </c:strCache>
            </c:strRef>
          </c:cat>
          <c:val>
            <c:numRef>
              <c:f>Arkusz1!$C$2:$C$3</c:f>
              <c:numCache>
                <c:formatCode>General</c:formatCode>
                <c:ptCount val="2"/>
                <c:pt idx="0">
                  <c:v>6</c:v>
                </c:pt>
                <c:pt idx="1">
                  <c:v>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88D-43F2-AED0-E18434916EC9}"/>
            </c:ext>
          </c:extLst>
        </c:ser>
        <c:dLbls/>
        <c:gapWidth val="284"/>
        <c:gapDepth val="44"/>
        <c:shape val="box"/>
        <c:axId val="178014080"/>
        <c:axId val="178015616"/>
        <c:axId val="0"/>
      </c:bar3DChart>
      <c:catAx>
        <c:axId val="17801408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8015616"/>
        <c:crosses val="autoZero"/>
        <c:auto val="1"/>
        <c:lblAlgn val="ctr"/>
        <c:lblOffset val="100"/>
      </c:catAx>
      <c:valAx>
        <c:axId val="17801561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8014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plotArea>
      <c:layout>
        <c:manualLayout>
          <c:layoutTarget val="inner"/>
          <c:xMode val="edge"/>
          <c:yMode val="edge"/>
          <c:x val="9.1875973130477379E-2"/>
          <c:y val="0.10449279214737926"/>
          <c:w val="0.7870199812341675"/>
          <c:h val="0.78894704084179679"/>
        </c:manualLayout>
      </c:layout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Pożary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1"/>
                <c:pt idx="0">
                  <c:v>gm. Bliżyn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4A5-4C13-94A1-825899D98092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MZ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1"/>
                <c:pt idx="0">
                  <c:v>gm. Bliżyn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4A5-4C13-94A1-825899D98092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Alarmy F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1"/>
                <c:pt idx="0">
                  <c:v>gm. Bliżyn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4A5-4C13-94A1-825899D98092}"/>
            </c:ext>
          </c:extLst>
        </c:ser>
        <c:dLbls/>
        <c:gapWidth val="219"/>
        <c:overlap val="-27"/>
        <c:axId val="160862976"/>
        <c:axId val="160864512"/>
      </c:barChart>
      <c:catAx>
        <c:axId val="160862976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60864512"/>
        <c:crosses val="autoZero"/>
        <c:auto val="1"/>
        <c:lblAlgn val="ctr"/>
        <c:lblOffset val="100"/>
      </c:catAx>
      <c:valAx>
        <c:axId val="160864512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6086297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plotArea>
      <c:layout>
        <c:manualLayout>
          <c:layoutTarget val="inner"/>
          <c:xMode val="edge"/>
          <c:yMode val="edge"/>
          <c:x val="5.0218085818805762E-2"/>
          <c:y val="0.13511725663716817"/>
          <c:w val="0.71590997837347292"/>
          <c:h val="0.52555530973451314"/>
        </c:manualLayout>
      </c:layout>
      <c:barChart>
        <c:barDir val="col"/>
        <c:grouping val="stacked"/>
        <c:ser>
          <c:idx val="0"/>
          <c:order val="0"/>
          <c:tx>
            <c:strRef>
              <c:f>Arkusz1!$B$1</c:f>
              <c:strCache>
                <c:ptCount val="1"/>
                <c:pt idx="0">
                  <c:v>Pożary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FF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Arkusz1!$A$2:$A$21</c:f>
              <c:strCache>
                <c:ptCount val="20"/>
                <c:pt idx="0">
                  <c:v>Bliżyn</c:v>
                </c:pt>
                <c:pt idx="1">
                  <c:v>2019</c:v>
                </c:pt>
                <c:pt idx="3">
                  <c:v>Łączna</c:v>
                </c:pt>
                <c:pt idx="4">
                  <c:v>Rok 2019</c:v>
                </c:pt>
                <c:pt idx="6">
                  <c:v>Skarżysko-Kamienna</c:v>
                </c:pt>
                <c:pt idx="7">
                  <c:v>Rok 2019</c:v>
                </c:pt>
                <c:pt idx="9">
                  <c:v>Lipowe Pole Plebańskie</c:v>
                </c:pt>
                <c:pt idx="10">
                  <c:v>Rok 2019</c:v>
                </c:pt>
                <c:pt idx="12">
                  <c:v>Suchedniów</c:v>
                </c:pt>
                <c:pt idx="13">
                  <c:v>Rok 2019</c:v>
                </c:pt>
                <c:pt idx="15">
                  <c:v>Grzybowa Góra</c:v>
                </c:pt>
                <c:pt idx="16">
                  <c:v>Rok 2019</c:v>
                </c:pt>
                <c:pt idx="18">
                  <c:v>Sorbin</c:v>
                </c:pt>
                <c:pt idx="19">
                  <c:v>Rok 2019</c:v>
                </c:pt>
              </c:strCache>
            </c:strRef>
          </c:cat>
          <c:val>
            <c:numRef>
              <c:f>Arkusz1!$B$2:$B$21</c:f>
              <c:numCache>
                <c:formatCode>General</c:formatCode>
                <c:ptCount val="20"/>
                <c:pt idx="0">
                  <c:v>36</c:v>
                </c:pt>
                <c:pt idx="1">
                  <c:v>69</c:v>
                </c:pt>
                <c:pt idx="3">
                  <c:v>12</c:v>
                </c:pt>
                <c:pt idx="4">
                  <c:v>35</c:v>
                </c:pt>
                <c:pt idx="6">
                  <c:v>20</c:v>
                </c:pt>
                <c:pt idx="7">
                  <c:v>26</c:v>
                </c:pt>
                <c:pt idx="9">
                  <c:v>13</c:v>
                </c:pt>
                <c:pt idx="10">
                  <c:v>22</c:v>
                </c:pt>
                <c:pt idx="12">
                  <c:v>28</c:v>
                </c:pt>
                <c:pt idx="13">
                  <c:v>37</c:v>
                </c:pt>
                <c:pt idx="15">
                  <c:v>10</c:v>
                </c:pt>
                <c:pt idx="16">
                  <c:v>14</c:v>
                </c:pt>
                <c:pt idx="18">
                  <c:v>5</c:v>
                </c:pt>
                <c:pt idx="19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FC-40BD-9CEA-CCC372546E94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Miejscowe Zagrożenia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Arkusz1!$A$2:$A$21</c:f>
              <c:strCache>
                <c:ptCount val="20"/>
                <c:pt idx="0">
                  <c:v>Bliżyn</c:v>
                </c:pt>
                <c:pt idx="1">
                  <c:v>2019</c:v>
                </c:pt>
                <c:pt idx="3">
                  <c:v>Łączna</c:v>
                </c:pt>
                <c:pt idx="4">
                  <c:v>Rok 2019</c:v>
                </c:pt>
                <c:pt idx="6">
                  <c:v>Skarżysko-Kamienna</c:v>
                </c:pt>
                <c:pt idx="7">
                  <c:v>Rok 2019</c:v>
                </c:pt>
                <c:pt idx="9">
                  <c:v>Lipowe Pole Plebańskie</c:v>
                </c:pt>
                <c:pt idx="10">
                  <c:v>Rok 2019</c:v>
                </c:pt>
                <c:pt idx="12">
                  <c:v>Suchedniów</c:v>
                </c:pt>
                <c:pt idx="13">
                  <c:v>Rok 2019</c:v>
                </c:pt>
                <c:pt idx="15">
                  <c:v>Grzybowa Góra</c:v>
                </c:pt>
                <c:pt idx="16">
                  <c:v>Rok 2019</c:v>
                </c:pt>
                <c:pt idx="18">
                  <c:v>Sorbin</c:v>
                </c:pt>
                <c:pt idx="19">
                  <c:v>Rok 2019</c:v>
                </c:pt>
              </c:strCache>
            </c:strRef>
          </c:cat>
          <c:val>
            <c:numRef>
              <c:f>Arkusz1!$C$2:$C$21</c:f>
              <c:numCache>
                <c:formatCode>General</c:formatCode>
                <c:ptCount val="20"/>
                <c:pt idx="0">
                  <c:v>5</c:v>
                </c:pt>
                <c:pt idx="1">
                  <c:v>4</c:v>
                </c:pt>
                <c:pt idx="3">
                  <c:v>2</c:v>
                </c:pt>
                <c:pt idx="4">
                  <c:v>11</c:v>
                </c:pt>
                <c:pt idx="6">
                  <c:v>6</c:v>
                </c:pt>
                <c:pt idx="7">
                  <c:v>9</c:v>
                </c:pt>
                <c:pt idx="9">
                  <c:v>2</c:v>
                </c:pt>
                <c:pt idx="10">
                  <c:v>5</c:v>
                </c:pt>
                <c:pt idx="12">
                  <c:v>15</c:v>
                </c:pt>
                <c:pt idx="13">
                  <c:v>8</c:v>
                </c:pt>
                <c:pt idx="15">
                  <c:v>2</c:v>
                </c:pt>
                <c:pt idx="16">
                  <c:v>2</c:v>
                </c:pt>
                <c:pt idx="18">
                  <c:v>2</c:v>
                </c:pt>
                <c:pt idx="19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1FC-40BD-9CEA-CCC372546E94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Alarmy Fałszywe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dLbls>
            <c:dLbl>
              <c:idx val="0"/>
              <c:layout>
                <c:manualLayout>
                  <c:x val="0"/>
                  <c:y val="-4.995083579154382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1FC-40BD-9CEA-CCC372546E94}"/>
                </c:ext>
              </c:extLst>
            </c:dLbl>
            <c:dLbl>
              <c:idx val="1"/>
              <c:layout>
                <c:manualLayout>
                  <c:x val="8.1699356916699745E-3"/>
                  <c:y val="-4.370698131760080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1FC-40BD-9CEA-CCC372546E94}"/>
                </c:ext>
              </c:extLst>
            </c:dLbl>
            <c:dLbl>
              <c:idx val="3"/>
              <c:layout>
                <c:manualLayout>
                  <c:x val="3.2679742766679905E-3"/>
                  <c:y val="-3.746312684365781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1FC-40BD-9CEA-CCC372546E94}"/>
                </c:ext>
              </c:extLst>
            </c:dLbl>
            <c:dLbl>
              <c:idx val="4"/>
              <c:layout>
                <c:manualLayout>
                  <c:x val="-1.6339871383339948E-3"/>
                  <c:y val="-5.619469026548673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1FC-40BD-9CEA-CCC372546E94}"/>
                </c:ext>
              </c:extLst>
            </c:dLbl>
            <c:dLbl>
              <c:idx val="6"/>
              <c:layout>
                <c:manualLayout>
                  <c:x val="-3.2679742766680204E-3"/>
                  <c:y val="-5.619469026548679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1FC-40BD-9CEA-CCC372546E94}"/>
                </c:ext>
              </c:extLst>
            </c:dLbl>
            <c:dLbl>
              <c:idx val="7"/>
              <c:layout>
                <c:manualLayout>
                  <c:x val="-1.6339871383339948E-3"/>
                  <c:y val="-5.30727630285153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1FC-40BD-9CEA-CCC372546E94}"/>
                </c:ext>
              </c:extLst>
            </c:dLbl>
            <c:dLbl>
              <c:idx val="9"/>
              <c:layout>
                <c:manualLayout>
                  <c:x val="-3.2679742766679905E-3"/>
                  <c:y val="-5.3072763028515255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1FC-40BD-9CEA-CCC372546E94}"/>
                </c:ext>
              </c:extLst>
            </c:dLbl>
            <c:dLbl>
              <c:idx val="10"/>
              <c:layout>
                <c:manualLayout>
                  <c:x val="0"/>
                  <c:y val="-3.121927236971485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1FC-40BD-9CEA-CCC372546E94}"/>
                </c:ext>
              </c:extLst>
            </c:dLbl>
            <c:dLbl>
              <c:idx val="12"/>
              <c:layout>
                <c:manualLayout>
                  <c:x val="-3.2679742766679905E-3"/>
                  <c:y val="-3.746312684365781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1FC-40BD-9CEA-CCC372546E94}"/>
                </c:ext>
              </c:extLst>
            </c:dLbl>
            <c:dLbl>
              <c:idx val="13"/>
              <c:layout>
                <c:manualLayout>
                  <c:x val="-4.9019614150020447E-3"/>
                  <c:y val="-4.058505408062929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1FC-40BD-9CEA-CCC372546E94}"/>
                </c:ext>
              </c:extLst>
            </c:dLbl>
            <c:dLbl>
              <c:idx val="15"/>
              <c:layout>
                <c:manualLayout>
                  <c:x val="-3.2679742766681102E-3"/>
                  <c:y val="-4.058505408062929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1FC-40BD-9CEA-CCC372546E94}"/>
                </c:ext>
              </c:extLst>
            </c:dLbl>
            <c:dLbl>
              <c:idx val="16"/>
              <c:layout>
                <c:manualLayout>
                  <c:x val="0"/>
                  <c:y val="-4.682890855457232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1FC-40BD-9CEA-CCC372546E94}"/>
                </c:ext>
              </c:extLst>
            </c:dLbl>
            <c:dLbl>
              <c:idx val="18"/>
              <c:layout>
                <c:manualLayout>
                  <c:x val="1.6339871383339948E-3"/>
                  <c:y val="-5.9316617502458237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1FC-40BD-9CEA-CCC372546E94}"/>
                </c:ext>
              </c:extLst>
            </c:dLbl>
            <c:dLbl>
              <c:idx val="19"/>
              <c:layout>
                <c:manualLayout>
                  <c:x val="0"/>
                  <c:y val="-4.3706981317600806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1FC-40BD-9CEA-CCC372546E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Arkusz1!$A$2:$A$21</c:f>
              <c:strCache>
                <c:ptCount val="20"/>
                <c:pt idx="0">
                  <c:v>Bliżyn</c:v>
                </c:pt>
                <c:pt idx="1">
                  <c:v>2019</c:v>
                </c:pt>
                <c:pt idx="3">
                  <c:v>Łączna</c:v>
                </c:pt>
                <c:pt idx="4">
                  <c:v>Rok 2019</c:v>
                </c:pt>
                <c:pt idx="6">
                  <c:v>Skarżysko-Kamienna</c:v>
                </c:pt>
                <c:pt idx="7">
                  <c:v>Rok 2019</c:v>
                </c:pt>
                <c:pt idx="9">
                  <c:v>Lipowe Pole Plebańskie</c:v>
                </c:pt>
                <c:pt idx="10">
                  <c:v>Rok 2019</c:v>
                </c:pt>
                <c:pt idx="12">
                  <c:v>Suchedniów</c:v>
                </c:pt>
                <c:pt idx="13">
                  <c:v>Rok 2019</c:v>
                </c:pt>
                <c:pt idx="15">
                  <c:v>Grzybowa Góra</c:v>
                </c:pt>
                <c:pt idx="16">
                  <c:v>Rok 2019</c:v>
                </c:pt>
                <c:pt idx="18">
                  <c:v>Sorbin</c:v>
                </c:pt>
                <c:pt idx="19">
                  <c:v>Rok 2019</c:v>
                </c:pt>
              </c:strCache>
            </c:strRef>
          </c:cat>
          <c:val>
            <c:numRef>
              <c:f>Arkusz1!$D$2:$D$21</c:f>
              <c:numCache>
                <c:formatCode>General</c:formatCode>
                <c:ptCount val="20"/>
                <c:pt idx="0">
                  <c:v>0</c:v>
                </c:pt>
                <c:pt idx="1">
                  <c:v>1</c:v>
                </c:pt>
                <c:pt idx="3">
                  <c:v>1</c:v>
                </c:pt>
                <c:pt idx="4">
                  <c:v>0</c:v>
                </c:pt>
                <c:pt idx="6">
                  <c:v>0</c:v>
                </c:pt>
                <c:pt idx="7">
                  <c:v>0</c:v>
                </c:pt>
                <c:pt idx="9">
                  <c:v>0</c:v>
                </c:pt>
                <c:pt idx="10">
                  <c:v>0</c:v>
                </c:pt>
                <c:pt idx="12">
                  <c:v>0</c:v>
                </c:pt>
                <c:pt idx="13">
                  <c:v>1</c:v>
                </c:pt>
                <c:pt idx="15">
                  <c:v>0</c:v>
                </c:pt>
                <c:pt idx="16">
                  <c:v>0</c:v>
                </c:pt>
                <c:pt idx="18">
                  <c:v>0</c:v>
                </c:pt>
                <c:pt idx="19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1FC-40BD-9CEA-CCC372546E94}"/>
            </c:ext>
          </c:extLst>
        </c:ser>
        <c:dLbls/>
        <c:gapWidth val="19"/>
        <c:overlap val="100"/>
        <c:axId val="177793664"/>
        <c:axId val="178155904"/>
      </c:barChart>
      <c:catAx>
        <c:axId val="17779366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178155904"/>
        <c:crosses val="autoZero"/>
        <c:auto val="1"/>
        <c:lblAlgn val="ctr"/>
        <c:lblOffset val="100"/>
      </c:catAx>
      <c:valAx>
        <c:axId val="17815590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779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/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plotArea>
      <c:layout>
        <c:manualLayout>
          <c:layoutTarget val="inner"/>
          <c:xMode val="edge"/>
          <c:yMode val="edge"/>
          <c:x val="0.13679269184318701"/>
          <c:y val="0.11659584577789847"/>
          <c:w val="0.77683323330820875"/>
          <c:h val="0.62319621685220383"/>
        </c:manualLayout>
      </c:layout>
      <c:barChart>
        <c:barDir val="col"/>
        <c:grouping val="stacked"/>
        <c:ser>
          <c:idx val="0"/>
          <c:order val="0"/>
          <c:tx>
            <c:strRef>
              <c:f>Arkusz1!$B$1</c:f>
              <c:strCache>
                <c:ptCount val="1"/>
                <c:pt idx="0">
                  <c:v>Pożary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Arkusz1!$A$2:$A$12</c:f>
              <c:strCache>
                <c:ptCount val="11"/>
                <c:pt idx="0">
                  <c:v>Nowy Odrowążek</c:v>
                </c:pt>
                <c:pt idx="1">
                  <c:v>2019</c:v>
                </c:pt>
                <c:pt idx="3">
                  <c:v>Ostojów</c:v>
                </c:pt>
                <c:pt idx="4">
                  <c:v>Rok 2019</c:v>
                </c:pt>
                <c:pt idx="6">
                  <c:v>Kierz Niedżwiedzi</c:v>
                </c:pt>
                <c:pt idx="7">
                  <c:v>Rok 2019</c:v>
                </c:pt>
                <c:pt idx="9">
                  <c:v>Mroczków</c:v>
                </c:pt>
                <c:pt idx="10">
                  <c:v>Rok 2019</c:v>
                </c:pt>
              </c:strCache>
            </c:strRef>
          </c:cat>
          <c:val>
            <c:numRef>
              <c:f>Arkusz1!$B$2:$B$12</c:f>
              <c:numCache>
                <c:formatCode>General</c:formatCode>
                <c:ptCount val="11"/>
                <c:pt idx="0">
                  <c:v>7</c:v>
                </c:pt>
                <c:pt idx="1">
                  <c:v>32</c:v>
                </c:pt>
                <c:pt idx="3">
                  <c:v>15</c:v>
                </c:pt>
                <c:pt idx="4">
                  <c:v>11</c:v>
                </c:pt>
                <c:pt idx="6">
                  <c:v>9</c:v>
                </c:pt>
                <c:pt idx="7">
                  <c:v>8</c:v>
                </c:pt>
                <c:pt idx="9">
                  <c:v>18</c:v>
                </c:pt>
                <c:pt idx="10">
                  <c:v>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FC-40BD-9CEA-CCC372546E94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Miejscowe Zagrożenia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Arkusz1!$A$2:$A$12</c:f>
              <c:strCache>
                <c:ptCount val="11"/>
                <c:pt idx="0">
                  <c:v>Nowy Odrowążek</c:v>
                </c:pt>
                <c:pt idx="1">
                  <c:v>2019</c:v>
                </c:pt>
                <c:pt idx="3">
                  <c:v>Ostojów</c:v>
                </c:pt>
                <c:pt idx="4">
                  <c:v>Rok 2019</c:v>
                </c:pt>
                <c:pt idx="6">
                  <c:v>Kierz Niedżwiedzi</c:v>
                </c:pt>
                <c:pt idx="7">
                  <c:v>Rok 2019</c:v>
                </c:pt>
                <c:pt idx="9">
                  <c:v>Mroczków</c:v>
                </c:pt>
                <c:pt idx="10">
                  <c:v>Rok 2019</c:v>
                </c:pt>
              </c:strCache>
            </c:strRef>
          </c:cat>
          <c:val>
            <c:numRef>
              <c:f>Arkusz1!$C$2:$C$12</c:f>
              <c:numCache>
                <c:formatCode>General</c:formatCode>
                <c:ptCount val="11"/>
                <c:pt idx="0">
                  <c:v>2</c:v>
                </c:pt>
                <c:pt idx="1">
                  <c:v>1</c:v>
                </c:pt>
                <c:pt idx="3">
                  <c:v>1</c:v>
                </c:pt>
                <c:pt idx="4">
                  <c:v>0</c:v>
                </c:pt>
                <c:pt idx="6">
                  <c:v>1</c:v>
                </c:pt>
                <c:pt idx="7">
                  <c:v>2</c:v>
                </c:pt>
                <c:pt idx="9">
                  <c:v>0</c:v>
                </c:pt>
                <c:pt idx="1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1FC-40BD-9CEA-CCC372546E94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Alarmy Fałszywe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-1.4145928838930659E-17"/>
                  <c:y val="-4.6828908554572272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1FC-40BD-9CEA-CCC372546E94}"/>
                </c:ext>
              </c:extLst>
            </c:dLbl>
            <c:dLbl>
              <c:idx val="1"/>
              <c:layout>
                <c:manualLayout>
                  <c:x val="1.5432100640626601E-3"/>
                  <c:y val="-5.9316617502458237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1FC-40BD-9CEA-CCC372546E94}"/>
                </c:ext>
              </c:extLst>
            </c:dLbl>
            <c:dLbl>
              <c:idx val="3"/>
              <c:layout>
                <c:manualLayout>
                  <c:x val="0"/>
                  <c:y val="-6.5560471976401136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1FC-40BD-9CEA-CCC372546E94}"/>
                </c:ext>
              </c:extLst>
            </c:dLbl>
            <c:dLbl>
              <c:idx val="4"/>
              <c:layout>
                <c:manualLayout>
                  <c:x val="-3.0864201281253769E-3"/>
                  <c:y val="-3.7463126843657817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1FC-40BD-9CEA-CCC372546E94}"/>
                </c:ext>
              </c:extLst>
            </c:dLbl>
            <c:dLbl>
              <c:idx val="6"/>
              <c:layout>
                <c:manualLayout>
                  <c:x val="-3.0864201281253201E-3"/>
                  <c:y val="-4.6828908554572377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1FC-40BD-9CEA-CCC372546E94}"/>
                </c:ext>
              </c:extLst>
            </c:dLbl>
            <c:dLbl>
              <c:idx val="7"/>
              <c:layout>
                <c:manualLayout>
                  <c:x val="0"/>
                  <c:y val="-5.3072763028515255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1FC-40BD-9CEA-CCC372546E94}"/>
                </c:ext>
              </c:extLst>
            </c:dLbl>
            <c:dLbl>
              <c:idx val="9"/>
              <c:layout>
                <c:manualLayout>
                  <c:x val="-4.62963019218798E-3"/>
                  <c:y val="-4.9950835791543871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1FC-40BD-9CEA-CCC372546E94}"/>
                </c:ext>
              </c:extLst>
            </c:dLbl>
            <c:dLbl>
              <c:idx val="10"/>
              <c:layout>
                <c:manualLayout>
                  <c:x val="-3.0864201281254333E-3"/>
                  <c:y val="-3.434119960668635E-2"/>
                </c:manualLayout>
              </c:layout>
              <c:dLblPos val="ct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1FC-40BD-9CEA-CCC372546E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Arkusz1!$A$2:$A$12</c:f>
              <c:strCache>
                <c:ptCount val="11"/>
                <c:pt idx="0">
                  <c:v>Nowy Odrowążek</c:v>
                </c:pt>
                <c:pt idx="1">
                  <c:v>2019</c:v>
                </c:pt>
                <c:pt idx="3">
                  <c:v>Ostojów</c:v>
                </c:pt>
                <c:pt idx="4">
                  <c:v>Rok 2019</c:v>
                </c:pt>
                <c:pt idx="6">
                  <c:v>Kierz Niedżwiedzi</c:v>
                </c:pt>
                <c:pt idx="7">
                  <c:v>Rok 2019</c:v>
                </c:pt>
                <c:pt idx="9">
                  <c:v>Mroczków</c:v>
                </c:pt>
                <c:pt idx="10">
                  <c:v>Rok 2019</c:v>
                </c:pt>
              </c:strCache>
            </c:strRef>
          </c:cat>
          <c:val>
            <c:numRef>
              <c:f>Arkusz1!$D$2:$D$12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3">
                  <c:v>0</c:v>
                </c:pt>
                <c:pt idx="4">
                  <c:v>0</c:v>
                </c:pt>
                <c:pt idx="6">
                  <c:v>0</c:v>
                </c:pt>
                <c:pt idx="7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1FC-40BD-9CEA-CCC372546E94}"/>
            </c:ext>
          </c:extLst>
        </c:ser>
        <c:dLbls>
          <c:showVal val="1"/>
        </c:dLbls>
        <c:gapWidth val="79"/>
        <c:overlap val="100"/>
        <c:axId val="178263168"/>
        <c:axId val="178264704"/>
      </c:barChart>
      <c:catAx>
        <c:axId val="178263168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178264704"/>
        <c:crosses val="autoZero"/>
        <c:auto val="1"/>
        <c:lblAlgn val="ctr"/>
        <c:lblOffset val="100"/>
      </c:catAx>
      <c:valAx>
        <c:axId val="178264704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78263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5235652429723487"/>
          <c:y val="1.8781790207258637E-2"/>
          <c:w val="0.48294114938042548"/>
          <c:h val="5.8804416689293156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plotArea>
      <c:layout>
        <c:manualLayout>
          <c:layoutTarget val="inner"/>
          <c:xMode val="edge"/>
          <c:yMode val="edge"/>
          <c:x val="7.1263596022954762E-2"/>
          <c:y val="2.1190475592260481E-2"/>
          <c:w val="0.90530286600827448"/>
          <c:h val="0.5854527273138409"/>
        </c:manualLayout>
      </c:layout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Rok 2018</c:v>
                </c:pt>
              </c:strCache>
            </c:strRef>
          </c:tx>
          <c:spPr>
            <a:solidFill>
              <a:srgbClr val="FF0000">
                <a:alpha val="57000"/>
              </a:srgb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Arkusz1!$A$2:$A$9</c:f>
              <c:strCache>
                <c:ptCount val="8"/>
                <c:pt idx="0">
                  <c:v>OSP Grzybowa Góra</c:v>
                </c:pt>
                <c:pt idx="1">
                  <c:v>OSP Bliżyn </c:v>
                </c:pt>
                <c:pt idx="2">
                  <c:v>OSP Łączna</c:v>
                </c:pt>
                <c:pt idx="3">
                  <c:v>OSP Skarżysko-Kamienna</c:v>
                </c:pt>
                <c:pt idx="4">
                  <c:v>OSP Suchedniów</c:v>
                </c:pt>
                <c:pt idx="5">
                  <c:v>OSP Sorbin</c:v>
                </c:pt>
                <c:pt idx="6">
                  <c:v>OSP Nowy Odrowążek</c:v>
                </c:pt>
                <c:pt idx="7">
                  <c:v>OSP Mroczków</c:v>
                </c:pt>
              </c:strCache>
            </c:strRef>
          </c:cat>
          <c:val>
            <c:numRef>
              <c:f>Arkusz1!$B$2:$B$9</c:f>
              <c:numCache>
                <c:formatCode>General</c:formatCode>
                <c:ptCount val="8"/>
                <c:pt idx="0">
                  <c:v>2</c:v>
                </c:pt>
                <c:pt idx="1">
                  <c:v>4</c:v>
                </c:pt>
                <c:pt idx="2">
                  <c:v>1</c:v>
                </c:pt>
                <c:pt idx="3">
                  <c:v>1</c:v>
                </c:pt>
                <c:pt idx="4">
                  <c:v>5</c:v>
                </c:pt>
                <c:pt idx="5">
                  <c:v>1</c:v>
                </c:pt>
                <c:pt idx="6">
                  <c:v>1</c:v>
                </c:pt>
                <c:pt idx="7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DAF-4595-B555-28E2AC8BB669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Rok 2019</c:v>
                </c:pt>
              </c:strCache>
            </c:strRef>
          </c:tx>
          <c:spPr>
            <a:solidFill>
              <a:srgbClr val="FFFF00"/>
            </a:solidFill>
            <a:ln w="19050">
              <a:solidFill>
                <a:schemeClr val="tx1"/>
              </a:solidFill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Arkusz1!$A$2:$A$9</c:f>
              <c:strCache>
                <c:ptCount val="8"/>
                <c:pt idx="0">
                  <c:v>OSP Grzybowa Góra</c:v>
                </c:pt>
                <c:pt idx="1">
                  <c:v>OSP Bliżyn </c:v>
                </c:pt>
                <c:pt idx="2">
                  <c:v>OSP Łączna</c:v>
                </c:pt>
                <c:pt idx="3">
                  <c:v>OSP Skarżysko-Kamienna</c:v>
                </c:pt>
                <c:pt idx="4">
                  <c:v>OSP Suchedniów</c:v>
                </c:pt>
                <c:pt idx="5">
                  <c:v>OSP Sorbin</c:v>
                </c:pt>
                <c:pt idx="6">
                  <c:v>OSP Nowy Odrowążek</c:v>
                </c:pt>
                <c:pt idx="7">
                  <c:v>OSP Mroczków</c:v>
                </c:pt>
              </c:strCache>
            </c:strRef>
          </c:cat>
          <c:val>
            <c:numRef>
              <c:f>Arkusz1!$C$2:$C$9</c:f>
              <c:numCache>
                <c:formatCode>General</c:formatCode>
                <c:ptCount val="8"/>
                <c:pt idx="0">
                  <c:v>1</c:v>
                </c:pt>
                <c:pt idx="1">
                  <c:v>5</c:v>
                </c:pt>
                <c:pt idx="2">
                  <c:v>1</c:v>
                </c:pt>
                <c:pt idx="3">
                  <c:v>1</c:v>
                </c:pt>
                <c:pt idx="4">
                  <c:v>10</c:v>
                </c:pt>
                <c:pt idx="5">
                  <c:v>3</c:v>
                </c:pt>
                <c:pt idx="6">
                  <c:v>4</c:v>
                </c:pt>
                <c:pt idx="7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F9-45AB-AAEA-9237BAF021D1}"/>
            </c:ext>
          </c:extLst>
        </c:ser>
        <c:dLbls/>
        <c:gapWidth val="139"/>
        <c:overlap val="-27"/>
        <c:axId val="178399104"/>
        <c:axId val="178400640"/>
      </c:barChart>
      <c:catAx>
        <c:axId val="17839910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178400640"/>
        <c:crosses val="autoZero"/>
        <c:auto val="1"/>
        <c:lblAlgn val="ctr"/>
        <c:lblOffset val="100"/>
      </c:catAx>
      <c:valAx>
        <c:axId val="17840064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8399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rgbClr val="FFFFFF"/>
        </a:gs>
        <a:gs pos="7001">
          <a:srgbClr val="E6E6E6"/>
        </a:gs>
        <a:gs pos="23000">
          <a:srgbClr val="7D8496"/>
        </a:gs>
        <a:gs pos="86000">
          <a:srgbClr val="E6E6E6"/>
        </a:gs>
        <a:gs pos="89000">
          <a:srgbClr val="7D8496"/>
        </a:gs>
        <a:gs pos="100000">
          <a:srgbClr val="E6E6E6"/>
        </a:gs>
      </a:gsLst>
      <a:lin ang="2700000" scaled="1"/>
      <a:tileRect/>
    </a:gradFill>
    <a:ln>
      <a:noFill/>
    </a:ln>
    <a:effectLst>
      <a:glow rad="546100">
        <a:schemeClr val="accent1">
          <a:alpha val="36000"/>
        </a:schemeClr>
      </a:glow>
    </a:effectLst>
    <a:scene3d>
      <a:camera prst="orthographicFront"/>
      <a:lightRig rig="threePt" dir="t"/>
    </a:scene3d>
    <a:sp3d prstMaterial="dkEdge"/>
  </c:spPr>
  <c:txPr>
    <a:bodyPr/>
    <a:lstStyle/>
    <a:p>
      <a:pPr>
        <a:defRPr/>
      </a:pPr>
      <a:endParaRPr lang="pl-PL"/>
    </a:p>
  </c:txPr>
  <c:externalData r:id="rId1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Rok 2018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PSP</c:v>
                </c:pt>
                <c:pt idx="1">
                  <c:v>OSP w KSRG</c:v>
                </c:pt>
                <c:pt idx="2">
                  <c:v>OSP Inne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493</c:v>
                </c:pt>
                <c:pt idx="1">
                  <c:v>173</c:v>
                </c:pt>
                <c:pt idx="2">
                  <c:v>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3B0-4648-8D13-8ED811D888BC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Rok 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PSP</c:v>
                </c:pt>
                <c:pt idx="1">
                  <c:v>OSP w KSRG</c:v>
                </c:pt>
                <c:pt idx="2">
                  <c:v>OSP Inne</c:v>
                </c:pt>
              </c:strCache>
            </c:strRef>
          </c:cat>
          <c:val>
            <c:numRef>
              <c:f>Arkusz1!$C$2:$C$4</c:f>
              <c:numCache>
                <c:formatCode>General</c:formatCode>
                <c:ptCount val="3"/>
                <c:pt idx="0">
                  <c:v>627</c:v>
                </c:pt>
                <c:pt idx="1">
                  <c:v>314</c:v>
                </c:pt>
                <c:pt idx="2">
                  <c:v>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3B0-4648-8D13-8ED811D888BC}"/>
            </c:ext>
          </c:extLst>
        </c:ser>
        <c:dLbls/>
        <c:gapWidth val="219"/>
        <c:overlap val="-27"/>
        <c:axId val="178465792"/>
        <c:axId val="178475776"/>
      </c:barChart>
      <c:catAx>
        <c:axId val="17846579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8475776"/>
        <c:crosses val="autoZero"/>
        <c:auto val="1"/>
        <c:lblAlgn val="ctr"/>
        <c:lblOffset val="100"/>
      </c:catAx>
      <c:valAx>
        <c:axId val="17847577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78465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/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view3D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951064253559793"/>
          <c:y val="0.10785767348988412"/>
          <c:w val="0.7303294110708074"/>
          <c:h val="0.45993987840119677"/>
        </c:manualLayout>
      </c:layout>
      <c:bar3DChart>
        <c:barDir val="col"/>
        <c:grouping val="standard"/>
        <c:ser>
          <c:idx val="0"/>
          <c:order val="0"/>
          <c:tx>
            <c:strRef>
              <c:f>Arkusz1!$B$1</c:f>
              <c:strCache>
                <c:ptCount val="1"/>
                <c:pt idx="0">
                  <c:v>Rok 2018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Arkusz1!$A$2:$A$8</c:f>
              <c:strCache>
                <c:ptCount val="7"/>
                <c:pt idx="0">
                  <c:v>Obiekty użyteczności publicznej</c:v>
                </c:pt>
                <c:pt idx="1">
                  <c:v>Obiekty produkcyjne</c:v>
                </c:pt>
                <c:pt idx="2">
                  <c:v>Obiekty mieszkalne</c:v>
                </c:pt>
                <c:pt idx="3">
                  <c:v>Środki transportu</c:v>
                </c:pt>
                <c:pt idx="4">
                  <c:v>lasy</c:v>
                </c:pt>
                <c:pt idx="5">
                  <c:v>Uprawy rolnictwo</c:v>
                </c:pt>
                <c:pt idx="6">
                  <c:v>Inne obiekty</c:v>
                </c:pt>
              </c:strCache>
            </c:strRef>
          </c:cat>
          <c:val>
            <c:numRef>
              <c:f>Arkusz1!$B$2:$B$8</c:f>
              <c:numCache>
                <c:formatCode>General</c:formatCode>
                <c:ptCount val="7"/>
                <c:pt idx="0">
                  <c:v>3</c:v>
                </c:pt>
                <c:pt idx="1">
                  <c:v>5</c:v>
                </c:pt>
                <c:pt idx="2">
                  <c:v>110</c:v>
                </c:pt>
                <c:pt idx="3">
                  <c:v>42</c:v>
                </c:pt>
                <c:pt idx="4">
                  <c:v>30</c:v>
                </c:pt>
                <c:pt idx="5">
                  <c:v>100</c:v>
                </c:pt>
                <c:pt idx="6">
                  <c:v>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3B0-4648-8D13-8ED811D888BC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Rok 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Arkusz1!$A$2:$A$8</c:f>
              <c:strCache>
                <c:ptCount val="7"/>
                <c:pt idx="0">
                  <c:v>Obiekty użyteczności publicznej</c:v>
                </c:pt>
                <c:pt idx="1">
                  <c:v>Obiekty produkcyjne</c:v>
                </c:pt>
                <c:pt idx="2">
                  <c:v>Obiekty mieszkalne</c:v>
                </c:pt>
                <c:pt idx="3">
                  <c:v>Środki transportu</c:v>
                </c:pt>
                <c:pt idx="4">
                  <c:v>lasy</c:v>
                </c:pt>
                <c:pt idx="5">
                  <c:v>Uprawy rolnictwo</c:v>
                </c:pt>
                <c:pt idx="6">
                  <c:v>Inne obiekty</c:v>
                </c:pt>
              </c:strCache>
            </c:strRef>
          </c:cat>
          <c:val>
            <c:numRef>
              <c:f>Arkusz1!$C$2:$C$8</c:f>
              <c:numCache>
                <c:formatCode>General</c:formatCode>
                <c:ptCount val="7"/>
                <c:pt idx="0">
                  <c:v>10</c:v>
                </c:pt>
                <c:pt idx="1">
                  <c:v>0</c:v>
                </c:pt>
                <c:pt idx="2">
                  <c:v>130</c:v>
                </c:pt>
                <c:pt idx="3">
                  <c:v>50</c:v>
                </c:pt>
                <c:pt idx="4">
                  <c:v>53</c:v>
                </c:pt>
                <c:pt idx="5">
                  <c:v>181</c:v>
                </c:pt>
                <c:pt idx="6">
                  <c:v>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3B0-4648-8D13-8ED811D888BC}"/>
            </c:ext>
          </c:extLst>
        </c:ser>
        <c:dLbls/>
        <c:gapWidth val="219"/>
        <c:shape val="box"/>
        <c:axId val="141771136"/>
        <c:axId val="141772672"/>
        <c:axId val="178474048"/>
      </c:bar3DChart>
      <c:catAx>
        <c:axId val="14177113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l-PL"/>
          </a:p>
        </c:txPr>
        <c:crossAx val="141772672"/>
        <c:crosses val="autoZero"/>
        <c:auto val="1"/>
        <c:lblAlgn val="ctr"/>
        <c:lblOffset val="100"/>
      </c:catAx>
      <c:valAx>
        <c:axId val="14177267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1771136"/>
        <c:crosses val="autoZero"/>
        <c:crossBetween val="between"/>
      </c:valAx>
      <c:serAx>
        <c:axId val="178474048"/>
        <c:scaling>
          <c:orientation val="minMax"/>
        </c:scaling>
        <c:delete val="1"/>
        <c:axPos val="b"/>
        <c:tickLblPos val="none"/>
        <c:crossAx val="141772672"/>
        <c:crosses val="autoZero"/>
      </c:ser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Rok 2018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Ofiary śmiertelne</c:v>
                </c:pt>
                <c:pt idx="1">
                  <c:v>Ranni i poszkodowani</c:v>
                </c:pt>
                <c:pt idx="2">
                  <c:v>Poszkodowane dzieci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4</c:v>
                </c:pt>
                <c:pt idx="1">
                  <c:v>50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3B0-4648-8D13-8ED811D888BC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Rok 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Arkusz1!$A$2:$A$4</c:f>
              <c:strCache>
                <c:ptCount val="3"/>
                <c:pt idx="0">
                  <c:v>Ofiary śmiertelne</c:v>
                </c:pt>
                <c:pt idx="1">
                  <c:v>Ranni i poszkodowani</c:v>
                </c:pt>
                <c:pt idx="2">
                  <c:v>Poszkodowane dzieci</c:v>
                </c:pt>
              </c:strCache>
            </c:strRef>
          </c:cat>
          <c:val>
            <c:numRef>
              <c:f>Arkusz1!$C$2:$C$4</c:f>
              <c:numCache>
                <c:formatCode>General</c:formatCode>
                <c:ptCount val="3"/>
                <c:pt idx="0">
                  <c:v>9</c:v>
                </c:pt>
                <c:pt idx="1">
                  <c:v>42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3B0-4648-8D13-8ED811D888BC}"/>
            </c:ext>
          </c:extLst>
        </c:ser>
        <c:dLbls/>
        <c:gapWidth val="219"/>
        <c:overlap val="-27"/>
        <c:axId val="141855360"/>
        <c:axId val="141865344"/>
      </c:barChart>
      <c:catAx>
        <c:axId val="14185536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1865344"/>
        <c:crosses val="autoZero"/>
        <c:auto val="1"/>
        <c:lblAlgn val="ctr"/>
        <c:lblOffset val="100"/>
      </c:catAx>
      <c:valAx>
        <c:axId val="14186534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1855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view3D>
      <c:rotX val="30"/>
      <c:rotY val="50"/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3113150029400525E-2"/>
          <c:y val="7.8359801809460783E-2"/>
          <c:w val="0.84590104261224852"/>
          <c:h val="0.59702801741835465"/>
        </c:manualLayout>
      </c:layout>
      <c:bar3DChart>
        <c:barDir val="col"/>
        <c:grouping val="clustered"/>
        <c:ser>
          <c:idx val="0"/>
          <c:order val="0"/>
          <c:tx>
            <c:strRef>
              <c:f>Arkusz1!$C$2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  <a:bevelB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Arkusz1!$B$3:$B$8</c:f>
              <c:strCache>
                <c:ptCount val="6"/>
                <c:pt idx="0">
                  <c:v>ilość przprowadzonych kontroli</c:v>
                </c:pt>
                <c:pt idx="1">
                  <c:v>ilość obiektów skontrolowanych</c:v>
                </c:pt>
                <c:pt idx="2">
                  <c:v>ilość obiektów z nieprawidłowościami</c:v>
                </c:pt>
                <c:pt idx="3">
                  <c:v>ilość stwierdzonych nieprawidłowości</c:v>
                </c:pt>
                <c:pt idx="4">
                  <c:v>ilość wydanych decyzji administarcyjnych</c:v>
                </c:pt>
                <c:pt idx="5">
                  <c:v>ilość prowadzonych postępowań egzekucyjnych</c:v>
                </c:pt>
              </c:strCache>
            </c:strRef>
          </c:cat>
          <c:val>
            <c:numRef>
              <c:f>Arkusz1!$C$3:$C$8</c:f>
              <c:numCache>
                <c:formatCode>General</c:formatCode>
                <c:ptCount val="6"/>
                <c:pt idx="0">
                  <c:v>85</c:v>
                </c:pt>
                <c:pt idx="1">
                  <c:v>161</c:v>
                </c:pt>
                <c:pt idx="2">
                  <c:v>42</c:v>
                </c:pt>
                <c:pt idx="3">
                  <c:v>133</c:v>
                </c:pt>
                <c:pt idx="4">
                  <c:v>33</c:v>
                </c:pt>
                <c:pt idx="5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E43-4BB4-B722-539196843C50}"/>
            </c:ext>
          </c:extLst>
        </c:ser>
        <c:ser>
          <c:idx val="3"/>
          <c:order val="1"/>
          <c:tx>
            <c:strRef>
              <c:f>Arkusz1!$F$2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angle"/>
            </a:sp3d>
          </c:spPr>
          <c:dLbls>
            <c:dLbl>
              <c:idx val="1"/>
              <c:layout>
                <c:manualLayout>
                  <c:x val="1.0158740316200728E-2"/>
                  <c:y val="-6.5534676960484484E-3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E43-4BB4-B722-539196843C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Arkusz1!$B$3:$B$8</c:f>
              <c:strCache>
                <c:ptCount val="6"/>
                <c:pt idx="0">
                  <c:v>ilość przprowadzonych kontroli</c:v>
                </c:pt>
                <c:pt idx="1">
                  <c:v>ilość obiektów skontrolowanych</c:v>
                </c:pt>
                <c:pt idx="2">
                  <c:v>ilość obiektów z nieprawidłowościami</c:v>
                </c:pt>
                <c:pt idx="3">
                  <c:v>ilość stwierdzonych nieprawidłowości</c:v>
                </c:pt>
                <c:pt idx="4">
                  <c:v>ilość wydanych decyzji administarcyjnych</c:v>
                </c:pt>
                <c:pt idx="5">
                  <c:v>ilość prowadzonych postępowań egzekucyjnych</c:v>
                </c:pt>
              </c:strCache>
            </c:strRef>
          </c:cat>
          <c:val>
            <c:numRef>
              <c:f>Arkusz1!$F$3:$F$8</c:f>
              <c:numCache>
                <c:formatCode>General</c:formatCode>
                <c:ptCount val="6"/>
                <c:pt idx="0">
                  <c:v>86</c:v>
                </c:pt>
                <c:pt idx="1">
                  <c:v>132</c:v>
                </c:pt>
                <c:pt idx="2">
                  <c:v>42</c:v>
                </c:pt>
                <c:pt idx="3">
                  <c:v>307</c:v>
                </c:pt>
                <c:pt idx="4">
                  <c:v>32</c:v>
                </c:pt>
                <c:pt idx="5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E43-4BB4-B722-539196843C50}"/>
            </c:ext>
          </c:extLst>
        </c:ser>
        <c:dLbls/>
        <c:shape val="box"/>
        <c:axId val="142398208"/>
        <c:axId val="142399744"/>
        <c:axId val="0"/>
      </c:bar3DChart>
      <c:catAx>
        <c:axId val="142398208"/>
        <c:scaling>
          <c:orientation val="minMax"/>
        </c:scaling>
        <c:axPos val="b"/>
        <c:numFmt formatCode="General" sourceLinked="0"/>
        <c:maj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2399744"/>
        <c:crosses val="autoZero"/>
        <c:auto val="1"/>
        <c:lblAlgn val="ctr"/>
        <c:lblOffset val="100"/>
      </c:catAx>
      <c:valAx>
        <c:axId val="14239974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Ilość</a:t>
                </a:r>
              </a:p>
            </c:rich>
          </c:tx>
          <c:layout>
            <c:manualLayout>
              <c:xMode val="edge"/>
              <c:yMode val="edge"/>
              <c:x val="0"/>
              <c:y val="0.30602849683368544"/>
            </c:manualLayout>
          </c:layout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42398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</c:legendEntry>
      <c:layout>
        <c:manualLayout>
          <c:xMode val="edge"/>
          <c:yMode val="edge"/>
          <c:x val="0.76939112883335803"/>
          <c:y val="0.89631554069720609"/>
          <c:w val="0.214657649118176"/>
          <c:h val="6.4363653126502954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/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Koszty utrzymania gotowości bojowej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i="0" baseline="0">
                    <a:latin typeface="Arial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Arkusz1!$A$2:$A$7</c:f>
              <c:strCache>
                <c:ptCount val="6"/>
                <c:pt idx="0">
                  <c:v>umundurowanie</c:v>
                </c:pt>
                <c:pt idx="1">
                  <c:v>odzież specjalna i wyp. Osobiste</c:v>
                </c:pt>
                <c:pt idx="2">
                  <c:v>materiały pędne</c:v>
                </c:pt>
                <c:pt idx="3">
                  <c:v>zakup sprzętu i uzbrojenia</c:v>
                </c:pt>
                <c:pt idx="4">
                  <c:v>naprawa i konserwacja sprzętu i uzbrojenia</c:v>
                </c:pt>
                <c:pt idx="5">
                  <c:v>sprzęt łączności i teleinform. I oprogramowanie</c:v>
                </c:pt>
              </c:strCache>
            </c:strRef>
          </c:cat>
          <c:val>
            <c:numRef>
              <c:f>Arkusz1!$B$2:$B$7</c:f>
              <c:numCache>
                <c:formatCode>General</c:formatCode>
                <c:ptCount val="6"/>
                <c:pt idx="0">
                  <c:v>522.75</c:v>
                </c:pt>
                <c:pt idx="1">
                  <c:v>96786.06</c:v>
                </c:pt>
                <c:pt idx="2">
                  <c:v>85182.84</c:v>
                </c:pt>
                <c:pt idx="3">
                  <c:v>36403.340000000004</c:v>
                </c:pt>
                <c:pt idx="4">
                  <c:v>102865.1</c:v>
                </c:pt>
                <c:pt idx="5">
                  <c:v>104214.51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84-4CE8-B1E3-FD25FA905F13}"/>
            </c:ext>
          </c:extLst>
        </c:ser>
        <c:dLbls/>
        <c:shape val="box"/>
        <c:axId val="142978432"/>
        <c:axId val="142980224"/>
        <c:axId val="0"/>
      </c:bar3DChart>
      <c:catAx>
        <c:axId val="14297843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000" baseline="0">
                <a:latin typeface="Arial" pitchFamily="34" charset="0"/>
              </a:defRPr>
            </a:pPr>
            <a:endParaRPr lang="pl-PL"/>
          </a:p>
        </c:txPr>
        <c:crossAx val="142980224"/>
        <c:crosses val="autoZero"/>
        <c:auto val="1"/>
        <c:lblAlgn val="ctr"/>
        <c:lblOffset val="100"/>
      </c:catAx>
      <c:valAx>
        <c:axId val="14298022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 baseline="0">
                <a:latin typeface="Arial" pitchFamily="34" charset="0"/>
              </a:defRPr>
            </a:pPr>
            <a:endParaRPr lang="pl-PL"/>
          </a:p>
        </c:txPr>
        <c:crossAx val="14297843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pl-PL"/>
    </a:p>
  </c:txPr>
  <c:externalData r:id="rId1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view3D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rok 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dkEdge">
              <a:bevelT w="165100" prst="coolSlant"/>
              <a:bevelB prst="angle"/>
            </a:sp3d>
          </c:spPr>
          <c:cat>
            <c:strRef>
              <c:f>Arkusz1!$A$2:$A$3</c:f>
              <c:strCache>
                <c:ptCount val="2"/>
                <c:pt idx="0">
                  <c:v>Rok 2018</c:v>
                </c:pt>
                <c:pt idx="1">
                  <c:v>Rok 2019</c:v>
                </c:pt>
              </c:strCache>
            </c:strRef>
          </c:cat>
          <c:val>
            <c:numRef>
              <c:f>Arkusz1!$B$2:$B$3</c:f>
              <c:numCache>
                <c:formatCode>General</c:formatCode>
                <c:ptCount val="2"/>
                <c:pt idx="0">
                  <c:v>24992.89</c:v>
                </c:pt>
                <c:pt idx="1">
                  <c:v>34986.910000000003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9EB-4AC2-A91E-6E9A939B788C}"/>
            </c:ext>
          </c:extLst>
        </c:ser>
        <c:dLbls/>
        <c:gapWidth val="219"/>
        <c:shape val="box"/>
        <c:axId val="10936704"/>
        <c:axId val="10938240"/>
        <c:axId val="0"/>
      </c:bar3DChart>
      <c:catAx>
        <c:axId val="1093670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0938240"/>
        <c:crosses val="autoZero"/>
        <c:auto val="1"/>
        <c:lblAlgn val="ctr"/>
        <c:lblOffset val="100"/>
      </c:catAx>
      <c:valAx>
        <c:axId val="1093824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0936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struktura wieku pojazdów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52400" h="50800" prst="softRound"/>
            </a:sp3d>
          </c:spPr>
          <c:dLbls>
            <c:dLbl>
              <c:idx val="0"/>
              <c:layout>
                <c:manualLayout>
                  <c:x val="6.8728522336769784E-3"/>
                  <c:y val="0.2137404580152684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488-4F9C-95ED-26461B78C27F}"/>
                </c:ext>
              </c:extLst>
            </c:dLbl>
            <c:dLbl>
              <c:idx val="1"/>
              <c:layout>
                <c:manualLayout>
                  <c:x val="6.8728522336769784E-3"/>
                  <c:y val="0.2175572519083975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88-4F9C-95ED-26461B78C27F}"/>
                </c:ext>
              </c:extLst>
            </c:dLbl>
            <c:dLbl>
              <c:idx val="2"/>
              <c:layout>
                <c:manualLayout>
                  <c:x val="-1.7182130584192461E-3"/>
                  <c:y val="0.16030534351145118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488-4F9C-95ED-26461B78C27F}"/>
                </c:ext>
              </c:extLst>
            </c:dLbl>
            <c:dLbl>
              <c:idx val="3"/>
              <c:layout>
                <c:manualLayout>
                  <c:x val="0"/>
                  <c:y val="0.13358778625954187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488-4F9C-95ED-26461B78C2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 baseline="0"/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Arkusz1!$A$2:$A$4</c:f>
              <c:strCache>
                <c:ptCount val="3"/>
                <c:pt idx="0">
                  <c:v>do 5 lat</c:v>
                </c:pt>
                <c:pt idx="1">
                  <c:v>od 6 do 10 lat</c:v>
                </c:pt>
                <c:pt idx="2">
                  <c:v>od 11 do 15 lat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6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488-4F9C-95ED-26461B78C27F}"/>
            </c:ext>
          </c:extLst>
        </c:ser>
        <c:dLbls/>
        <c:shape val="box"/>
        <c:axId val="144002432"/>
        <c:axId val="144032896"/>
        <c:axId val="0"/>
      </c:bar3DChart>
      <c:catAx>
        <c:axId val="14400243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200" baseline="0">
                <a:latin typeface="Arial" pitchFamily="34" charset="0"/>
              </a:defRPr>
            </a:pPr>
            <a:endParaRPr lang="pl-PL"/>
          </a:p>
        </c:txPr>
        <c:crossAx val="144032896"/>
        <c:crosses val="autoZero"/>
        <c:auto val="1"/>
        <c:lblAlgn val="ctr"/>
        <c:lblOffset val="100"/>
      </c:catAx>
      <c:valAx>
        <c:axId val="14403289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200" baseline="0">
                <a:latin typeface="Arial" pitchFamily="34" charset="0"/>
              </a:defRPr>
            </a:pPr>
            <a:endParaRPr lang="pl-PL"/>
          </a:p>
        </c:txPr>
        <c:crossAx val="14400243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pl-PL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plotArea>
      <c:layout>
        <c:manualLayout>
          <c:layoutTarget val="inner"/>
          <c:xMode val="edge"/>
          <c:yMode val="edge"/>
          <c:x val="4.102851550335869E-2"/>
          <c:y val="4.7885134675168486E-2"/>
          <c:w val="0.7870199812341675"/>
          <c:h val="0.78894704084179679"/>
        </c:manualLayout>
      </c:layout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Pożary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1"/>
                <c:pt idx="0">
                  <c:v>gm. Bliżyn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230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59C-426C-B08F-35FC584D7965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MZ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1"/>
                <c:pt idx="0">
                  <c:v>gm. Bliżyn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362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59C-426C-B08F-35FC584D7965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Alarmy F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1"/>
                <c:pt idx="0">
                  <c:v>gm. Bliżyn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  <c:pt idx="0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59C-426C-B08F-35FC584D7965}"/>
            </c:ext>
          </c:extLst>
        </c:ser>
        <c:dLbls/>
        <c:gapWidth val="219"/>
        <c:overlap val="-27"/>
        <c:axId val="162747904"/>
        <c:axId val="162749440"/>
      </c:barChart>
      <c:catAx>
        <c:axId val="162747904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62749440"/>
        <c:crosses val="autoZero"/>
        <c:auto val="1"/>
        <c:lblAlgn val="ctr"/>
        <c:lblOffset val="100"/>
      </c:catAx>
      <c:valAx>
        <c:axId val="162749440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6274790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view3D>
      <c:hPercent val="42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3.4636871508380011E-2"/>
          <c:y val="0.10576923076923252"/>
          <c:w val="0.91955307262569863"/>
          <c:h val="0.57307692307692248"/>
        </c:manualLayout>
      </c:layout>
      <c:bar3DChart>
        <c:barDir val="col"/>
        <c:grouping val="stacked"/>
        <c:ser>
          <c:idx val="1"/>
          <c:order val="0"/>
          <c:tx>
            <c:strRef>
              <c:f>Sheet1!$A$2</c:f>
              <c:strCache>
                <c:ptCount val="1"/>
                <c:pt idx="0">
                  <c:v>Ilość pojazdów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24000">
                  <a:schemeClr val="accent2">
                    <a:lumMod val="0"/>
                    <a:lumOff val="100000"/>
                  </a:schemeClr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11904">
              <a:solidFill>
                <a:schemeClr val="tx1"/>
              </a:solidFill>
              <a:prstDash val="solid"/>
            </a:ln>
            <a:scene3d>
              <a:camera prst="orthographicFront"/>
              <a:lightRig rig="threePt" dir="t"/>
            </a:scene3d>
            <a:sp3d prstMaterial="flat">
              <a:bevelT/>
              <a:bevelB/>
              <a:contourClr>
                <a:srgbClr val="000000"/>
              </a:contourClr>
            </a:sp3d>
          </c:spPr>
          <c:dLbls>
            <c:spPr>
              <a:noFill/>
              <a:ln w="23808">
                <a:noFill/>
              </a:ln>
            </c:spPr>
            <c:txPr>
              <a:bodyPr/>
              <a:lstStyle/>
              <a:p>
                <a:pPr>
                  <a:defRPr sz="1266" b="1" i="0" u="none" strike="noStrike" baseline="0">
                    <a:solidFill>
                      <a:schemeClr val="tx1"/>
                    </a:solidFill>
                    <a:latin typeface="Arial"/>
                    <a:ea typeface="Arial"/>
                    <a:cs typeface="Arial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do 5 lat</c:v>
                </c:pt>
                <c:pt idx="1">
                  <c:v>6-10 lat</c:v>
                </c:pt>
                <c:pt idx="2">
                  <c:v>11-20 lat</c:v>
                </c:pt>
                <c:pt idx="3">
                  <c:v>21-25 lat</c:v>
                </c:pt>
                <c:pt idx="4">
                  <c:v>pow. 25 lat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2</c:v>
                </c:pt>
                <c:pt idx="1">
                  <c:v>1</c:v>
                </c:pt>
                <c:pt idx="2">
                  <c:v>6</c:v>
                </c:pt>
                <c:pt idx="3">
                  <c:v>4</c:v>
                </c:pt>
                <c:pt idx="4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657-4324-A0C5-A43FF1C2B337}"/>
            </c:ext>
          </c:extLst>
        </c:ser>
        <c:dLbls/>
        <c:gapDepth val="0"/>
        <c:shape val="box"/>
        <c:axId val="144744448"/>
        <c:axId val="144745984"/>
        <c:axId val="0"/>
      </c:bar3DChart>
      <c:catAx>
        <c:axId val="144744448"/>
        <c:scaling>
          <c:orientation val="minMax"/>
        </c:scaling>
        <c:axPos val="b"/>
        <c:numFmt formatCode="General" sourceLinked="1"/>
        <c:tickLblPos val="low"/>
        <c:spPr>
          <a:ln w="2977">
            <a:solidFill>
              <a:schemeClr val="tx1"/>
            </a:solidFill>
            <a:prstDash val="solid"/>
          </a:ln>
        </c:spPr>
        <c:txPr>
          <a:bodyPr rot="2520000" vert="horz"/>
          <a:lstStyle/>
          <a:p>
            <a:pPr>
              <a:defRPr sz="1128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pl-PL"/>
          </a:p>
        </c:txPr>
        <c:crossAx val="144745984"/>
        <c:crosses val="autoZero"/>
        <c:auto val="1"/>
        <c:lblAlgn val="ctr"/>
        <c:lblOffset val="100"/>
        <c:tickLblSkip val="1"/>
        <c:tickMarkSkip val="1"/>
      </c:catAx>
      <c:valAx>
        <c:axId val="144745984"/>
        <c:scaling>
          <c:orientation val="minMax"/>
        </c:scaling>
        <c:axPos val="l"/>
        <c:majorGridlines>
          <c:spPr>
            <a:ln w="2977">
              <a:solidFill>
                <a:schemeClr val="tx1"/>
              </a:solidFill>
              <a:prstDash val="solid"/>
            </a:ln>
          </c:spPr>
        </c:majorGridlines>
        <c:numFmt formatCode="General" sourceLinked="1"/>
        <c:tickLblPos val="nextTo"/>
        <c:spPr>
          <a:ln w="2977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847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pl-PL"/>
          </a:p>
        </c:txPr>
        <c:crossAx val="144744448"/>
        <c:crosses val="autoZero"/>
        <c:crossBetween val="between"/>
      </c:valAx>
      <c:spPr>
        <a:noFill/>
        <a:ln w="25385">
          <a:noFill/>
        </a:ln>
      </c:spPr>
    </c:plotArea>
    <c:legend>
      <c:legendPos val="b"/>
      <c:legendEntry>
        <c:idx val="0"/>
        <c:txPr>
          <a:bodyPr/>
          <a:lstStyle/>
          <a:p>
            <a:pPr>
              <a:defRPr sz="1100" b="0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pl-PL"/>
          </a:p>
        </c:txPr>
      </c:legendEntry>
      <c:layout>
        <c:manualLayout>
          <c:xMode val="edge"/>
          <c:yMode val="edge"/>
          <c:x val="0.20626660713802533"/>
          <c:y val="0.86053444553818026"/>
          <c:w val="0.22522892971711869"/>
          <c:h val="6.7680654883770175E-2"/>
        </c:manualLayout>
      </c:layout>
      <c:spPr>
        <a:noFill/>
        <a:ln w="23808">
          <a:noFill/>
        </a:ln>
      </c:spPr>
      <c:txPr>
        <a:bodyPr/>
        <a:lstStyle/>
        <a:p>
          <a:pPr>
            <a:defRPr sz="1206" b="0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pl-PL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2108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pl-PL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plotArea>
      <c:layout>
        <c:manualLayout>
          <c:layoutTarget val="inner"/>
          <c:xMode val="edge"/>
          <c:yMode val="edge"/>
          <c:x val="0"/>
          <c:y val="5.3031285354460375E-2"/>
          <c:w val="0.7870199812341675"/>
          <c:h val="0.78894704084179679"/>
        </c:manualLayout>
      </c:layout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Pożary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1"/>
                <c:pt idx="0">
                  <c:v>gm. Bliżyn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B2D-411E-AEEB-88DA24769F49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MZ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1"/>
                <c:pt idx="0">
                  <c:v>gm. Bliżyn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B2D-411E-AEEB-88DA24769F49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Alarmy F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1"/>
                <c:pt idx="0">
                  <c:v>gm. Bliżyn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B2D-411E-AEEB-88DA24769F49}"/>
            </c:ext>
          </c:extLst>
        </c:ser>
        <c:dLbls/>
        <c:gapWidth val="219"/>
        <c:overlap val="-27"/>
        <c:axId val="173947136"/>
        <c:axId val="173953024"/>
      </c:barChart>
      <c:catAx>
        <c:axId val="173947136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73953024"/>
        <c:crosses val="autoZero"/>
        <c:auto val="1"/>
        <c:lblAlgn val="ctr"/>
        <c:lblOffset val="100"/>
      </c:catAx>
      <c:valAx>
        <c:axId val="173953024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7394713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plotArea>
      <c:layout>
        <c:manualLayout>
          <c:layoutTarget val="inner"/>
          <c:xMode val="edge"/>
          <c:yMode val="edge"/>
          <c:x val="4.1028515503358683E-2"/>
          <c:y val="6.7159292408333704E-3"/>
          <c:w val="0.7870199812341675"/>
          <c:h val="0.78894704084179679"/>
        </c:manualLayout>
      </c:layout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Pożary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1"/>
                <c:pt idx="0">
                  <c:v>gm. Bliżyn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1B5-4FE7-A530-77308193F9B7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MZ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1"/>
                <c:pt idx="0">
                  <c:v>gm. Bliżyn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1B5-4FE7-A530-77308193F9B7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Alarmy F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1"/>
                <c:pt idx="0">
                  <c:v>gm. Bliżyn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1B5-4FE7-A530-77308193F9B7}"/>
            </c:ext>
          </c:extLst>
        </c:ser>
        <c:dLbls/>
        <c:gapWidth val="219"/>
        <c:overlap val="-27"/>
        <c:axId val="174951424"/>
        <c:axId val="174969600"/>
      </c:barChart>
      <c:catAx>
        <c:axId val="174951424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74969600"/>
        <c:crosses val="autoZero"/>
        <c:auto val="1"/>
        <c:lblAlgn val="ctr"/>
        <c:lblOffset val="100"/>
      </c:catAx>
      <c:valAx>
        <c:axId val="174969600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7495142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autoTitleDeleted val="1"/>
    <c:plotArea>
      <c:layout>
        <c:manualLayout>
          <c:layoutTarget val="inner"/>
          <c:xMode val="edge"/>
          <c:yMode val="edge"/>
          <c:x val="2.690422171804796E-2"/>
          <c:y val="5.9902811798371383E-2"/>
          <c:w val="0.7870199812341675"/>
          <c:h val="0.78894704084179679"/>
        </c:manualLayout>
      </c:layout>
      <c:barChart>
        <c:barDir val="col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Pożary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-5.6497175141242938E-3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87A-4FF4-843D-4C7701C66C7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1"/>
                <c:pt idx="0">
                  <c:v>gm. Bliżyn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87A-4FF4-843D-4C7701C66C73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MZ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1"/>
                <c:pt idx="0">
                  <c:v>gm. Bliżyn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0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87A-4FF4-843D-4C7701C66C73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Alarmy F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Arkusz1!$A$2:$A$5</c:f>
              <c:strCache>
                <c:ptCount val="1"/>
                <c:pt idx="0">
                  <c:v>gm. Bliżyn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  <c:pt idx="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87A-4FF4-843D-4C7701C66C73}"/>
            </c:ext>
          </c:extLst>
        </c:ser>
        <c:dLbls/>
        <c:gapWidth val="219"/>
        <c:overlap val="-27"/>
        <c:axId val="175018368"/>
        <c:axId val="175019904"/>
      </c:barChart>
      <c:catAx>
        <c:axId val="175018368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175019904"/>
        <c:crosses val="autoZero"/>
        <c:auto val="1"/>
        <c:lblAlgn val="ctr"/>
        <c:lblOffset val="100"/>
      </c:catAx>
      <c:valAx>
        <c:axId val="175019904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7501836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view3D>
      <c:perspective val="30"/>
    </c:view3D>
    <c:plotArea>
      <c:layout>
        <c:manualLayout>
          <c:layoutTarget val="inner"/>
          <c:xMode val="edge"/>
          <c:yMode val="edge"/>
          <c:x val="4.9402887139108606E-2"/>
          <c:y val="3.8515501968503951E-2"/>
          <c:w val="0.91509186351706062"/>
          <c:h val="0.79566691182832927"/>
        </c:manualLayout>
      </c:layout>
      <c:bar3DChart>
        <c:barDir val="col"/>
        <c:grouping val="stacked"/>
        <c:ser>
          <c:idx val="0"/>
          <c:order val="0"/>
          <c:tx>
            <c:strRef>
              <c:f>Arkusz1!$B$1</c:f>
              <c:strCache>
                <c:ptCount val="1"/>
                <c:pt idx="0">
                  <c:v>Pożary</c:v>
                </c:pt>
              </c:strCache>
            </c:strRef>
          </c:tx>
          <c:spPr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aseline="0">
                    <a:latin typeface="Arial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Bliżyn</c:v>
                </c:pt>
                <c:pt idx="1">
                  <c:v>Łączna</c:v>
                </c:pt>
                <c:pt idx="2">
                  <c:v>Skarżysko – Kamienna</c:v>
                </c:pt>
                <c:pt idx="3">
                  <c:v>Skarżysko – Kościelne</c:v>
                </c:pt>
                <c:pt idx="4">
                  <c:v>Suchedniów</c:v>
                </c:pt>
              </c:strCache>
            </c:strRef>
          </c:cat>
          <c:val>
            <c:numRef>
              <c:f>Arkusz1!$B$2:$B$6</c:f>
              <c:numCache>
                <c:formatCode>General</c:formatCode>
                <c:ptCount val="5"/>
                <c:pt idx="0">
                  <c:v>90</c:v>
                </c:pt>
                <c:pt idx="1">
                  <c:v>39</c:v>
                </c:pt>
                <c:pt idx="2">
                  <c:v>230</c:v>
                </c:pt>
                <c:pt idx="3">
                  <c:v>35</c:v>
                </c:pt>
                <c:pt idx="4">
                  <c:v>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D7F-4628-B286-B30C7032A685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Miejscowe Zagrożenia</c:v>
                </c:pt>
              </c:strCache>
            </c:strRef>
          </c:tx>
          <c:spPr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aseline="0">
                    <a:latin typeface="Arial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Bliżyn</c:v>
                </c:pt>
                <c:pt idx="1">
                  <c:v>Łączna</c:v>
                </c:pt>
                <c:pt idx="2">
                  <c:v>Skarżysko – Kamienna</c:v>
                </c:pt>
                <c:pt idx="3">
                  <c:v>Skarżysko – Kościelne</c:v>
                </c:pt>
                <c:pt idx="4">
                  <c:v>Suchedniów</c:v>
                </c:pt>
              </c:strCache>
            </c:strRef>
          </c:cat>
          <c:val>
            <c:numRef>
              <c:f>Arkusz1!$C$2:$C$6</c:f>
              <c:numCache>
                <c:formatCode>General</c:formatCode>
                <c:ptCount val="5"/>
                <c:pt idx="0">
                  <c:v>45</c:v>
                </c:pt>
                <c:pt idx="1">
                  <c:v>30</c:v>
                </c:pt>
                <c:pt idx="2">
                  <c:v>362</c:v>
                </c:pt>
                <c:pt idx="3">
                  <c:v>25</c:v>
                </c:pt>
                <c:pt idx="4">
                  <c:v>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D7F-4628-B286-B30C7032A685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Alarmy Fałszywe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0"/>
              <c:layout>
                <c:manualLayout>
                  <c:x val="0"/>
                  <c:y val="-2.538071065989849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D7F-4628-B286-B30C7032A685}"/>
                </c:ext>
              </c:extLst>
            </c:dLbl>
            <c:dLbl>
              <c:idx val="1"/>
              <c:layout>
                <c:manualLayout>
                  <c:x val="-3.4722222222222246E-3"/>
                  <c:y val="-2.538071065989849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D7F-4628-B286-B30C7032A685}"/>
                </c:ext>
              </c:extLst>
            </c:dLbl>
            <c:dLbl>
              <c:idx val="2"/>
              <c:layout>
                <c:manualLayout>
                  <c:x val="-5.2083333333334241E-3"/>
                  <c:y val="-1.2690355329949242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D7F-4628-B286-B30C7032A685}"/>
                </c:ext>
              </c:extLst>
            </c:dLbl>
            <c:dLbl>
              <c:idx val="3"/>
              <c:layout>
                <c:manualLayout>
                  <c:x val="3.4722222222222246E-3"/>
                  <c:y val="-2.791878172588832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D7F-4628-B286-B30C7032A685}"/>
                </c:ext>
              </c:extLst>
            </c:dLbl>
            <c:dLbl>
              <c:idx val="4"/>
              <c:layout>
                <c:manualLayout>
                  <c:x val="0"/>
                  <c:y val="-2.03045685279186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D7F-4628-B286-B30C7032A6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aseline="0">
                    <a:latin typeface="Arial" pitchFamily="34" charset="0"/>
                  </a:defRPr>
                </a:pPr>
                <a:endParaRPr lang="pl-PL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Arkusz1!$A$2:$A$6</c:f>
              <c:strCache>
                <c:ptCount val="5"/>
                <c:pt idx="0">
                  <c:v>Bliżyn</c:v>
                </c:pt>
                <c:pt idx="1">
                  <c:v>Łączna</c:v>
                </c:pt>
                <c:pt idx="2">
                  <c:v>Skarżysko – Kamienna</c:v>
                </c:pt>
                <c:pt idx="3">
                  <c:v>Skarżysko – Kościelne</c:v>
                </c:pt>
                <c:pt idx="4">
                  <c:v>Suchedniów</c:v>
                </c:pt>
              </c:strCache>
            </c:strRef>
          </c:cat>
          <c:val>
            <c:numRef>
              <c:f>Arkusz1!$D$2:$D$6</c:f>
              <c:numCache>
                <c:formatCode>General</c:formatCode>
                <c:ptCount val="5"/>
                <c:pt idx="0">
                  <c:v>2</c:v>
                </c:pt>
                <c:pt idx="1">
                  <c:v>3</c:v>
                </c:pt>
                <c:pt idx="2">
                  <c:v>17</c:v>
                </c:pt>
                <c:pt idx="3">
                  <c:v>0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AD7F-4628-B286-B30C7032A685}"/>
            </c:ext>
          </c:extLst>
        </c:ser>
        <c:dLbls/>
        <c:shape val="box"/>
        <c:axId val="160986624"/>
        <c:axId val="160988160"/>
        <c:axId val="0"/>
      </c:bar3DChart>
      <c:catAx>
        <c:axId val="16098662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000" baseline="0">
                <a:latin typeface="Arial" pitchFamily="34" charset="0"/>
              </a:defRPr>
            </a:pPr>
            <a:endParaRPr lang="pl-PL"/>
          </a:p>
        </c:txPr>
        <c:crossAx val="160988160"/>
        <c:crosses val="autoZero"/>
        <c:auto val="1"/>
        <c:lblAlgn val="ctr"/>
        <c:lblOffset val="100"/>
      </c:catAx>
      <c:valAx>
        <c:axId val="160988160"/>
        <c:scaling>
          <c:orientation val="minMax"/>
          <c:max val="550"/>
          <c:min val="0"/>
        </c:scaling>
        <c:axPos val="l"/>
        <c:majorGridlines/>
        <c:numFmt formatCode="General" sourceLinked="0"/>
        <c:tickLblPos val="nextTo"/>
        <c:txPr>
          <a:bodyPr/>
          <a:lstStyle/>
          <a:p>
            <a:pPr>
              <a:defRPr sz="1200" baseline="0"/>
            </a:pPr>
            <a:endParaRPr lang="pl-PL"/>
          </a:p>
        </c:txPr>
        <c:crossAx val="160986624"/>
        <c:crosses val="autoZero"/>
        <c:crossBetween val="between"/>
        <c:majorUnit val="100"/>
        <c:minorUnit val="20"/>
      </c:valAx>
    </c:plotArea>
    <c:legend>
      <c:legendPos val="r"/>
      <c:layout>
        <c:manualLayout>
          <c:xMode val="edge"/>
          <c:yMode val="edge"/>
          <c:x val="4.7382808398950108E-2"/>
          <c:y val="0.90499471420239164"/>
          <c:w val="0.88497826443569594"/>
          <c:h val="8.9157640193455123E-2"/>
        </c:manualLayout>
      </c:layout>
      <c:txPr>
        <a:bodyPr/>
        <a:lstStyle/>
        <a:p>
          <a:pPr>
            <a:defRPr sz="1200" baseline="0">
              <a:latin typeface="Arial" pitchFamily="34" charset="0"/>
            </a:defRPr>
          </a:pPr>
          <a:endParaRPr lang="pl-PL"/>
        </a:p>
      </c:txPr>
    </c:legend>
    <c:plotVisOnly val="1"/>
    <c:dispBlanksAs val="gap"/>
  </c:chart>
  <c:txPr>
    <a:bodyPr/>
    <a:lstStyle/>
    <a:p>
      <a:pPr>
        <a:defRPr sz="1800"/>
      </a:pPr>
      <a:endParaRPr lang="pl-PL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l-PL"/>
  <c:chart>
    <c:plotArea>
      <c:layout>
        <c:manualLayout>
          <c:layoutTarget val="inner"/>
          <c:xMode val="edge"/>
          <c:yMode val="edge"/>
          <c:x val="0.12749733634780996"/>
          <c:y val="3.0303030303030311E-2"/>
          <c:w val="0.84754801070658825"/>
          <c:h val="0.83265091863518093"/>
        </c:manualLayout>
      </c:layout>
      <c:barChart>
        <c:barDir val="bar"/>
        <c:grouping val="clustered"/>
        <c:ser>
          <c:idx val="0"/>
          <c:order val="0"/>
          <c:tx>
            <c:strRef>
              <c:f>Arkusz1!$B$1</c:f>
              <c:strCache>
                <c:ptCount val="1"/>
                <c:pt idx="0">
                  <c:v>Pożary</c:v>
                </c:pt>
              </c:strCache>
            </c:strRef>
          </c:tx>
          <c:spPr>
            <a:solidFill>
              <a:srgbClr val="FF0000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600" baseline="0">
                    <a:latin typeface="Arial" pitchFamily="34" charset="0"/>
                  </a:defRPr>
                </a:pPr>
                <a:endParaRPr lang="pl-PL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Arkusz1!$A$2:$A$13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Arkusz1!$B$2:$B$13</c:f>
              <c:numCache>
                <c:formatCode>General</c:formatCode>
                <c:ptCount val="12"/>
                <c:pt idx="0">
                  <c:v>20</c:v>
                </c:pt>
                <c:pt idx="1">
                  <c:v>16</c:v>
                </c:pt>
                <c:pt idx="2">
                  <c:v>32</c:v>
                </c:pt>
                <c:pt idx="3">
                  <c:v>159</c:v>
                </c:pt>
                <c:pt idx="4">
                  <c:v>32</c:v>
                </c:pt>
                <c:pt idx="5">
                  <c:v>31</c:v>
                </c:pt>
                <c:pt idx="6">
                  <c:v>33</c:v>
                </c:pt>
                <c:pt idx="7">
                  <c:v>29</c:v>
                </c:pt>
                <c:pt idx="8">
                  <c:v>34</c:v>
                </c:pt>
                <c:pt idx="9">
                  <c:v>45</c:v>
                </c:pt>
                <c:pt idx="10">
                  <c:v>9</c:v>
                </c:pt>
                <c:pt idx="11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EAF-4AB7-BF5F-0A75AD8E24DC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Miejscowe zagrożenia</c:v>
                </c:pt>
              </c:strCache>
            </c:strRef>
          </c:tx>
          <c:spPr>
            <a:solidFill>
              <a:schemeClr val="accent1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600" baseline="0">
                    <a:latin typeface="Arial" pitchFamily="34" charset="0"/>
                  </a:defRPr>
                </a:pPr>
                <a:endParaRPr lang="pl-PL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Arkusz1!$A$2:$A$13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Arkusz1!$C$2:$C$13</c:f>
              <c:numCache>
                <c:formatCode>General</c:formatCode>
                <c:ptCount val="12"/>
                <c:pt idx="0">
                  <c:v>27</c:v>
                </c:pt>
                <c:pt idx="1">
                  <c:v>32</c:v>
                </c:pt>
                <c:pt idx="2">
                  <c:v>42</c:v>
                </c:pt>
                <c:pt idx="3">
                  <c:v>35</c:v>
                </c:pt>
                <c:pt idx="4">
                  <c:v>37</c:v>
                </c:pt>
                <c:pt idx="5">
                  <c:v>40</c:v>
                </c:pt>
                <c:pt idx="6">
                  <c:v>78</c:v>
                </c:pt>
                <c:pt idx="7">
                  <c:v>72</c:v>
                </c:pt>
                <c:pt idx="8">
                  <c:v>38</c:v>
                </c:pt>
                <c:pt idx="9">
                  <c:v>53</c:v>
                </c:pt>
                <c:pt idx="10">
                  <c:v>32</c:v>
                </c:pt>
                <c:pt idx="11">
                  <c:v>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EAF-4AB7-BF5F-0A75AD8E24DC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Alarmy fałszywe</c:v>
                </c:pt>
              </c:strCache>
            </c:strRef>
          </c:tx>
          <c:spPr>
            <a:solidFill>
              <a:srgbClr val="FFFF00"/>
            </a:solidFill>
          </c:spP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600" baseline="0">
                    <a:latin typeface="Arial" pitchFamily="34" charset="0"/>
                  </a:defRPr>
                </a:pPr>
                <a:endParaRPr lang="pl-PL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Arkusz1!$A$2:$A$13</c:f>
              <c:strCache>
                <c:ptCount val="12"/>
                <c:pt idx="0">
                  <c:v>Styczeń</c:v>
                </c:pt>
                <c:pt idx="1">
                  <c:v>Luty</c:v>
                </c:pt>
                <c:pt idx="2">
                  <c:v>Marzec</c:v>
                </c:pt>
                <c:pt idx="3">
                  <c:v>Kwiecień</c:v>
                </c:pt>
                <c:pt idx="4">
                  <c:v>Maj</c:v>
                </c:pt>
                <c:pt idx="5">
                  <c:v>Czerwiec</c:v>
                </c:pt>
                <c:pt idx="6">
                  <c:v>Lipiec</c:v>
                </c:pt>
                <c:pt idx="7">
                  <c:v>Sierpień</c:v>
                </c:pt>
                <c:pt idx="8">
                  <c:v>Wrzsień</c:v>
                </c:pt>
                <c:pt idx="9">
                  <c:v>Październik</c:v>
                </c:pt>
                <c:pt idx="10">
                  <c:v>Listopad</c:v>
                </c:pt>
                <c:pt idx="11">
                  <c:v>Grudzień</c:v>
                </c:pt>
              </c:strCache>
            </c:strRef>
          </c:cat>
          <c:val>
            <c:numRef>
              <c:f>Arkusz1!$D$2:$D$13</c:f>
              <c:numCache>
                <c:formatCode>General</c:formatCode>
                <c:ptCount val="12"/>
                <c:pt idx="0">
                  <c:v>2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4</c:v>
                </c:pt>
                <c:pt idx="6">
                  <c:v>6</c:v>
                </c:pt>
                <c:pt idx="7">
                  <c:v>2</c:v>
                </c:pt>
                <c:pt idx="8">
                  <c:v>0</c:v>
                </c:pt>
                <c:pt idx="9">
                  <c:v>3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EAF-4AB7-BF5F-0A75AD8E24DC}"/>
            </c:ext>
          </c:extLst>
        </c:ser>
        <c:dLbls>
          <c:showVal val="1"/>
        </c:dLbls>
        <c:axId val="163270656"/>
        <c:axId val="163272192"/>
      </c:barChart>
      <c:catAx>
        <c:axId val="163270656"/>
        <c:scaling>
          <c:orientation val="minMax"/>
        </c:scaling>
        <c:axPos val="l"/>
        <c:numFmt formatCode="General" sourceLinked="0"/>
        <c:tickLblPos val="nextTo"/>
        <c:txPr>
          <a:bodyPr/>
          <a:lstStyle/>
          <a:p>
            <a:pPr>
              <a:defRPr sz="1200" baseline="0"/>
            </a:pPr>
            <a:endParaRPr lang="pl-PL"/>
          </a:p>
        </c:txPr>
        <c:crossAx val="163272192"/>
        <c:crosses val="autoZero"/>
        <c:auto val="1"/>
        <c:lblAlgn val="ctr"/>
        <c:lblOffset val="100"/>
      </c:catAx>
      <c:valAx>
        <c:axId val="163272192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sz="1200" baseline="0"/>
            </a:pPr>
            <a:endParaRPr lang="pl-PL"/>
          </a:p>
        </c:txPr>
        <c:crossAx val="163270656"/>
        <c:crosses val="autoZero"/>
        <c:crossBetween val="between"/>
      </c:valAx>
    </c:plotArea>
    <c:legend>
      <c:legendPos val="b"/>
      <c:txPr>
        <a:bodyPr/>
        <a:lstStyle/>
        <a:p>
          <a:pPr>
            <a:defRPr sz="1200" baseline="0"/>
          </a:pPr>
          <a:endParaRPr lang="pl-PL"/>
        </a:p>
      </c:txPr>
    </c:legend>
    <c:plotVisOnly val="1"/>
    <c:dispBlanksAs val="gap"/>
  </c:chart>
  <c:txPr>
    <a:bodyPr/>
    <a:lstStyle/>
    <a:p>
      <a:pPr>
        <a:defRPr sz="1800"/>
      </a:pPr>
      <a:endParaRPr lang="pl-PL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9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12700" cap="flat" cmpd="sng" algn="ctr">
        <a:solidFill>
          <a:schemeClr val="lt1"/>
        </a:solidFill>
        <a:round/>
      </a:ln>
    </cs:spPr>
    <cs:defRPr sz="1197" kern="1200" spc="10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lt1"/>
            </a:gs>
            <a:gs pos="100000">
              <a:schemeClr val="lt1">
                <a:alpha val="0"/>
              </a:schemeClr>
            </a:gs>
          </a:gsLst>
          <a:lin ang="5400000" scaled="0"/>
        </a:gradFill>
        <a:round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0.03149</cdr:x>
      <cdr:y>0.53521</cdr:y>
    </cdr:from>
    <cdr:to>
      <cdr:x>0.99671</cdr:x>
      <cdr:y>0.61021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F507E946-DAFA-479A-A10F-6C017D0FD038}"/>
            </a:ext>
          </a:extLst>
        </cdr:cNvPr>
        <cdr:cNvSpPr txBox="1"/>
      </cdr:nvSpPr>
      <cdr:spPr>
        <a:xfrm xmlns:a="http://schemas.openxmlformats.org/drawingml/2006/main">
          <a:off x="275948" y="2895600"/>
          <a:ext cx="8458200" cy="405765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pl-PL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KRYTERIUM SATYSFAKCJI 15 minut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0.05179</cdr:x>
      <cdr:y>0.45972</cdr:y>
    </cdr:from>
    <cdr:to>
      <cdr:x>1</cdr:x>
      <cdr:y>0.53472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F507E946-DAFA-479A-A10F-6C017D0FD038}"/>
            </a:ext>
          </a:extLst>
        </cdr:cNvPr>
        <cdr:cNvSpPr txBox="1"/>
      </cdr:nvSpPr>
      <cdr:spPr>
        <a:xfrm xmlns:a="http://schemas.openxmlformats.org/drawingml/2006/main">
          <a:off x="387096" y="2041108"/>
          <a:ext cx="7086600" cy="332992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pl-PL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KRYTERIUM SATYSFAKCJI 90%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0.03149</cdr:x>
      <cdr:y>0.53521</cdr:y>
    </cdr:from>
    <cdr:to>
      <cdr:x>0.99671</cdr:x>
      <cdr:y>0.61021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xmlns="" id="{F507E946-DAFA-479A-A10F-6C017D0FD038}"/>
            </a:ext>
          </a:extLst>
        </cdr:cNvPr>
        <cdr:cNvSpPr txBox="1"/>
      </cdr:nvSpPr>
      <cdr:spPr>
        <a:xfrm xmlns:a="http://schemas.openxmlformats.org/drawingml/2006/main">
          <a:off x="275948" y="2895600"/>
          <a:ext cx="8458200" cy="405765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pl-PL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KRYTERIUM SATYSFAKCJI 10 minut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0.43035</cdr:x>
      <cdr:y>0.10638</cdr:y>
    </cdr:from>
    <cdr:to>
      <cdr:x>0.59174</cdr:x>
      <cdr:y>0.2385</cdr:y>
    </cdr:to>
    <cdr:sp macro="" textlink="">
      <cdr:nvSpPr>
        <cdr:cNvPr id="15" name="pole tekstowe 14"/>
        <cdr:cNvSpPr txBox="1"/>
      </cdr:nvSpPr>
      <cdr:spPr>
        <a:xfrm xmlns:a="http://schemas.openxmlformats.org/drawingml/2006/main">
          <a:off x="3600400" y="504056"/>
          <a:ext cx="1368152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0.48993</cdr:x>
      <cdr:y>0.16513</cdr:y>
    </cdr:from>
    <cdr:to>
      <cdr:x>0.65962</cdr:x>
      <cdr:y>0.22413</cdr:y>
    </cdr:to>
    <cdr:sp macro="" textlink="">
      <cdr:nvSpPr>
        <cdr:cNvPr id="17" name="pole tekstowe 16"/>
        <cdr:cNvSpPr txBox="1"/>
      </cdr:nvSpPr>
      <cdr:spPr>
        <a:xfrm xmlns:a="http://schemas.openxmlformats.org/drawingml/2006/main">
          <a:off x="4104456" y="792088"/>
          <a:ext cx="144016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0.48352</cdr:x>
      <cdr:y>0.14194</cdr:y>
    </cdr:from>
    <cdr:to>
      <cdr:x>0.75705</cdr:x>
      <cdr:y>0.20926</cdr:y>
    </cdr:to>
    <cdr:sp macro="" textlink="">
      <cdr:nvSpPr>
        <cdr:cNvPr id="18" name="Prostokąt 17"/>
        <cdr:cNvSpPr/>
      </cdr:nvSpPr>
      <cdr:spPr>
        <a:xfrm xmlns:a="http://schemas.openxmlformats.org/drawingml/2006/main">
          <a:off x="3352800" y="584052"/>
          <a:ext cx="1896712" cy="27700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pl-PL" sz="1200" b="1" spc="50" dirty="0">
              <a:ln w="12700" cmpd="sng">
                <a:noFill/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rPr>
            <a:t>85</a:t>
          </a:r>
          <a:r>
            <a:rPr lang="pl-PL" sz="1200" b="1" cap="none" spc="50" dirty="0">
              <a:ln w="12700" cmpd="sng">
                <a:noFill/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rPr>
            <a:t>% - poziom satysfakcji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87268B-CE95-4B62-A31E-AE4DC02D52F1}" type="datetimeFigureOut">
              <a:rPr lang="pl-PL" smtClean="0"/>
              <a:pPr/>
              <a:t>09.05.2019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EF6DAA-BC4B-466F-A139-65FB60CD3E0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37615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1</a:t>
            </a:fld>
            <a:endParaRPr lang="pl-PL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12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787776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13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883122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14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721463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15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533252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16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270449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17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624394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565057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3143088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6563009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25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123550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0821655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26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2792566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27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4401190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28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8401977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29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8455729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30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7287962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31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7802092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32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483977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33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0530378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34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5461931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35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577433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36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5696575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148392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471815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264503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43038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87070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208219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0739159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4192396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96087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359887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49</a:t>
            </a:fld>
            <a:endParaRPr lang="pl-PL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50</a:t>
            </a:fld>
            <a:endParaRPr lang="pl-PL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566354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737846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3057981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487744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55</a:t>
            </a:fld>
            <a:endParaRPr lang="pl-PL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56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130837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57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141554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58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89311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952139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60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9490329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10818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215087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63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9042721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64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807817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65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608604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66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099536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67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5803334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68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17402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6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26484138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74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4370993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75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8733686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76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74924638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77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3557645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78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552279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79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34710826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80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8289628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81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7970902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82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17415539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83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93985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7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32927714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84</a:t>
            </a:fld>
            <a:endParaRPr lang="pl-PL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85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63437312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86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5852008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87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0260481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88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91023962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89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9636143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90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1457646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91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54099133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92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05064136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93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68753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8</a:t>
            </a:fld>
            <a:endParaRPr lang="pl-PL"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94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78753255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95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7446107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96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F6DAA-BC4B-466F-A139-65FB60CD3E09}" type="slidenum">
              <a:rPr lang="pl-PL" smtClean="0"/>
              <a:pPr/>
              <a:t>9</a:t>
            </a:fld>
            <a:endParaRPr lang="pl-P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AD589-55B7-4C3A-B55F-0E340D3EDCE7}" type="datetimeFigureOut">
              <a:rPr lang="pl-PL" smtClean="0"/>
              <a:pPr/>
              <a:t>09.05.2019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C121-C04A-4789-8F91-E148636C3EA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AD589-55B7-4C3A-B55F-0E340D3EDCE7}" type="datetimeFigureOut">
              <a:rPr lang="pl-PL" smtClean="0"/>
              <a:pPr/>
              <a:t>09.05.2019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C121-C04A-4789-8F91-E148636C3EA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AD589-55B7-4C3A-B55F-0E340D3EDCE7}" type="datetimeFigureOut">
              <a:rPr lang="pl-PL" smtClean="0"/>
              <a:pPr/>
              <a:t>09.05.2019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C121-C04A-4789-8F91-E148636C3EA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AD589-55B7-4C3A-B55F-0E340D3EDCE7}" type="datetimeFigureOut">
              <a:rPr lang="pl-PL" smtClean="0"/>
              <a:pPr/>
              <a:t>09.05.2019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C121-C04A-4789-8F91-E148636C3EA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AD589-55B7-4C3A-B55F-0E340D3EDCE7}" type="datetimeFigureOut">
              <a:rPr lang="pl-PL" smtClean="0"/>
              <a:pPr/>
              <a:t>09.05.2019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C121-C04A-4789-8F91-E148636C3EA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AD589-55B7-4C3A-B55F-0E340D3EDCE7}" type="datetimeFigureOut">
              <a:rPr lang="pl-PL" smtClean="0"/>
              <a:pPr/>
              <a:t>09.05.2019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C121-C04A-4789-8F91-E148636C3EA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AD589-55B7-4C3A-B55F-0E340D3EDCE7}" type="datetimeFigureOut">
              <a:rPr lang="pl-PL" smtClean="0"/>
              <a:pPr/>
              <a:t>09.05.2019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C121-C04A-4789-8F91-E148636C3EA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AD589-55B7-4C3A-B55F-0E340D3EDCE7}" type="datetimeFigureOut">
              <a:rPr lang="pl-PL" smtClean="0"/>
              <a:pPr/>
              <a:t>09.05.2019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C121-C04A-4789-8F91-E148636C3EA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AD589-55B7-4C3A-B55F-0E340D3EDCE7}" type="datetimeFigureOut">
              <a:rPr lang="pl-PL" smtClean="0"/>
              <a:pPr/>
              <a:t>09.05.2019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C121-C04A-4789-8F91-E148636C3EA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AD589-55B7-4C3A-B55F-0E340D3EDCE7}" type="datetimeFigureOut">
              <a:rPr lang="pl-PL" smtClean="0"/>
              <a:pPr/>
              <a:t>09.05.2019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C121-C04A-4789-8F91-E148636C3EA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AD589-55B7-4C3A-B55F-0E340D3EDCE7}" type="datetimeFigureOut">
              <a:rPr lang="pl-PL" smtClean="0"/>
              <a:pPr/>
              <a:t>09.05.2019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C121-C04A-4789-8F91-E148636C3EA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AD589-55B7-4C3A-B55F-0E340D3EDCE7}" type="datetimeFigureOut">
              <a:rPr lang="pl-PL" smtClean="0"/>
              <a:pPr/>
              <a:t>09.05.2019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C121-C04A-4789-8F91-E148636C3EA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chart" Target="../charts/chart6.xml"/><Relationship Id="rId3" Type="http://schemas.openxmlformats.org/officeDocument/2006/relationships/image" Target="../media/image2.emf"/><Relationship Id="rId7" Type="http://schemas.openxmlformats.org/officeDocument/2006/relationships/image" Target="../media/image11.gif"/><Relationship Id="rId12" Type="http://schemas.openxmlformats.org/officeDocument/2006/relationships/chart" Target="../charts/chart5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11" Type="http://schemas.openxmlformats.org/officeDocument/2006/relationships/chart" Target="../charts/chart4.xml"/><Relationship Id="rId5" Type="http://schemas.openxmlformats.org/officeDocument/2006/relationships/image" Target="../media/image9.gif"/><Relationship Id="rId10" Type="http://schemas.openxmlformats.org/officeDocument/2006/relationships/chart" Target="../charts/chart3.xml"/><Relationship Id="rId4" Type="http://schemas.openxmlformats.org/officeDocument/2006/relationships/image" Target="../media/image3.png"/><Relationship Id="rId9" Type="http://schemas.openxmlformats.org/officeDocument/2006/relationships/image" Target="../media/image13.gif"/><Relationship Id="rId14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9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0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2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3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4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5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6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7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8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9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0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2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3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4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5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6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7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8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9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0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1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2.emf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3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4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5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5.jpe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.gif"/><Relationship Id="rId4" Type="http://schemas.openxmlformats.org/officeDocument/2006/relationships/image" Target="../media/image19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jpe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gi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emf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6.jpeg"/><Relationship Id="rId7" Type="http://schemas.openxmlformats.org/officeDocument/2006/relationships/image" Target="../media/image1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6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31.gi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.gif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gif"/><Relationship Id="rId4" Type="http://schemas.openxmlformats.org/officeDocument/2006/relationships/image" Target="../media/image2.emf"/><Relationship Id="rId9" Type="http://schemas.openxmlformats.org/officeDocument/2006/relationships/image" Target="../media/image35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gif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1.gif"/><Relationship Id="rId4" Type="http://schemas.openxmlformats.org/officeDocument/2006/relationships/image" Target="../media/image2.emf"/><Relationship Id="rId9" Type="http://schemas.openxmlformats.org/officeDocument/2006/relationships/image" Target="../media/image39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.gif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1.gif"/><Relationship Id="rId4" Type="http://schemas.openxmlformats.org/officeDocument/2006/relationships/image" Target="../media/image2.emf"/><Relationship Id="rId9" Type="http://schemas.openxmlformats.org/officeDocument/2006/relationships/image" Target="../media/image4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31.gif"/><Relationship Id="rId4" Type="http://schemas.openxmlformats.org/officeDocument/2006/relationships/image" Target="../media/image2.emf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gi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7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8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.gif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.gif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9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1.gif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3.png"/><Relationship Id="rId4" Type="http://schemas.openxmlformats.org/officeDocument/2006/relationships/image" Target="../media/image2.emf"/><Relationship Id="rId9" Type="http://schemas.openxmlformats.org/officeDocument/2006/relationships/image" Target="../media/image6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1.gif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3.png"/><Relationship Id="rId4" Type="http://schemas.openxmlformats.org/officeDocument/2006/relationships/image" Target="../media/image2.emf"/><Relationship Id="rId9" Type="http://schemas.openxmlformats.org/officeDocument/2006/relationships/image" Target="../media/image83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1.gif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Relationship Id="rId9" Type="http://schemas.openxmlformats.org/officeDocument/2006/relationships/image" Target="../media/image87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1836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Nowy-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0"/>
            <a:ext cx="6426199" cy="4819649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2048351" y="1600200"/>
            <a:ext cx="520302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HeroicExtremeLeftFacing"/>
              <a:lightRig rig="flat" dir="tl">
                <a:rot lat="0" lon="0" rev="6600000"/>
              </a:lightRig>
            </a:scene3d>
            <a:sp3d extrusionH="25400" contourW="8890">
              <a:bevelT w="38100" h="31750" prst="rible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</a:t>
            </a:r>
            <a:r>
              <a:rPr lang="pl-PL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ezpieczeństwo </a:t>
            </a:r>
          </a:p>
          <a:p>
            <a:pPr algn="ctr"/>
            <a:r>
              <a:rPr lang="pl-PL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przeciwpożarowe</a:t>
            </a:r>
          </a:p>
          <a:p>
            <a:pPr algn="ctr"/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76200" y="3359432"/>
            <a:ext cx="8313558" cy="954107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Funkcjonowanie jednostek ochrony przeciwpożarowej </a:t>
            </a:r>
            <a:br>
              <a:rPr lang="pl-PL" sz="2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pl-PL" sz="28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na terenie powiatu skarżyskiego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2590801" y="5835419"/>
            <a:ext cx="4144019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1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Komenda Powiatowa PSP w </a:t>
            </a:r>
            <a:r>
              <a:rPr lang="pl-PL" sz="14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Skarżysku-Kamiennej</a:t>
            </a:r>
            <a:endParaRPr lang="pl-PL" sz="1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pl-PL" sz="1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Dnia </a:t>
            </a:r>
            <a:r>
              <a:rPr lang="pl-PL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r>
              <a:rPr lang="pl-PL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pl-PL" sz="1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maja 2019 r.</a:t>
            </a:r>
            <a:endParaRPr lang="pl-PL" sz="1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pl-PL" sz="1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pp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42951730"/>
              </p:ext>
            </p:extLst>
          </p:nvPr>
        </p:nvGraphicFramePr>
        <p:xfrm>
          <a:off x="1524000" y="2133600"/>
          <a:ext cx="6934202" cy="3036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00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536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34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5345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4013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5345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00842">
                <a:tc>
                  <a:txBody>
                    <a:bodyPr/>
                    <a:lstStyle/>
                    <a:p>
                      <a:pPr algn="l"/>
                      <a:r>
                        <a:rPr lang="pl-PL" sz="1100" dirty="0"/>
                        <a:t>L.p.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100" dirty="0"/>
                        <a:t>Gmina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100" dirty="0"/>
                        <a:t>Pożary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100" dirty="0"/>
                        <a:t>Miejscowe Zagrożenia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100" dirty="0"/>
                        <a:t>Alarmy Fałszywe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100" dirty="0"/>
                        <a:t>Ogółem Zdarzeń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97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400" dirty="0">
                          <a:latin typeface="Arial" pitchFamily="34" charset="0"/>
                          <a:cs typeface="Arial" pitchFamily="34" charset="0"/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Bliżyn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400" dirty="0">
                          <a:latin typeface="Arial" pitchFamily="34" charset="0"/>
                          <a:cs typeface="Arial" pitchFamily="34" charset="0"/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Łączna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400" dirty="0">
                          <a:latin typeface="Arial" pitchFamily="34" charset="0"/>
                          <a:cs typeface="Arial" pitchFamily="34" charset="0"/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Skarżysko – Kamienna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230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362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609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400" dirty="0">
                          <a:latin typeface="Arial" pitchFamily="34" charset="0"/>
                          <a:cs typeface="Arial" pitchFamily="34" charset="0"/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Skarżysko – Kościelne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400" dirty="0">
                          <a:latin typeface="Arial" pitchFamily="34" charset="0"/>
                          <a:cs typeface="Arial" pitchFamily="34" charset="0"/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Suchedniów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221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pl-PL" sz="14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RAZEM</a:t>
                      </a:r>
                      <a:endParaRPr lang="pl-PL" sz="1400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537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9" name="Prostokąt 8"/>
          <p:cNvSpPr/>
          <p:nvPr/>
        </p:nvSpPr>
        <p:spPr>
          <a:xfrm>
            <a:off x="3352800" y="152401"/>
            <a:ext cx="28330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2018</a:t>
            </a:r>
          </a:p>
          <a:p>
            <a:pPr algn="ctr"/>
            <a:endParaRPr lang="pl-PL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905000" y="1447800"/>
            <a:ext cx="617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Zdarzenia w rozbiciu na poszczególne gminy powiatu skarżyskiego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</p:spTree>
    <p:extLst>
      <p:ext uri="{BB962C8B-B14F-4D97-AF65-F5344CB8AC3E}">
        <p14:creationId xmlns:p14="http://schemas.microsoft.com/office/powerpoint/2010/main" xmlns="" val="972309168"/>
      </p:ext>
    </p:extLst>
  </p:cSld>
  <p:clrMapOvr>
    <a:masterClrMapping/>
  </p:clrMapOvr>
  <p:transition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pp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3352800" y="152401"/>
            <a:ext cx="28330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2018</a:t>
            </a:r>
          </a:p>
          <a:p>
            <a:pPr algn="ctr"/>
            <a:endParaRPr lang="pl-PL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pic>
        <p:nvPicPr>
          <p:cNvPr id="32" name="Obraz 31">
            <a:extLst>
              <a:ext uri="{FF2B5EF4-FFF2-40B4-BE49-F238E27FC236}">
                <a16:creationId xmlns:a16="http://schemas.microsoft.com/office/drawing/2014/main" xmlns="" id="{A5BD915C-B676-4118-B731-11B79CDAC0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7090" y="1472603"/>
            <a:ext cx="2801699" cy="3261589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xmlns="" id="{D7B2AE22-6895-4D41-8D0D-47F034E3D3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1509" y="1224460"/>
            <a:ext cx="2185989" cy="2497307"/>
          </a:xfrm>
          <a:prstGeom prst="rect">
            <a:avLst/>
          </a:prstGeom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xmlns="" id="{F6674A10-E6BC-4BC0-BC1C-31AAE558D2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2641" y="861124"/>
            <a:ext cx="1553059" cy="2688586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xmlns="" id="{77F89102-63A0-4521-ACC6-E24EBECE2B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7619" y="3944191"/>
            <a:ext cx="1987779" cy="2497305"/>
          </a:xfrm>
          <a:prstGeom prst="rect">
            <a:avLst/>
          </a:prstGeom>
        </p:spPr>
      </p:pic>
      <p:pic>
        <p:nvPicPr>
          <p:cNvPr id="36" name="Obraz 35">
            <a:extLst>
              <a:ext uri="{FF2B5EF4-FFF2-40B4-BE49-F238E27FC236}">
                <a16:creationId xmlns:a16="http://schemas.microsoft.com/office/drawing/2014/main" xmlns="" id="{E8EC1DB9-BDE2-4BF3-BFCF-51B48735B9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3603" y="3186374"/>
            <a:ext cx="2375741" cy="2046691"/>
          </a:xfrm>
          <a:prstGeom prst="rect">
            <a:avLst/>
          </a:prstGeom>
        </p:spPr>
      </p:pic>
      <p:graphicFrame>
        <p:nvGraphicFramePr>
          <p:cNvPr id="37" name="Wykres 36">
            <a:extLst>
              <a:ext uri="{FF2B5EF4-FFF2-40B4-BE49-F238E27FC236}">
                <a16:creationId xmlns:a16="http://schemas.microsoft.com/office/drawing/2014/main" xmlns="" id="{9D46800A-BEB2-46B2-B9D3-7BD8B110CB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66483700"/>
              </p:ext>
            </p:extLst>
          </p:nvPr>
        </p:nvGraphicFramePr>
        <p:xfrm>
          <a:off x="2133600" y="1295400"/>
          <a:ext cx="3893574" cy="1502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8" name="Wykres 37">
            <a:extLst>
              <a:ext uri="{FF2B5EF4-FFF2-40B4-BE49-F238E27FC236}">
                <a16:creationId xmlns:a16="http://schemas.microsoft.com/office/drawing/2014/main" xmlns="" id="{0ADE7726-3AB7-4F00-85D4-8C3A24820A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370525922"/>
              </p:ext>
            </p:extLst>
          </p:nvPr>
        </p:nvGraphicFramePr>
        <p:xfrm>
          <a:off x="4780347" y="541949"/>
          <a:ext cx="4174302" cy="2051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9" name="Wykres 38">
            <a:extLst>
              <a:ext uri="{FF2B5EF4-FFF2-40B4-BE49-F238E27FC236}">
                <a16:creationId xmlns:a16="http://schemas.microsoft.com/office/drawing/2014/main" xmlns="" id="{71E3A541-B591-43A6-B783-7C583451EB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684639200"/>
              </p:ext>
            </p:extLst>
          </p:nvPr>
        </p:nvGraphicFramePr>
        <p:xfrm>
          <a:off x="7120302" y="672657"/>
          <a:ext cx="4495800" cy="2467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0" name="Wykres 39">
            <a:extLst>
              <a:ext uri="{FF2B5EF4-FFF2-40B4-BE49-F238E27FC236}">
                <a16:creationId xmlns:a16="http://schemas.microsoft.com/office/drawing/2014/main" xmlns="" id="{CF611696-D252-4DFA-8D2D-A23417E5CD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755944251"/>
              </p:ext>
            </p:extLst>
          </p:nvPr>
        </p:nvGraphicFramePr>
        <p:xfrm>
          <a:off x="6130094" y="3354258"/>
          <a:ext cx="4495800" cy="2467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1" name="Wykres 40">
            <a:extLst>
              <a:ext uri="{FF2B5EF4-FFF2-40B4-BE49-F238E27FC236}">
                <a16:creationId xmlns:a16="http://schemas.microsoft.com/office/drawing/2014/main" xmlns="" id="{3D6B63ED-0844-4330-88A5-638C487EF7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125644420"/>
              </p:ext>
            </p:extLst>
          </p:nvPr>
        </p:nvGraphicFramePr>
        <p:xfrm>
          <a:off x="3127432" y="5038067"/>
          <a:ext cx="4495800" cy="1693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42" name="Prostokąt 41">
            <a:extLst>
              <a:ext uri="{FF2B5EF4-FFF2-40B4-BE49-F238E27FC236}">
                <a16:creationId xmlns:a16="http://schemas.microsoft.com/office/drawing/2014/main" xmlns="" id="{967857D9-7F71-4E92-95E3-B1D25A79BE8A}"/>
              </a:ext>
            </a:extLst>
          </p:cNvPr>
          <p:cNvSpPr/>
          <p:nvPr/>
        </p:nvSpPr>
        <p:spPr>
          <a:xfrm>
            <a:off x="1017934" y="4460293"/>
            <a:ext cx="263971" cy="17787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xmlns="" id="{251A92C2-7941-43FD-ABB5-E6907C57B753}"/>
              </a:ext>
            </a:extLst>
          </p:cNvPr>
          <p:cNvSpPr/>
          <p:nvPr/>
        </p:nvSpPr>
        <p:spPr>
          <a:xfrm>
            <a:off x="1024618" y="4851398"/>
            <a:ext cx="263971" cy="17787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4" name="Prostokąt 43">
            <a:extLst>
              <a:ext uri="{FF2B5EF4-FFF2-40B4-BE49-F238E27FC236}">
                <a16:creationId xmlns:a16="http://schemas.microsoft.com/office/drawing/2014/main" xmlns="" id="{F0EEBD7E-F48F-4DF5-A464-0144CE56F156}"/>
              </a:ext>
            </a:extLst>
          </p:cNvPr>
          <p:cNvSpPr/>
          <p:nvPr/>
        </p:nvSpPr>
        <p:spPr>
          <a:xfrm>
            <a:off x="1015482" y="5221856"/>
            <a:ext cx="263971" cy="1778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5" name="Prostokąt 44">
            <a:extLst>
              <a:ext uri="{FF2B5EF4-FFF2-40B4-BE49-F238E27FC236}">
                <a16:creationId xmlns:a16="http://schemas.microsoft.com/office/drawing/2014/main" xmlns="" id="{69D6BBE9-9EDF-4F4B-BB0D-99DDB06B04C9}"/>
              </a:ext>
            </a:extLst>
          </p:cNvPr>
          <p:cNvSpPr/>
          <p:nvPr/>
        </p:nvSpPr>
        <p:spPr>
          <a:xfrm>
            <a:off x="1066800" y="4388765"/>
            <a:ext cx="120243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Pożary</a:t>
            </a:r>
          </a:p>
        </p:txBody>
      </p:sp>
      <p:sp>
        <p:nvSpPr>
          <p:cNvPr id="46" name="Prostokąt 45">
            <a:extLst>
              <a:ext uri="{FF2B5EF4-FFF2-40B4-BE49-F238E27FC236}">
                <a16:creationId xmlns:a16="http://schemas.microsoft.com/office/drawing/2014/main" xmlns="" id="{A3228CBF-DB3F-465F-9188-1A43BB92631C}"/>
              </a:ext>
            </a:extLst>
          </p:cNvPr>
          <p:cNvSpPr/>
          <p:nvPr/>
        </p:nvSpPr>
        <p:spPr>
          <a:xfrm>
            <a:off x="943705" y="4788568"/>
            <a:ext cx="270698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Miejscowe zagrożenia</a:t>
            </a:r>
            <a:endParaRPr lang="pl-PL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xmlns="" id="{0B19FC79-E729-4E83-83AE-864E97C94131}"/>
              </a:ext>
            </a:extLst>
          </p:cNvPr>
          <p:cNvSpPr/>
          <p:nvPr/>
        </p:nvSpPr>
        <p:spPr>
          <a:xfrm>
            <a:off x="1066800" y="5141516"/>
            <a:ext cx="1959121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Alarmy fałszywe</a:t>
            </a:r>
            <a:endParaRPr lang="pl-PL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8" name="pole tekstowe 47">
            <a:extLst>
              <a:ext uri="{FF2B5EF4-FFF2-40B4-BE49-F238E27FC236}">
                <a16:creationId xmlns:a16="http://schemas.microsoft.com/office/drawing/2014/main" xmlns="" id="{A6547136-2A1A-4753-8B41-8180AEDE3212}"/>
              </a:ext>
            </a:extLst>
          </p:cNvPr>
          <p:cNvSpPr txBox="1"/>
          <p:nvPr/>
        </p:nvSpPr>
        <p:spPr>
          <a:xfrm>
            <a:off x="3032470" y="736101"/>
            <a:ext cx="2286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Skarżysko-Kamienna</a:t>
            </a:r>
          </a:p>
        </p:txBody>
      </p:sp>
      <p:sp>
        <p:nvSpPr>
          <p:cNvPr id="49" name="pole tekstowe 48">
            <a:extLst>
              <a:ext uri="{FF2B5EF4-FFF2-40B4-BE49-F238E27FC236}">
                <a16:creationId xmlns:a16="http://schemas.microsoft.com/office/drawing/2014/main" xmlns="" id="{C10D3483-B08D-49EE-9BDE-3A7175CAA405}"/>
              </a:ext>
            </a:extLst>
          </p:cNvPr>
          <p:cNvSpPr txBox="1"/>
          <p:nvPr/>
        </p:nvSpPr>
        <p:spPr>
          <a:xfrm>
            <a:off x="6792148" y="2886465"/>
            <a:ext cx="2375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gm. Skarżysko-Kościelne</a:t>
            </a: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xmlns="" id="{3C1AADE9-3B91-4F76-AACE-EC45A656FF40}"/>
              </a:ext>
            </a:extLst>
          </p:cNvPr>
          <p:cNvSpPr txBox="1"/>
          <p:nvPr/>
        </p:nvSpPr>
        <p:spPr>
          <a:xfrm>
            <a:off x="6965302" y="4661033"/>
            <a:ext cx="2286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gm. Suchedniów</a:t>
            </a:r>
          </a:p>
        </p:txBody>
      </p:sp>
      <p:sp>
        <p:nvSpPr>
          <p:cNvPr id="51" name="pole tekstowe 50">
            <a:extLst>
              <a:ext uri="{FF2B5EF4-FFF2-40B4-BE49-F238E27FC236}">
                <a16:creationId xmlns:a16="http://schemas.microsoft.com/office/drawing/2014/main" xmlns="" id="{E31956C1-A5DA-4713-911A-D209F2CCBCAD}"/>
              </a:ext>
            </a:extLst>
          </p:cNvPr>
          <p:cNvSpPr txBox="1"/>
          <p:nvPr/>
        </p:nvSpPr>
        <p:spPr>
          <a:xfrm>
            <a:off x="4206835" y="6434975"/>
            <a:ext cx="11684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gm. Łączna</a:t>
            </a:r>
          </a:p>
        </p:txBody>
      </p:sp>
      <p:sp>
        <p:nvSpPr>
          <p:cNvPr id="52" name="pole tekstowe 51">
            <a:extLst>
              <a:ext uri="{FF2B5EF4-FFF2-40B4-BE49-F238E27FC236}">
                <a16:creationId xmlns:a16="http://schemas.microsoft.com/office/drawing/2014/main" xmlns="" id="{C494C9C9-7DAA-4C34-BBDE-AC7AFC824933}"/>
              </a:ext>
            </a:extLst>
          </p:cNvPr>
          <p:cNvSpPr txBox="1"/>
          <p:nvPr/>
        </p:nvSpPr>
        <p:spPr>
          <a:xfrm>
            <a:off x="1943125" y="2704827"/>
            <a:ext cx="1139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gm. Bliżyn</a:t>
            </a:r>
          </a:p>
        </p:txBody>
      </p:sp>
    </p:spTree>
    <p:extLst>
      <p:ext uri="{BB962C8B-B14F-4D97-AF65-F5344CB8AC3E}">
        <p14:creationId xmlns:p14="http://schemas.microsoft.com/office/powerpoint/2010/main" xmlns="" val="390159580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4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4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"/>
                            </p:stCondLst>
                            <p:childTnLst>
                              <p:par>
                                <p:cTn id="1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3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7" grpId="0">
        <p:bldSub>
          <a:bldChart bld="series"/>
        </p:bldSub>
      </p:bldGraphic>
      <p:bldGraphic spid="38" grpId="0">
        <p:bldSub>
          <a:bldChart bld="series"/>
        </p:bldSub>
      </p:bldGraphic>
      <p:bldGraphic spid="39" grpId="0">
        <p:bldSub>
          <a:bldChart bld="series"/>
        </p:bldSub>
      </p:bldGraphic>
      <p:bldGraphic spid="40" grpId="0">
        <p:bldSub>
          <a:bldChart bld="series"/>
        </p:bldSub>
      </p:bldGraphic>
      <p:bldGraphic spid="41" grpId="0">
        <p:bldSub>
          <a:bldChart bld="series"/>
        </p:bldSub>
      </p:bldGraphic>
      <p:bldP spid="42" grpId="0" animBg="1"/>
      <p:bldP spid="43" grpId="0" animBg="1"/>
      <p:bldP spid="44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xmlns="" val="2117070698"/>
              </p:ext>
            </p:extLst>
          </p:nvPr>
        </p:nvGraphicFramePr>
        <p:xfrm>
          <a:off x="1219200" y="914400"/>
          <a:ext cx="76200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Prostokąt 8"/>
          <p:cNvSpPr/>
          <p:nvPr/>
        </p:nvSpPr>
        <p:spPr>
          <a:xfrm>
            <a:off x="3426242" y="381000"/>
            <a:ext cx="30276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2018 r.</a:t>
            </a:r>
          </a:p>
          <a:p>
            <a:pPr algn="ctr"/>
            <a:endParaRPr lang="pl-PL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2057400" y="838200"/>
            <a:ext cx="617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Ilość i charakter zdarzeń w poszczególnych gminach powiatu skarżyskiego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</p:spTree>
    <p:extLst>
      <p:ext uri="{BB962C8B-B14F-4D97-AF65-F5344CB8AC3E}">
        <p14:creationId xmlns:p14="http://schemas.microsoft.com/office/powerpoint/2010/main" xmlns="" val="3332023745"/>
      </p:ext>
    </p:extLst>
  </p:cSld>
  <p:clrMapOvr>
    <a:masterClrMapping/>
  </p:clrMapOvr>
  <p:transition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Wykres 10"/>
          <p:cNvGraphicFramePr/>
          <p:nvPr>
            <p:extLst>
              <p:ext uri="{D42A27DB-BD31-4B8C-83A1-F6EECF244321}">
                <p14:modId xmlns:p14="http://schemas.microsoft.com/office/powerpoint/2010/main" xmlns="" val="2301061660"/>
              </p:ext>
            </p:extLst>
          </p:nvPr>
        </p:nvGraphicFramePr>
        <p:xfrm>
          <a:off x="1219200" y="990600"/>
          <a:ext cx="76962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Prostokąt 6"/>
          <p:cNvSpPr/>
          <p:nvPr/>
        </p:nvSpPr>
        <p:spPr>
          <a:xfrm>
            <a:off x="3429000" y="304800"/>
            <a:ext cx="30276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2018 r.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905000" y="838200"/>
            <a:ext cx="647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Ilość zdarzeń w rozbiciu na miesiące w  powiecie skarżyskim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10" name="pole tekstowe 9"/>
          <p:cNvSpPr txBox="1"/>
          <p:nvPr/>
        </p:nvSpPr>
        <p:spPr>
          <a:xfrm flipH="1">
            <a:off x="3733800" y="4724400"/>
            <a:ext cx="525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002060"/>
                </a:solidFill>
              </a:rPr>
              <a:t>W I półroczu zanotowano 524 zdarzeń, tj. 52 % </a:t>
            </a:r>
          </a:p>
        </p:txBody>
      </p:sp>
      <p:sp>
        <p:nvSpPr>
          <p:cNvPr id="12" name="pole tekstowe 11"/>
          <p:cNvSpPr txBox="1"/>
          <p:nvPr/>
        </p:nvSpPr>
        <p:spPr>
          <a:xfrm flipH="1">
            <a:off x="3505200" y="1447800"/>
            <a:ext cx="525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002060"/>
                </a:solidFill>
              </a:rPr>
              <a:t>W II półroczu zanotowano 482 zdarzeń, tj. 48 % </a:t>
            </a:r>
          </a:p>
        </p:txBody>
      </p:sp>
    </p:spTree>
    <p:extLst>
      <p:ext uri="{BB962C8B-B14F-4D97-AF65-F5344CB8AC3E}">
        <p14:creationId xmlns:p14="http://schemas.microsoft.com/office/powerpoint/2010/main" xmlns="" val="74188281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Wykres 10"/>
          <p:cNvGraphicFramePr/>
          <p:nvPr>
            <p:extLst>
              <p:ext uri="{D42A27DB-BD31-4B8C-83A1-F6EECF244321}">
                <p14:modId xmlns:p14="http://schemas.microsoft.com/office/powerpoint/2010/main" xmlns="" val="2385296189"/>
              </p:ext>
            </p:extLst>
          </p:nvPr>
        </p:nvGraphicFramePr>
        <p:xfrm>
          <a:off x="1219200" y="990600"/>
          <a:ext cx="76962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Prostokąt 6"/>
          <p:cNvSpPr/>
          <p:nvPr/>
        </p:nvSpPr>
        <p:spPr>
          <a:xfrm>
            <a:off x="3429000" y="304800"/>
            <a:ext cx="30276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2018 r.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905000" y="838200"/>
            <a:ext cx="647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Ilość zdarzeń w rozbiciu na grupy obiektów w powiecie  skarżyskim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5867400" y="1367314"/>
            <a:ext cx="2743200" cy="523220"/>
          </a:xfrm>
          <a:prstGeom prst="rect">
            <a:avLst/>
          </a:prstGeom>
          <a:solidFill>
            <a:srgbClr val="FFFF00">
              <a:alpha val="4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solidFill>
                  <a:srgbClr val="FF0000"/>
                </a:solidFill>
              </a:rPr>
              <a:t>W tym 201 zdarzeń to pożary traw i nieużytków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7E4A0C12-C283-4768-B8AD-BF346B3EAADA}"/>
              </a:ext>
            </a:extLst>
          </p:cNvPr>
          <p:cNvSpPr/>
          <p:nvPr/>
        </p:nvSpPr>
        <p:spPr>
          <a:xfrm>
            <a:off x="1295400" y="1115199"/>
            <a:ext cx="7620000" cy="10946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9704501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xmlns="" val="485954160"/>
              </p:ext>
            </p:extLst>
          </p:nvPr>
        </p:nvGraphicFramePr>
        <p:xfrm>
          <a:off x="1524000" y="1219200"/>
          <a:ext cx="71628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Prostokąt 8"/>
          <p:cNvSpPr/>
          <p:nvPr/>
        </p:nvSpPr>
        <p:spPr>
          <a:xfrm>
            <a:off x="3429000" y="304800"/>
            <a:ext cx="30276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2018 r.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1524000" y="838200"/>
            <a:ext cx="647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Pożary traw w latach 2010-2018 w  powiecie skarżyskim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</p:spTree>
    <p:extLst>
      <p:ext uri="{BB962C8B-B14F-4D97-AF65-F5344CB8AC3E}">
        <p14:creationId xmlns:p14="http://schemas.microsoft.com/office/powerpoint/2010/main" xmlns="" val="1462486066"/>
      </p:ext>
    </p:extLst>
  </p:cSld>
  <p:clrMapOvr>
    <a:masterClrMapping/>
  </p:clrMapOvr>
  <p:transition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2895600" y="76562"/>
            <a:ext cx="30276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2018 r.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60882E4B-6CB4-485D-B23F-2DB2E9FC29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9264" y="1074593"/>
            <a:ext cx="4008811" cy="4312041"/>
          </a:xfrm>
          <a:prstGeom prst="rect">
            <a:avLst/>
          </a:prstGeom>
        </p:spPr>
      </p:pic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xmlns="" id="{AF9E58BB-FEBA-4003-A225-1DCE36CFF2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23741931"/>
              </p:ext>
            </p:extLst>
          </p:nvPr>
        </p:nvGraphicFramePr>
        <p:xfrm>
          <a:off x="1328928" y="5474688"/>
          <a:ext cx="7315201" cy="1014982"/>
        </p:xfrm>
        <a:graphic>
          <a:graphicData uri="http://schemas.openxmlformats.org/drawingml/2006/table">
            <a:tbl>
              <a:tblPr/>
              <a:tblGrid>
                <a:gridCol w="22393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57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5739">
                  <a:extLst>
                    <a:ext uri="{9D8B030D-6E8A-4147-A177-3AD203B41FA5}">
                      <a16:colId xmlns:a16="http://schemas.microsoft.com/office/drawing/2014/main" xmlns="" val="1912807759"/>
                    </a:ext>
                  </a:extLst>
                </a:gridCol>
                <a:gridCol w="17072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7708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33400"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1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Ilość zdarzeń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1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1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poszkodowani</a:t>
                      </a:r>
                      <a:endParaRPr lang="pl-PL" sz="11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1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1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Ofiary śmiertelne</a:t>
                      </a:r>
                      <a:endParaRPr lang="pl-PL" sz="11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1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1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 A Z E M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poszkodowani</a:t>
                      </a:r>
                      <a:endParaRPr lang="pl-PL" sz="1100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8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dorośli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dzieci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46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8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800" b="1" dirty="0"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45965176"/>
                  </a:ext>
                </a:extLst>
              </a:tr>
              <a:tr h="30517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9000">
                          <a:srgbClr val="FF0000"/>
                        </a:gs>
                        <a:gs pos="63000">
                          <a:schemeClr val="accent2">
                            <a:lumMod val="95000"/>
                            <a:lumOff val="5000"/>
                          </a:schemeClr>
                        </a:gs>
                        <a:gs pos="100000">
                          <a:schemeClr val="accent2">
                            <a:lumMod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9000">
                          <a:srgbClr val="FF0000"/>
                        </a:gs>
                        <a:gs pos="63000">
                          <a:schemeClr val="accent2">
                            <a:lumMod val="95000"/>
                            <a:lumOff val="5000"/>
                          </a:schemeClr>
                        </a:gs>
                        <a:gs pos="100000">
                          <a:schemeClr val="accent2">
                            <a:lumMod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9000">
                          <a:srgbClr val="FF0000"/>
                        </a:gs>
                        <a:gs pos="63000">
                          <a:schemeClr val="accent2">
                            <a:lumMod val="95000"/>
                            <a:lumOff val="5000"/>
                          </a:schemeClr>
                        </a:gs>
                        <a:gs pos="100000">
                          <a:schemeClr val="accent2">
                            <a:lumMod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9000">
                          <a:srgbClr val="FF0000"/>
                        </a:gs>
                        <a:gs pos="63000">
                          <a:schemeClr val="accent2">
                            <a:lumMod val="95000"/>
                            <a:lumOff val="5000"/>
                          </a:schemeClr>
                        </a:gs>
                        <a:gs pos="100000">
                          <a:schemeClr val="accent2">
                            <a:lumMod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800" b="1" dirty="0"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59000">
                          <a:srgbClr val="FF0000"/>
                        </a:gs>
                        <a:gs pos="63000">
                          <a:schemeClr val="accent2">
                            <a:lumMod val="95000"/>
                            <a:lumOff val="5000"/>
                          </a:schemeClr>
                        </a:gs>
                        <a:gs pos="100000">
                          <a:schemeClr val="accent2">
                            <a:lumMod val="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4" name="Prostokąt 13">
            <a:extLst>
              <a:ext uri="{FF2B5EF4-FFF2-40B4-BE49-F238E27FC236}">
                <a16:creationId xmlns:a16="http://schemas.microsoft.com/office/drawing/2014/main" xmlns="" id="{03F7C38D-9777-480E-949E-EE0AC9586999}"/>
              </a:ext>
            </a:extLst>
          </p:cNvPr>
          <p:cNvSpPr/>
          <p:nvPr/>
        </p:nvSpPr>
        <p:spPr>
          <a:xfrm>
            <a:off x="3086767" y="527140"/>
            <a:ext cx="534954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b="1" dirty="0">
                <a:ln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Ilość zdarzeń z udziałem tlenku węgla w 2018 r</a:t>
            </a:r>
            <a:r>
              <a:rPr lang="pl-PL" b="1" dirty="0">
                <a:ln/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EE73870C-29B4-4451-9A0B-0BFE8490F332}"/>
              </a:ext>
            </a:extLst>
          </p:cNvPr>
          <p:cNvSpPr txBox="1"/>
          <p:nvPr/>
        </p:nvSpPr>
        <p:spPr>
          <a:xfrm>
            <a:off x="1116393" y="2313237"/>
            <a:ext cx="400881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u="sng" dirty="0">
                <a:solidFill>
                  <a:srgbClr val="FF0000"/>
                </a:solidFill>
              </a:rPr>
              <a:t>Najczęstsze przyczyny tego typu zdarzeń</a:t>
            </a:r>
          </a:p>
          <a:p>
            <a:endParaRPr lang="pl-PL" b="1" dirty="0">
              <a:solidFill>
                <a:srgbClr val="FF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FF0000"/>
                </a:solidFill>
              </a:rPr>
              <a:t>Niedrożność przewodów kominowych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sz="1400" b="1" dirty="0">
                <a:solidFill>
                  <a:srgbClr val="FF0000"/>
                </a:solidFill>
              </a:rPr>
              <a:t>Niedrożność przewodów wentylacyjnych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l-PL" sz="1400" b="1" dirty="0" err="1">
                <a:solidFill>
                  <a:srgbClr val="FF0000"/>
                </a:solidFill>
              </a:rPr>
              <a:t>Niwłaściwe</a:t>
            </a:r>
            <a:r>
              <a:rPr lang="pl-PL" sz="1400" b="1" dirty="0">
                <a:solidFill>
                  <a:srgbClr val="FF0000"/>
                </a:solidFill>
              </a:rPr>
              <a:t> użytkowanie kotłów grzewczych (piecyki gazowe, piece CO)</a:t>
            </a:r>
          </a:p>
        </p:txBody>
      </p:sp>
    </p:spTree>
    <p:extLst>
      <p:ext uri="{BB962C8B-B14F-4D97-AF65-F5344CB8AC3E}">
        <p14:creationId xmlns:p14="http://schemas.microsoft.com/office/powerpoint/2010/main" xmlns="" val="84471480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xmlns="" val="2264130971"/>
              </p:ext>
            </p:extLst>
          </p:nvPr>
        </p:nvGraphicFramePr>
        <p:xfrm>
          <a:off x="1524000" y="1219200"/>
          <a:ext cx="71628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Prostokąt 8"/>
          <p:cNvSpPr/>
          <p:nvPr/>
        </p:nvSpPr>
        <p:spPr>
          <a:xfrm>
            <a:off x="3429000" y="304800"/>
            <a:ext cx="30276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2018 r.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1524000" y="838200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Interwencje do stwierdzonej obecności tlenku węgla w latach  2014-2018 </a:t>
            </a:r>
            <a:br>
              <a:rPr lang="pl-PL" sz="1200" b="1" dirty="0">
                <a:latin typeface="Arial" pitchFamily="34" charset="0"/>
                <a:cs typeface="Arial" pitchFamily="34" charset="0"/>
              </a:rPr>
            </a:br>
            <a:r>
              <a:rPr lang="pl-PL" sz="1200" b="1" dirty="0">
                <a:latin typeface="Arial" pitchFamily="34" charset="0"/>
                <a:cs typeface="Arial" pitchFamily="34" charset="0"/>
              </a:rPr>
              <a:t>w  powiecie skarżyskim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</p:spTree>
    <p:extLst>
      <p:ext uri="{BB962C8B-B14F-4D97-AF65-F5344CB8AC3E}">
        <p14:creationId xmlns:p14="http://schemas.microsoft.com/office/powerpoint/2010/main" xmlns="" val="2972624595"/>
      </p:ext>
    </p:extLst>
  </p:cSld>
  <p:clrMapOvr>
    <a:masterClrMapping/>
  </p:clrMapOvr>
  <p:transition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xmlns="" val="882767739"/>
              </p:ext>
            </p:extLst>
          </p:nvPr>
        </p:nvGraphicFramePr>
        <p:xfrm>
          <a:off x="1524000" y="1397000"/>
          <a:ext cx="7315200" cy="416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Prostokąt 8"/>
          <p:cNvSpPr/>
          <p:nvPr/>
        </p:nvSpPr>
        <p:spPr>
          <a:xfrm>
            <a:off x="3429000" y="304800"/>
            <a:ext cx="30276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2018 r.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524000" y="838200"/>
            <a:ext cx="6858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Wyjazdy do zdarzeń w komunikacji drogowej w latach 2009-2018 w  powiecie skarżyskim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</p:spTree>
    <p:extLst>
      <p:ext uri="{BB962C8B-B14F-4D97-AF65-F5344CB8AC3E}">
        <p14:creationId xmlns:p14="http://schemas.microsoft.com/office/powerpoint/2010/main" xmlns="" val="2014674760"/>
      </p:ext>
    </p:extLst>
  </p:cSld>
  <p:clrMapOvr>
    <a:masterClrMapping/>
  </p:clrMapOvr>
  <p:transition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xmlns="" val="184038226"/>
              </p:ext>
            </p:extLst>
          </p:nvPr>
        </p:nvGraphicFramePr>
        <p:xfrm>
          <a:off x="1524000" y="1397000"/>
          <a:ext cx="7315200" cy="416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Prostokąt 8"/>
          <p:cNvSpPr/>
          <p:nvPr/>
        </p:nvSpPr>
        <p:spPr>
          <a:xfrm>
            <a:off x="3429000" y="304800"/>
            <a:ext cx="30276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2018 r.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905000" y="838200"/>
            <a:ext cx="647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Interwencje przy usuwaniu owadów w latach 2009-2018 w  powiecie skarżyskim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</p:spTree>
    <p:extLst>
      <p:ext uri="{BB962C8B-B14F-4D97-AF65-F5344CB8AC3E}">
        <p14:creationId xmlns:p14="http://schemas.microsoft.com/office/powerpoint/2010/main" xmlns="" val="2874076498"/>
      </p:ext>
    </p:extLst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ppp.gif">
            <a:extLst>
              <a:ext uri="{FF2B5EF4-FFF2-40B4-BE49-F238E27FC236}">
                <a16:creationId xmlns:a16="http://schemas.microsoft.com/office/drawing/2014/main" xmlns="" id="{9270B747-530D-4C8E-BE78-0331DBC970D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5" name="Obraz 89">
            <a:extLst>
              <a:ext uri="{FF2B5EF4-FFF2-40B4-BE49-F238E27FC236}">
                <a16:creationId xmlns:a16="http://schemas.microsoft.com/office/drawing/2014/main" xmlns="" id="{B7020EF6-5165-48FA-8B72-73EAE3B3D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Obraz 2" descr="herb">
            <a:extLst>
              <a:ext uri="{FF2B5EF4-FFF2-40B4-BE49-F238E27FC236}">
                <a16:creationId xmlns:a16="http://schemas.microsoft.com/office/drawing/2014/main" xmlns="" id="{9ED2F2CA-C874-4F04-8B55-8167ADD5F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Dowolny kształt 9">
            <a:extLst>
              <a:ext uri="{FF2B5EF4-FFF2-40B4-BE49-F238E27FC236}">
                <a16:creationId xmlns:a16="http://schemas.microsoft.com/office/drawing/2014/main" xmlns="" id="{3BD743A0-4C3F-412F-AAED-E57DA42A03CC}"/>
              </a:ext>
            </a:extLst>
          </p:cNvPr>
          <p:cNvSpPr/>
          <p:nvPr/>
        </p:nvSpPr>
        <p:spPr>
          <a:xfrm>
            <a:off x="2199968" y="879987"/>
            <a:ext cx="5191432" cy="5732206"/>
          </a:xfrm>
          <a:custGeom>
            <a:avLst/>
            <a:gdLst>
              <a:gd name="connsiteX0" fmla="*/ 2271251 w 5191432"/>
              <a:gd name="connsiteY0" fmla="*/ 894735 h 5732206"/>
              <a:gd name="connsiteX1" fmla="*/ 1514167 w 5191432"/>
              <a:gd name="connsiteY1" fmla="*/ 540774 h 5732206"/>
              <a:gd name="connsiteX2" fmla="*/ 1278193 w 5191432"/>
              <a:gd name="connsiteY2" fmla="*/ 1120877 h 5732206"/>
              <a:gd name="connsiteX3" fmla="*/ 1140541 w 5191432"/>
              <a:gd name="connsiteY3" fmla="*/ 1061884 h 5732206"/>
              <a:gd name="connsiteX4" fmla="*/ 1140541 w 5191432"/>
              <a:gd name="connsiteY4" fmla="*/ 1150374 h 5732206"/>
              <a:gd name="connsiteX5" fmla="*/ 1091380 w 5191432"/>
              <a:gd name="connsiteY5" fmla="*/ 1229032 h 5732206"/>
              <a:gd name="connsiteX6" fmla="*/ 1091380 w 5191432"/>
              <a:gd name="connsiteY6" fmla="*/ 1327355 h 5732206"/>
              <a:gd name="connsiteX7" fmla="*/ 1061883 w 5191432"/>
              <a:gd name="connsiteY7" fmla="*/ 1376516 h 5732206"/>
              <a:gd name="connsiteX8" fmla="*/ 1111045 w 5191432"/>
              <a:gd name="connsiteY8" fmla="*/ 1484671 h 5732206"/>
              <a:gd name="connsiteX9" fmla="*/ 983225 w 5191432"/>
              <a:gd name="connsiteY9" fmla="*/ 1563329 h 5732206"/>
              <a:gd name="connsiteX10" fmla="*/ 983225 w 5191432"/>
              <a:gd name="connsiteY10" fmla="*/ 1740309 h 5732206"/>
              <a:gd name="connsiteX11" fmla="*/ 934064 w 5191432"/>
              <a:gd name="connsiteY11" fmla="*/ 1877961 h 5732206"/>
              <a:gd name="connsiteX12" fmla="*/ 757083 w 5191432"/>
              <a:gd name="connsiteY12" fmla="*/ 2143432 h 5732206"/>
              <a:gd name="connsiteX13" fmla="*/ 353961 w 5191432"/>
              <a:gd name="connsiteY13" fmla="*/ 2192593 h 5732206"/>
              <a:gd name="connsiteX14" fmla="*/ 255638 w 5191432"/>
              <a:gd name="connsiteY14" fmla="*/ 2448232 h 5732206"/>
              <a:gd name="connsiteX15" fmla="*/ 186812 w 5191432"/>
              <a:gd name="connsiteY15" fmla="*/ 2408903 h 5732206"/>
              <a:gd name="connsiteX16" fmla="*/ 0 w 5191432"/>
              <a:gd name="connsiteY16" fmla="*/ 2762864 h 5732206"/>
              <a:gd name="connsiteX17" fmla="*/ 49161 w 5191432"/>
              <a:gd name="connsiteY17" fmla="*/ 3185651 h 5732206"/>
              <a:gd name="connsiteX18" fmla="*/ 216309 w 5191432"/>
              <a:gd name="connsiteY18" fmla="*/ 3401961 h 5732206"/>
              <a:gd name="connsiteX19" fmla="*/ 314632 w 5191432"/>
              <a:gd name="connsiteY19" fmla="*/ 3362632 h 5732206"/>
              <a:gd name="connsiteX20" fmla="*/ 245806 w 5191432"/>
              <a:gd name="connsiteY20" fmla="*/ 3313471 h 5732206"/>
              <a:gd name="connsiteX21" fmla="*/ 255638 w 5191432"/>
              <a:gd name="connsiteY21" fmla="*/ 3106993 h 5732206"/>
              <a:gd name="connsiteX22" fmla="*/ 314632 w 5191432"/>
              <a:gd name="connsiteY22" fmla="*/ 3146322 h 5732206"/>
              <a:gd name="connsiteX23" fmla="*/ 344129 w 5191432"/>
              <a:gd name="connsiteY23" fmla="*/ 3067664 h 5732206"/>
              <a:gd name="connsiteX24" fmla="*/ 432619 w 5191432"/>
              <a:gd name="connsiteY24" fmla="*/ 3097161 h 5732206"/>
              <a:gd name="connsiteX25" fmla="*/ 403122 w 5191432"/>
              <a:gd name="connsiteY25" fmla="*/ 3008671 h 5732206"/>
              <a:gd name="connsiteX26" fmla="*/ 678425 w 5191432"/>
              <a:gd name="connsiteY26" fmla="*/ 3038168 h 5732206"/>
              <a:gd name="connsiteX27" fmla="*/ 747251 w 5191432"/>
              <a:gd name="connsiteY27" fmla="*/ 2998839 h 5732206"/>
              <a:gd name="connsiteX28" fmla="*/ 973393 w 5191432"/>
              <a:gd name="connsiteY28" fmla="*/ 3254477 h 5732206"/>
              <a:gd name="connsiteX29" fmla="*/ 570270 w 5191432"/>
              <a:gd name="connsiteY29" fmla="*/ 3716593 h 5732206"/>
              <a:gd name="connsiteX30" fmla="*/ 688258 w 5191432"/>
              <a:gd name="connsiteY30" fmla="*/ 3824748 h 5732206"/>
              <a:gd name="connsiteX31" fmla="*/ 1071716 w 5191432"/>
              <a:gd name="connsiteY31" fmla="*/ 3962400 h 5732206"/>
              <a:gd name="connsiteX32" fmla="*/ 1199535 w 5191432"/>
              <a:gd name="connsiteY32" fmla="*/ 4080387 h 5732206"/>
              <a:gd name="connsiteX33" fmla="*/ 1347019 w 5191432"/>
              <a:gd name="connsiteY33" fmla="*/ 3903406 h 5732206"/>
              <a:gd name="connsiteX34" fmla="*/ 1533832 w 5191432"/>
              <a:gd name="connsiteY34" fmla="*/ 3746090 h 5732206"/>
              <a:gd name="connsiteX35" fmla="*/ 1927122 w 5191432"/>
              <a:gd name="connsiteY35" fmla="*/ 4119716 h 5732206"/>
              <a:gd name="connsiteX36" fmla="*/ 1927122 w 5191432"/>
              <a:gd name="connsiteY36" fmla="*/ 4159045 h 5732206"/>
              <a:gd name="connsiteX37" fmla="*/ 2074606 w 5191432"/>
              <a:gd name="connsiteY37" fmla="*/ 4345858 h 5732206"/>
              <a:gd name="connsiteX38" fmla="*/ 1936954 w 5191432"/>
              <a:gd name="connsiteY38" fmla="*/ 4483509 h 5732206"/>
              <a:gd name="connsiteX39" fmla="*/ 1936954 w 5191432"/>
              <a:gd name="connsiteY39" fmla="*/ 4513006 h 5732206"/>
              <a:gd name="connsiteX40" fmla="*/ 1828800 w 5191432"/>
              <a:gd name="connsiteY40" fmla="*/ 4463845 h 5732206"/>
              <a:gd name="connsiteX41" fmla="*/ 1927122 w 5191432"/>
              <a:gd name="connsiteY41" fmla="*/ 4788309 h 5732206"/>
              <a:gd name="connsiteX42" fmla="*/ 1868129 w 5191432"/>
              <a:gd name="connsiteY42" fmla="*/ 4768645 h 5732206"/>
              <a:gd name="connsiteX43" fmla="*/ 1917290 w 5191432"/>
              <a:gd name="connsiteY43" fmla="*/ 4876800 h 5732206"/>
              <a:gd name="connsiteX44" fmla="*/ 2045109 w 5191432"/>
              <a:gd name="connsiteY44" fmla="*/ 4945626 h 5732206"/>
              <a:gd name="connsiteX45" fmla="*/ 2074606 w 5191432"/>
              <a:gd name="connsiteY45" fmla="*/ 4857135 h 5732206"/>
              <a:gd name="connsiteX46" fmla="*/ 2251587 w 5191432"/>
              <a:gd name="connsiteY46" fmla="*/ 4886632 h 5732206"/>
              <a:gd name="connsiteX47" fmla="*/ 2290916 w 5191432"/>
              <a:gd name="connsiteY47" fmla="*/ 5407742 h 5732206"/>
              <a:gd name="connsiteX48" fmla="*/ 2723535 w 5191432"/>
              <a:gd name="connsiteY48" fmla="*/ 5506064 h 5732206"/>
              <a:gd name="connsiteX49" fmla="*/ 2654709 w 5191432"/>
              <a:gd name="connsiteY49" fmla="*/ 5663380 h 5732206"/>
              <a:gd name="connsiteX50" fmla="*/ 2743200 w 5191432"/>
              <a:gd name="connsiteY50" fmla="*/ 5712542 h 5732206"/>
              <a:gd name="connsiteX51" fmla="*/ 2841522 w 5191432"/>
              <a:gd name="connsiteY51" fmla="*/ 5506064 h 5732206"/>
              <a:gd name="connsiteX52" fmla="*/ 3283974 w 5191432"/>
              <a:gd name="connsiteY52" fmla="*/ 5732206 h 5732206"/>
              <a:gd name="connsiteX53" fmla="*/ 3510116 w 5191432"/>
              <a:gd name="connsiteY53" fmla="*/ 5220929 h 5732206"/>
              <a:gd name="connsiteX54" fmla="*/ 3165987 w 5191432"/>
              <a:gd name="connsiteY54" fmla="*/ 5093109 h 5732206"/>
              <a:gd name="connsiteX55" fmla="*/ 3303638 w 5191432"/>
              <a:gd name="connsiteY55" fmla="*/ 4345858 h 5732206"/>
              <a:gd name="connsiteX56" fmla="*/ 3480619 w 5191432"/>
              <a:gd name="connsiteY56" fmla="*/ 4316361 h 5732206"/>
              <a:gd name="connsiteX57" fmla="*/ 3519948 w 5191432"/>
              <a:gd name="connsiteY57" fmla="*/ 4237703 h 5732206"/>
              <a:gd name="connsiteX58" fmla="*/ 3696929 w 5191432"/>
              <a:gd name="connsiteY58" fmla="*/ 4041058 h 5732206"/>
              <a:gd name="connsiteX59" fmla="*/ 3834580 w 5191432"/>
              <a:gd name="connsiteY59" fmla="*/ 3765755 h 5732206"/>
              <a:gd name="connsiteX60" fmla="*/ 3854245 w 5191432"/>
              <a:gd name="connsiteY60" fmla="*/ 3834580 h 5732206"/>
              <a:gd name="connsiteX61" fmla="*/ 3991896 w 5191432"/>
              <a:gd name="connsiteY61" fmla="*/ 3824748 h 5732206"/>
              <a:gd name="connsiteX62" fmla="*/ 4011561 w 5191432"/>
              <a:gd name="connsiteY62" fmla="*/ 3923071 h 5732206"/>
              <a:gd name="connsiteX63" fmla="*/ 4149212 w 5191432"/>
              <a:gd name="connsiteY63" fmla="*/ 3893574 h 5732206"/>
              <a:gd name="connsiteX64" fmla="*/ 4119716 w 5191432"/>
              <a:gd name="connsiteY64" fmla="*/ 3755922 h 5732206"/>
              <a:gd name="connsiteX65" fmla="*/ 4188541 w 5191432"/>
              <a:gd name="connsiteY65" fmla="*/ 3637935 h 5732206"/>
              <a:gd name="connsiteX66" fmla="*/ 4306529 w 5191432"/>
              <a:gd name="connsiteY66" fmla="*/ 3559277 h 5732206"/>
              <a:gd name="connsiteX67" fmla="*/ 4336025 w 5191432"/>
              <a:gd name="connsiteY67" fmla="*/ 3431458 h 5732206"/>
              <a:gd name="connsiteX68" fmla="*/ 4385187 w 5191432"/>
              <a:gd name="connsiteY68" fmla="*/ 3352800 h 5732206"/>
              <a:gd name="connsiteX69" fmla="*/ 4277032 w 5191432"/>
              <a:gd name="connsiteY69" fmla="*/ 3264309 h 5732206"/>
              <a:gd name="connsiteX70" fmla="*/ 4237703 w 5191432"/>
              <a:gd name="connsiteY70" fmla="*/ 3038168 h 5732206"/>
              <a:gd name="connsiteX71" fmla="*/ 4345858 w 5191432"/>
              <a:gd name="connsiteY71" fmla="*/ 2910348 h 5732206"/>
              <a:gd name="connsiteX72" fmla="*/ 4345858 w 5191432"/>
              <a:gd name="connsiteY72" fmla="*/ 2792361 h 5732206"/>
              <a:gd name="connsiteX73" fmla="*/ 4198374 w 5191432"/>
              <a:gd name="connsiteY73" fmla="*/ 2821858 h 5732206"/>
              <a:gd name="connsiteX74" fmla="*/ 4257367 w 5191432"/>
              <a:gd name="connsiteY74" fmla="*/ 2674374 h 5732206"/>
              <a:gd name="connsiteX75" fmla="*/ 4168877 w 5191432"/>
              <a:gd name="connsiteY75" fmla="*/ 2635045 h 5732206"/>
              <a:gd name="connsiteX76" fmla="*/ 4198374 w 5191432"/>
              <a:gd name="connsiteY76" fmla="*/ 2546555 h 5732206"/>
              <a:gd name="connsiteX77" fmla="*/ 4129548 w 5191432"/>
              <a:gd name="connsiteY77" fmla="*/ 2467897 h 5732206"/>
              <a:gd name="connsiteX78" fmla="*/ 4198374 w 5191432"/>
              <a:gd name="connsiteY78" fmla="*/ 2330245 h 5732206"/>
              <a:gd name="connsiteX79" fmla="*/ 4424516 w 5191432"/>
              <a:gd name="connsiteY79" fmla="*/ 2438400 h 5732206"/>
              <a:gd name="connsiteX80" fmla="*/ 4424516 w 5191432"/>
              <a:gd name="connsiteY80" fmla="*/ 2517058 h 5732206"/>
              <a:gd name="connsiteX81" fmla="*/ 4640825 w 5191432"/>
              <a:gd name="connsiteY81" fmla="*/ 2536722 h 5732206"/>
              <a:gd name="connsiteX82" fmla="*/ 4699819 w 5191432"/>
              <a:gd name="connsiteY82" fmla="*/ 2467897 h 5732206"/>
              <a:gd name="connsiteX83" fmla="*/ 4788309 w 5191432"/>
              <a:gd name="connsiteY83" fmla="*/ 2566219 h 5732206"/>
              <a:gd name="connsiteX84" fmla="*/ 4837470 w 5191432"/>
              <a:gd name="connsiteY84" fmla="*/ 2625213 h 5732206"/>
              <a:gd name="connsiteX85" fmla="*/ 4886632 w 5191432"/>
              <a:gd name="connsiteY85" fmla="*/ 2625213 h 5732206"/>
              <a:gd name="connsiteX86" fmla="*/ 4965290 w 5191432"/>
              <a:gd name="connsiteY86" fmla="*/ 2536722 h 5732206"/>
              <a:gd name="connsiteX87" fmla="*/ 4984954 w 5191432"/>
              <a:gd name="connsiteY87" fmla="*/ 2408903 h 5732206"/>
              <a:gd name="connsiteX88" fmla="*/ 4916129 w 5191432"/>
              <a:gd name="connsiteY88" fmla="*/ 2379406 h 5732206"/>
              <a:gd name="connsiteX89" fmla="*/ 5014451 w 5191432"/>
              <a:gd name="connsiteY89" fmla="*/ 2064774 h 5732206"/>
              <a:gd name="connsiteX90" fmla="*/ 4975122 w 5191432"/>
              <a:gd name="connsiteY90" fmla="*/ 1907458 h 5732206"/>
              <a:gd name="connsiteX91" fmla="*/ 4896464 w 5191432"/>
              <a:gd name="connsiteY91" fmla="*/ 1809135 h 5732206"/>
              <a:gd name="connsiteX92" fmla="*/ 4984954 w 5191432"/>
              <a:gd name="connsiteY92" fmla="*/ 1799303 h 5732206"/>
              <a:gd name="connsiteX93" fmla="*/ 5024283 w 5191432"/>
              <a:gd name="connsiteY93" fmla="*/ 1838632 h 5732206"/>
              <a:gd name="connsiteX94" fmla="*/ 5004619 w 5191432"/>
              <a:gd name="connsiteY94" fmla="*/ 1779639 h 5732206"/>
              <a:gd name="connsiteX95" fmla="*/ 4906296 w 5191432"/>
              <a:gd name="connsiteY95" fmla="*/ 1700980 h 5732206"/>
              <a:gd name="connsiteX96" fmla="*/ 4896464 w 5191432"/>
              <a:gd name="connsiteY96" fmla="*/ 1671484 h 5732206"/>
              <a:gd name="connsiteX97" fmla="*/ 5102941 w 5191432"/>
              <a:gd name="connsiteY97" fmla="*/ 1573161 h 5732206"/>
              <a:gd name="connsiteX98" fmla="*/ 5073445 w 5191432"/>
              <a:gd name="connsiteY98" fmla="*/ 1386348 h 5732206"/>
              <a:gd name="connsiteX99" fmla="*/ 5102941 w 5191432"/>
              <a:gd name="connsiteY99" fmla="*/ 1356851 h 5732206"/>
              <a:gd name="connsiteX100" fmla="*/ 4817806 w 5191432"/>
              <a:gd name="connsiteY100" fmla="*/ 1278193 h 5732206"/>
              <a:gd name="connsiteX101" fmla="*/ 4847303 w 5191432"/>
              <a:gd name="connsiteY101" fmla="*/ 1189703 h 5732206"/>
              <a:gd name="connsiteX102" fmla="*/ 4719483 w 5191432"/>
              <a:gd name="connsiteY102" fmla="*/ 1120877 h 5732206"/>
              <a:gd name="connsiteX103" fmla="*/ 4758812 w 5191432"/>
              <a:gd name="connsiteY103" fmla="*/ 884903 h 5732206"/>
              <a:gd name="connsiteX104" fmla="*/ 4886632 w 5191432"/>
              <a:gd name="connsiteY104" fmla="*/ 894735 h 5732206"/>
              <a:gd name="connsiteX105" fmla="*/ 4975122 w 5191432"/>
              <a:gd name="connsiteY105" fmla="*/ 943897 h 5732206"/>
              <a:gd name="connsiteX106" fmla="*/ 5191432 w 5191432"/>
              <a:gd name="connsiteY106" fmla="*/ 599768 h 5732206"/>
              <a:gd name="connsiteX107" fmla="*/ 5024283 w 5191432"/>
              <a:gd name="connsiteY107" fmla="*/ 412955 h 5732206"/>
              <a:gd name="connsiteX108" fmla="*/ 4306529 w 5191432"/>
              <a:gd name="connsiteY108" fmla="*/ 0 h 5732206"/>
              <a:gd name="connsiteX109" fmla="*/ 4198374 w 5191432"/>
              <a:gd name="connsiteY109" fmla="*/ 196645 h 5732206"/>
              <a:gd name="connsiteX110" fmla="*/ 4159045 w 5191432"/>
              <a:gd name="connsiteY110" fmla="*/ 137651 h 5732206"/>
              <a:gd name="connsiteX111" fmla="*/ 4159045 w 5191432"/>
              <a:gd name="connsiteY111" fmla="*/ 353961 h 5732206"/>
              <a:gd name="connsiteX112" fmla="*/ 4100051 w 5191432"/>
              <a:gd name="connsiteY112" fmla="*/ 363793 h 5732206"/>
              <a:gd name="connsiteX113" fmla="*/ 3913238 w 5191432"/>
              <a:gd name="connsiteY113" fmla="*/ 668593 h 5732206"/>
              <a:gd name="connsiteX114" fmla="*/ 3814916 w 5191432"/>
              <a:gd name="connsiteY114" fmla="*/ 963561 h 5732206"/>
              <a:gd name="connsiteX115" fmla="*/ 3519948 w 5191432"/>
              <a:gd name="connsiteY115" fmla="*/ 747251 h 5732206"/>
              <a:gd name="connsiteX116" fmla="*/ 3490451 w 5191432"/>
              <a:gd name="connsiteY116" fmla="*/ 747251 h 5732206"/>
              <a:gd name="connsiteX117" fmla="*/ 3411793 w 5191432"/>
              <a:gd name="connsiteY117" fmla="*/ 658761 h 5732206"/>
              <a:gd name="connsiteX118" fmla="*/ 3185651 w 5191432"/>
              <a:gd name="connsiteY118" fmla="*/ 501445 h 5732206"/>
              <a:gd name="connsiteX119" fmla="*/ 2861187 w 5191432"/>
              <a:gd name="connsiteY119" fmla="*/ 1111045 h 5732206"/>
              <a:gd name="connsiteX120" fmla="*/ 2497393 w 5191432"/>
              <a:gd name="connsiteY120" fmla="*/ 983226 h 5732206"/>
              <a:gd name="connsiteX121" fmla="*/ 2438400 w 5191432"/>
              <a:gd name="connsiteY121" fmla="*/ 1150374 h 5732206"/>
              <a:gd name="connsiteX122" fmla="*/ 2241754 w 5191432"/>
              <a:gd name="connsiteY122" fmla="*/ 1052051 h 5732206"/>
              <a:gd name="connsiteX123" fmla="*/ 2271251 w 5191432"/>
              <a:gd name="connsiteY123" fmla="*/ 894735 h 573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5191432" h="5732206">
                <a:moveTo>
                  <a:pt x="2271251" y="894735"/>
                </a:moveTo>
                <a:lnTo>
                  <a:pt x="1514167" y="540774"/>
                </a:lnTo>
                <a:lnTo>
                  <a:pt x="1278193" y="1120877"/>
                </a:lnTo>
                <a:lnTo>
                  <a:pt x="1140541" y="1061884"/>
                </a:lnTo>
                <a:lnTo>
                  <a:pt x="1140541" y="1150374"/>
                </a:lnTo>
                <a:lnTo>
                  <a:pt x="1091380" y="1229032"/>
                </a:lnTo>
                <a:lnTo>
                  <a:pt x="1091380" y="1327355"/>
                </a:lnTo>
                <a:lnTo>
                  <a:pt x="1061883" y="1376516"/>
                </a:lnTo>
                <a:lnTo>
                  <a:pt x="1111045" y="1484671"/>
                </a:lnTo>
                <a:lnTo>
                  <a:pt x="983225" y="1563329"/>
                </a:lnTo>
                <a:lnTo>
                  <a:pt x="983225" y="1740309"/>
                </a:lnTo>
                <a:lnTo>
                  <a:pt x="934064" y="1877961"/>
                </a:lnTo>
                <a:lnTo>
                  <a:pt x="757083" y="2143432"/>
                </a:lnTo>
                <a:lnTo>
                  <a:pt x="353961" y="2192593"/>
                </a:lnTo>
                <a:lnTo>
                  <a:pt x="255638" y="2448232"/>
                </a:lnTo>
                <a:lnTo>
                  <a:pt x="186812" y="2408903"/>
                </a:lnTo>
                <a:lnTo>
                  <a:pt x="0" y="2762864"/>
                </a:lnTo>
                <a:lnTo>
                  <a:pt x="49161" y="3185651"/>
                </a:lnTo>
                <a:lnTo>
                  <a:pt x="216309" y="3401961"/>
                </a:lnTo>
                <a:lnTo>
                  <a:pt x="314632" y="3362632"/>
                </a:lnTo>
                <a:lnTo>
                  <a:pt x="245806" y="3313471"/>
                </a:lnTo>
                <a:lnTo>
                  <a:pt x="255638" y="3106993"/>
                </a:lnTo>
                <a:lnTo>
                  <a:pt x="314632" y="3146322"/>
                </a:lnTo>
                <a:lnTo>
                  <a:pt x="344129" y="3067664"/>
                </a:lnTo>
                <a:lnTo>
                  <a:pt x="432619" y="3097161"/>
                </a:lnTo>
                <a:lnTo>
                  <a:pt x="403122" y="3008671"/>
                </a:lnTo>
                <a:lnTo>
                  <a:pt x="678425" y="3038168"/>
                </a:lnTo>
                <a:lnTo>
                  <a:pt x="747251" y="2998839"/>
                </a:lnTo>
                <a:lnTo>
                  <a:pt x="973393" y="3254477"/>
                </a:lnTo>
                <a:lnTo>
                  <a:pt x="570270" y="3716593"/>
                </a:lnTo>
                <a:lnTo>
                  <a:pt x="688258" y="3824748"/>
                </a:lnTo>
                <a:lnTo>
                  <a:pt x="1071716" y="3962400"/>
                </a:lnTo>
                <a:lnTo>
                  <a:pt x="1199535" y="4080387"/>
                </a:lnTo>
                <a:lnTo>
                  <a:pt x="1347019" y="3903406"/>
                </a:lnTo>
                <a:lnTo>
                  <a:pt x="1533832" y="3746090"/>
                </a:lnTo>
                <a:lnTo>
                  <a:pt x="1927122" y="4119716"/>
                </a:lnTo>
                <a:lnTo>
                  <a:pt x="1927122" y="4159045"/>
                </a:lnTo>
                <a:lnTo>
                  <a:pt x="2074606" y="4345858"/>
                </a:lnTo>
                <a:lnTo>
                  <a:pt x="1936954" y="4483509"/>
                </a:lnTo>
                <a:lnTo>
                  <a:pt x="1936954" y="4513006"/>
                </a:lnTo>
                <a:lnTo>
                  <a:pt x="1828800" y="4463845"/>
                </a:lnTo>
                <a:lnTo>
                  <a:pt x="1927122" y="4788309"/>
                </a:lnTo>
                <a:lnTo>
                  <a:pt x="1868129" y="4768645"/>
                </a:lnTo>
                <a:lnTo>
                  <a:pt x="1917290" y="4876800"/>
                </a:lnTo>
                <a:lnTo>
                  <a:pt x="2045109" y="4945626"/>
                </a:lnTo>
                <a:lnTo>
                  <a:pt x="2074606" y="4857135"/>
                </a:lnTo>
                <a:lnTo>
                  <a:pt x="2251587" y="4886632"/>
                </a:lnTo>
                <a:lnTo>
                  <a:pt x="2290916" y="5407742"/>
                </a:lnTo>
                <a:lnTo>
                  <a:pt x="2723535" y="5506064"/>
                </a:lnTo>
                <a:lnTo>
                  <a:pt x="2654709" y="5663380"/>
                </a:lnTo>
                <a:lnTo>
                  <a:pt x="2743200" y="5712542"/>
                </a:lnTo>
                <a:lnTo>
                  <a:pt x="2841522" y="5506064"/>
                </a:lnTo>
                <a:lnTo>
                  <a:pt x="3283974" y="5732206"/>
                </a:lnTo>
                <a:lnTo>
                  <a:pt x="3510116" y="5220929"/>
                </a:lnTo>
                <a:lnTo>
                  <a:pt x="3165987" y="5093109"/>
                </a:lnTo>
                <a:lnTo>
                  <a:pt x="3303638" y="4345858"/>
                </a:lnTo>
                <a:lnTo>
                  <a:pt x="3480619" y="4316361"/>
                </a:lnTo>
                <a:lnTo>
                  <a:pt x="3519948" y="4237703"/>
                </a:lnTo>
                <a:lnTo>
                  <a:pt x="3696929" y="4041058"/>
                </a:lnTo>
                <a:lnTo>
                  <a:pt x="3834580" y="3765755"/>
                </a:lnTo>
                <a:lnTo>
                  <a:pt x="3854245" y="3834580"/>
                </a:lnTo>
                <a:lnTo>
                  <a:pt x="3991896" y="3824748"/>
                </a:lnTo>
                <a:lnTo>
                  <a:pt x="4011561" y="3923071"/>
                </a:lnTo>
                <a:lnTo>
                  <a:pt x="4149212" y="3893574"/>
                </a:lnTo>
                <a:lnTo>
                  <a:pt x="4119716" y="3755922"/>
                </a:lnTo>
                <a:lnTo>
                  <a:pt x="4188541" y="3637935"/>
                </a:lnTo>
                <a:lnTo>
                  <a:pt x="4306529" y="3559277"/>
                </a:lnTo>
                <a:lnTo>
                  <a:pt x="4336025" y="3431458"/>
                </a:lnTo>
                <a:lnTo>
                  <a:pt x="4385187" y="3352800"/>
                </a:lnTo>
                <a:lnTo>
                  <a:pt x="4277032" y="3264309"/>
                </a:lnTo>
                <a:lnTo>
                  <a:pt x="4237703" y="3038168"/>
                </a:lnTo>
                <a:lnTo>
                  <a:pt x="4345858" y="2910348"/>
                </a:lnTo>
                <a:lnTo>
                  <a:pt x="4345858" y="2792361"/>
                </a:lnTo>
                <a:lnTo>
                  <a:pt x="4198374" y="2821858"/>
                </a:lnTo>
                <a:lnTo>
                  <a:pt x="4257367" y="2674374"/>
                </a:lnTo>
                <a:lnTo>
                  <a:pt x="4168877" y="2635045"/>
                </a:lnTo>
                <a:lnTo>
                  <a:pt x="4198374" y="2546555"/>
                </a:lnTo>
                <a:lnTo>
                  <a:pt x="4129548" y="2467897"/>
                </a:lnTo>
                <a:lnTo>
                  <a:pt x="4198374" y="2330245"/>
                </a:lnTo>
                <a:lnTo>
                  <a:pt x="4424516" y="2438400"/>
                </a:lnTo>
                <a:lnTo>
                  <a:pt x="4424516" y="2517058"/>
                </a:lnTo>
                <a:lnTo>
                  <a:pt x="4640825" y="2536722"/>
                </a:lnTo>
                <a:lnTo>
                  <a:pt x="4699819" y="2467897"/>
                </a:lnTo>
                <a:lnTo>
                  <a:pt x="4788309" y="2566219"/>
                </a:lnTo>
                <a:lnTo>
                  <a:pt x="4837470" y="2625213"/>
                </a:lnTo>
                <a:lnTo>
                  <a:pt x="4886632" y="2625213"/>
                </a:lnTo>
                <a:lnTo>
                  <a:pt x="4965290" y="2536722"/>
                </a:lnTo>
                <a:lnTo>
                  <a:pt x="4984954" y="2408903"/>
                </a:lnTo>
                <a:lnTo>
                  <a:pt x="4916129" y="2379406"/>
                </a:lnTo>
                <a:lnTo>
                  <a:pt x="5014451" y="2064774"/>
                </a:lnTo>
                <a:lnTo>
                  <a:pt x="4975122" y="1907458"/>
                </a:lnTo>
                <a:lnTo>
                  <a:pt x="4896464" y="1809135"/>
                </a:lnTo>
                <a:lnTo>
                  <a:pt x="4984954" y="1799303"/>
                </a:lnTo>
                <a:lnTo>
                  <a:pt x="5024283" y="1838632"/>
                </a:lnTo>
                <a:lnTo>
                  <a:pt x="5004619" y="1779639"/>
                </a:lnTo>
                <a:lnTo>
                  <a:pt x="4906296" y="1700980"/>
                </a:lnTo>
                <a:lnTo>
                  <a:pt x="4896464" y="1671484"/>
                </a:lnTo>
                <a:lnTo>
                  <a:pt x="5102941" y="1573161"/>
                </a:lnTo>
                <a:lnTo>
                  <a:pt x="5073445" y="1386348"/>
                </a:lnTo>
                <a:lnTo>
                  <a:pt x="5102941" y="1356851"/>
                </a:lnTo>
                <a:lnTo>
                  <a:pt x="4817806" y="1278193"/>
                </a:lnTo>
                <a:lnTo>
                  <a:pt x="4847303" y="1189703"/>
                </a:lnTo>
                <a:lnTo>
                  <a:pt x="4719483" y="1120877"/>
                </a:lnTo>
                <a:lnTo>
                  <a:pt x="4758812" y="884903"/>
                </a:lnTo>
                <a:lnTo>
                  <a:pt x="4886632" y="894735"/>
                </a:lnTo>
                <a:lnTo>
                  <a:pt x="4975122" y="943897"/>
                </a:lnTo>
                <a:lnTo>
                  <a:pt x="5191432" y="599768"/>
                </a:lnTo>
                <a:lnTo>
                  <a:pt x="5024283" y="412955"/>
                </a:lnTo>
                <a:lnTo>
                  <a:pt x="4306529" y="0"/>
                </a:lnTo>
                <a:lnTo>
                  <a:pt x="4198374" y="196645"/>
                </a:lnTo>
                <a:lnTo>
                  <a:pt x="4159045" y="137651"/>
                </a:lnTo>
                <a:lnTo>
                  <a:pt x="4159045" y="353961"/>
                </a:lnTo>
                <a:lnTo>
                  <a:pt x="4100051" y="363793"/>
                </a:lnTo>
                <a:lnTo>
                  <a:pt x="3913238" y="668593"/>
                </a:lnTo>
                <a:lnTo>
                  <a:pt x="3814916" y="963561"/>
                </a:lnTo>
                <a:lnTo>
                  <a:pt x="3519948" y="747251"/>
                </a:lnTo>
                <a:lnTo>
                  <a:pt x="3490451" y="747251"/>
                </a:lnTo>
                <a:lnTo>
                  <a:pt x="3411793" y="658761"/>
                </a:lnTo>
                <a:lnTo>
                  <a:pt x="3185651" y="501445"/>
                </a:lnTo>
                <a:lnTo>
                  <a:pt x="2861187" y="1111045"/>
                </a:lnTo>
                <a:lnTo>
                  <a:pt x="2497393" y="983226"/>
                </a:lnTo>
                <a:lnTo>
                  <a:pt x="2438400" y="1150374"/>
                </a:lnTo>
                <a:lnTo>
                  <a:pt x="2241754" y="1052051"/>
                </a:lnTo>
                <a:lnTo>
                  <a:pt x="2271251" y="894735"/>
                </a:lnTo>
                <a:close/>
              </a:path>
            </a:pathLst>
          </a:cu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8" name="Obraz 2" descr="herb">
            <a:extLst>
              <a:ext uri="{FF2B5EF4-FFF2-40B4-BE49-F238E27FC236}">
                <a16:creationId xmlns:a16="http://schemas.microsoft.com/office/drawing/2014/main" xmlns="" id="{475092E4-6CE3-4246-8C83-3FAA414DE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16000" contrast="-60000"/>
          </a:blip>
          <a:srcRect/>
          <a:stretch>
            <a:fillRect/>
          </a:stretch>
        </p:blipFill>
        <p:spPr bwMode="auto">
          <a:xfrm>
            <a:off x="3962400" y="2667000"/>
            <a:ext cx="1981200" cy="194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11">
            <a:extLst>
              <a:ext uri="{FF2B5EF4-FFF2-40B4-BE49-F238E27FC236}">
                <a16:creationId xmlns:a16="http://schemas.microsoft.com/office/drawing/2014/main" xmlns="" id="{DBEF1D3E-8E93-46A3-A8B3-2A620CAC6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649793"/>
            <a:ext cx="3225800" cy="1600438"/>
          </a:xfrm>
          <a:prstGeom prst="rect">
            <a:avLst/>
          </a:prstGeom>
          <a:solidFill>
            <a:srgbClr val="FFFF00">
              <a:alpha val="38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400" b="1" dirty="0">
                <a:latin typeface="Arial" pitchFamily="34" charset="0"/>
                <a:cs typeface="Arial" pitchFamily="34" charset="0"/>
              </a:rPr>
              <a:t>Powiat skarżyski</a:t>
            </a:r>
          </a:p>
          <a:p>
            <a:pPr>
              <a:spcBef>
                <a:spcPct val="50000"/>
              </a:spcBef>
            </a:pPr>
            <a:r>
              <a:rPr lang="pl-PL" sz="1400" b="1" dirty="0">
                <a:latin typeface="Arial" pitchFamily="34" charset="0"/>
                <a:cs typeface="Arial" pitchFamily="34" charset="0"/>
              </a:rPr>
              <a:t>Ludność – 80 tysięcy mieszkańców</a:t>
            </a:r>
          </a:p>
          <a:p>
            <a:pPr>
              <a:spcBef>
                <a:spcPct val="50000"/>
              </a:spcBef>
            </a:pPr>
            <a:r>
              <a:rPr lang="pl-PL" sz="1400" b="1" dirty="0">
                <a:latin typeface="Arial" pitchFamily="34" charset="0"/>
                <a:cs typeface="Arial" pitchFamily="34" charset="0"/>
              </a:rPr>
              <a:t>Powierzchnia – 395,3 km</a:t>
            </a:r>
            <a:r>
              <a:rPr lang="pl-PL" sz="1400" b="1" baseline="30000" dirty="0">
                <a:latin typeface="Arial" pitchFamily="34" charset="0"/>
                <a:cs typeface="Arial" pitchFamily="34" charset="0"/>
              </a:rPr>
              <a:t>2</a:t>
            </a:r>
            <a:endParaRPr lang="pl-PL" sz="14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pl-PL" sz="1400" b="1" dirty="0">
                <a:latin typeface="Arial" pitchFamily="34" charset="0"/>
                <a:cs typeface="Arial" pitchFamily="34" charset="0"/>
              </a:rPr>
              <a:t>Zaludnienie – 202 osoby na 1 km</a:t>
            </a:r>
            <a:r>
              <a:rPr lang="pl-PL" sz="1400" b="1" baseline="30000" dirty="0">
                <a:latin typeface="Arial" pitchFamily="34" charset="0"/>
                <a:cs typeface="Arial" pitchFamily="34" charset="0"/>
              </a:rPr>
              <a:t>2</a:t>
            </a:r>
            <a:endParaRPr lang="pl-PL" sz="14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endParaRPr lang="pl-PL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Dowolny kształt 17">
            <a:extLst>
              <a:ext uri="{FF2B5EF4-FFF2-40B4-BE49-F238E27FC236}">
                <a16:creationId xmlns:a16="http://schemas.microsoft.com/office/drawing/2014/main" xmlns="" id="{CCBF7021-7A19-428C-BAE3-A6616D3B69AB}"/>
              </a:ext>
            </a:extLst>
          </p:cNvPr>
          <p:cNvSpPr/>
          <p:nvPr/>
        </p:nvSpPr>
        <p:spPr>
          <a:xfrm>
            <a:off x="6024716" y="870155"/>
            <a:ext cx="1347019" cy="2644877"/>
          </a:xfrm>
          <a:custGeom>
            <a:avLst/>
            <a:gdLst>
              <a:gd name="connsiteX0" fmla="*/ 39329 w 1347019"/>
              <a:gd name="connsiteY0" fmla="*/ 1052051 h 2644877"/>
              <a:gd name="connsiteX1" fmla="*/ 0 w 1347019"/>
              <a:gd name="connsiteY1" fmla="*/ 914400 h 2644877"/>
              <a:gd name="connsiteX2" fmla="*/ 98322 w 1347019"/>
              <a:gd name="connsiteY2" fmla="*/ 639096 h 2644877"/>
              <a:gd name="connsiteX3" fmla="*/ 265471 w 1347019"/>
              <a:gd name="connsiteY3" fmla="*/ 373625 h 2644877"/>
              <a:gd name="connsiteX4" fmla="*/ 363793 w 1347019"/>
              <a:gd name="connsiteY4" fmla="*/ 344129 h 2644877"/>
              <a:gd name="connsiteX5" fmla="*/ 344129 w 1347019"/>
              <a:gd name="connsiteY5" fmla="*/ 157316 h 2644877"/>
              <a:gd name="connsiteX6" fmla="*/ 403122 w 1347019"/>
              <a:gd name="connsiteY6" fmla="*/ 186812 h 2644877"/>
              <a:gd name="connsiteX7" fmla="*/ 481781 w 1347019"/>
              <a:gd name="connsiteY7" fmla="*/ 0 h 2644877"/>
              <a:gd name="connsiteX8" fmla="*/ 1229032 w 1347019"/>
              <a:gd name="connsiteY8" fmla="*/ 442451 h 2644877"/>
              <a:gd name="connsiteX9" fmla="*/ 1347019 w 1347019"/>
              <a:gd name="connsiteY9" fmla="*/ 609600 h 2644877"/>
              <a:gd name="connsiteX10" fmla="*/ 1160206 w 1347019"/>
              <a:gd name="connsiteY10" fmla="*/ 973393 h 2644877"/>
              <a:gd name="connsiteX11" fmla="*/ 1071716 w 1347019"/>
              <a:gd name="connsiteY11" fmla="*/ 904567 h 2644877"/>
              <a:gd name="connsiteX12" fmla="*/ 924232 w 1347019"/>
              <a:gd name="connsiteY12" fmla="*/ 904567 h 2644877"/>
              <a:gd name="connsiteX13" fmla="*/ 894735 w 1347019"/>
              <a:gd name="connsiteY13" fmla="*/ 1150374 h 2644877"/>
              <a:gd name="connsiteX14" fmla="*/ 1022555 w 1347019"/>
              <a:gd name="connsiteY14" fmla="*/ 1199535 h 2644877"/>
              <a:gd name="connsiteX15" fmla="*/ 1002890 w 1347019"/>
              <a:gd name="connsiteY15" fmla="*/ 1278193 h 2644877"/>
              <a:gd name="connsiteX16" fmla="*/ 1258529 w 1347019"/>
              <a:gd name="connsiteY16" fmla="*/ 1376516 h 2644877"/>
              <a:gd name="connsiteX17" fmla="*/ 1288026 w 1347019"/>
              <a:gd name="connsiteY17" fmla="*/ 1592825 h 2644877"/>
              <a:gd name="connsiteX18" fmla="*/ 1071716 w 1347019"/>
              <a:gd name="connsiteY18" fmla="*/ 1671483 h 2644877"/>
              <a:gd name="connsiteX19" fmla="*/ 1189703 w 1347019"/>
              <a:gd name="connsiteY19" fmla="*/ 1818967 h 2644877"/>
              <a:gd name="connsiteX20" fmla="*/ 1081548 w 1347019"/>
              <a:gd name="connsiteY20" fmla="*/ 1818967 h 2644877"/>
              <a:gd name="connsiteX21" fmla="*/ 1179871 w 1347019"/>
              <a:gd name="connsiteY21" fmla="*/ 1966451 h 2644877"/>
              <a:gd name="connsiteX22" fmla="*/ 1170039 w 1347019"/>
              <a:gd name="connsiteY22" fmla="*/ 2202425 h 2644877"/>
              <a:gd name="connsiteX23" fmla="*/ 1081548 w 1347019"/>
              <a:gd name="connsiteY23" fmla="*/ 2389238 h 2644877"/>
              <a:gd name="connsiteX24" fmla="*/ 1160206 w 1347019"/>
              <a:gd name="connsiteY24" fmla="*/ 2408903 h 2644877"/>
              <a:gd name="connsiteX25" fmla="*/ 1150374 w 1347019"/>
              <a:gd name="connsiteY25" fmla="*/ 2507225 h 2644877"/>
              <a:gd name="connsiteX26" fmla="*/ 1071716 w 1347019"/>
              <a:gd name="connsiteY26" fmla="*/ 2644877 h 2644877"/>
              <a:gd name="connsiteX27" fmla="*/ 983226 w 1347019"/>
              <a:gd name="connsiteY27" fmla="*/ 2595716 h 2644877"/>
              <a:gd name="connsiteX28" fmla="*/ 884903 w 1347019"/>
              <a:gd name="connsiteY28" fmla="*/ 2487561 h 2644877"/>
              <a:gd name="connsiteX29" fmla="*/ 796413 w 1347019"/>
              <a:gd name="connsiteY29" fmla="*/ 2556387 h 2644877"/>
              <a:gd name="connsiteX30" fmla="*/ 599768 w 1347019"/>
              <a:gd name="connsiteY30" fmla="*/ 2517058 h 2644877"/>
              <a:gd name="connsiteX31" fmla="*/ 580103 w 1347019"/>
              <a:gd name="connsiteY31" fmla="*/ 2428567 h 2644877"/>
              <a:gd name="connsiteX32" fmla="*/ 373626 w 1347019"/>
              <a:gd name="connsiteY32" fmla="*/ 2349909 h 2644877"/>
              <a:gd name="connsiteX33" fmla="*/ 304800 w 1347019"/>
              <a:gd name="connsiteY33" fmla="*/ 2458064 h 2644877"/>
              <a:gd name="connsiteX34" fmla="*/ 137652 w 1347019"/>
              <a:gd name="connsiteY34" fmla="*/ 2408903 h 2644877"/>
              <a:gd name="connsiteX35" fmla="*/ 127819 w 1347019"/>
              <a:gd name="connsiteY35" fmla="*/ 2281083 h 2644877"/>
              <a:gd name="connsiteX36" fmla="*/ 216310 w 1347019"/>
              <a:gd name="connsiteY36" fmla="*/ 2113935 h 2644877"/>
              <a:gd name="connsiteX37" fmla="*/ 324464 w 1347019"/>
              <a:gd name="connsiteY37" fmla="*/ 2094271 h 2644877"/>
              <a:gd name="connsiteX38" fmla="*/ 344129 w 1347019"/>
              <a:gd name="connsiteY38" fmla="*/ 1966451 h 2644877"/>
              <a:gd name="connsiteX39" fmla="*/ 226142 w 1347019"/>
              <a:gd name="connsiteY39" fmla="*/ 1897625 h 2644877"/>
              <a:gd name="connsiteX40" fmla="*/ 255639 w 1347019"/>
              <a:gd name="connsiteY40" fmla="*/ 1838632 h 2644877"/>
              <a:gd name="connsiteX41" fmla="*/ 334297 w 1347019"/>
              <a:gd name="connsiteY41" fmla="*/ 1917290 h 2644877"/>
              <a:gd name="connsiteX42" fmla="*/ 403122 w 1347019"/>
              <a:gd name="connsiteY42" fmla="*/ 1868129 h 2644877"/>
              <a:gd name="connsiteX43" fmla="*/ 511277 w 1347019"/>
              <a:gd name="connsiteY43" fmla="*/ 1946787 h 2644877"/>
              <a:gd name="connsiteX44" fmla="*/ 550606 w 1347019"/>
              <a:gd name="connsiteY44" fmla="*/ 1877961 h 2644877"/>
              <a:gd name="connsiteX45" fmla="*/ 629264 w 1347019"/>
              <a:gd name="connsiteY45" fmla="*/ 1858296 h 2644877"/>
              <a:gd name="connsiteX46" fmla="*/ 688258 w 1347019"/>
              <a:gd name="connsiteY46" fmla="*/ 1818967 h 2644877"/>
              <a:gd name="connsiteX47" fmla="*/ 737419 w 1347019"/>
              <a:gd name="connsiteY47" fmla="*/ 1809135 h 2644877"/>
              <a:gd name="connsiteX48" fmla="*/ 855406 w 1347019"/>
              <a:gd name="connsiteY48" fmla="*/ 1818967 h 2644877"/>
              <a:gd name="connsiteX49" fmla="*/ 934064 w 1347019"/>
              <a:gd name="connsiteY49" fmla="*/ 1592825 h 2644877"/>
              <a:gd name="connsiteX50" fmla="*/ 757084 w 1347019"/>
              <a:gd name="connsiteY50" fmla="*/ 1543664 h 2644877"/>
              <a:gd name="connsiteX51" fmla="*/ 412955 w 1347019"/>
              <a:gd name="connsiteY51" fmla="*/ 1465006 h 2644877"/>
              <a:gd name="connsiteX52" fmla="*/ 403122 w 1347019"/>
              <a:gd name="connsiteY52" fmla="*/ 1396180 h 2644877"/>
              <a:gd name="connsiteX53" fmla="*/ 353961 w 1347019"/>
              <a:gd name="connsiteY53" fmla="*/ 1356851 h 2644877"/>
              <a:gd name="connsiteX54" fmla="*/ 363793 w 1347019"/>
              <a:gd name="connsiteY54" fmla="*/ 1425677 h 2644877"/>
              <a:gd name="connsiteX55" fmla="*/ 304800 w 1347019"/>
              <a:gd name="connsiteY55" fmla="*/ 1445341 h 2644877"/>
              <a:gd name="connsiteX56" fmla="*/ 275303 w 1347019"/>
              <a:gd name="connsiteY56" fmla="*/ 1455174 h 2644877"/>
              <a:gd name="connsiteX57" fmla="*/ 186813 w 1347019"/>
              <a:gd name="connsiteY57" fmla="*/ 1297858 h 2644877"/>
              <a:gd name="connsiteX58" fmla="*/ 147484 w 1347019"/>
              <a:gd name="connsiteY58" fmla="*/ 1297858 h 2644877"/>
              <a:gd name="connsiteX59" fmla="*/ 137652 w 1347019"/>
              <a:gd name="connsiteY59" fmla="*/ 1160206 h 2644877"/>
              <a:gd name="connsiteX60" fmla="*/ 39329 w 1347019"/>
              <a:gd name="connsiteY60" fmla="*/ 1052051 h 2644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347019" h="2644877">
                <a:moveTo>
                  <a:pt x="39329" y="1052051"/>
                </a:moveTo>
                <a:lnTo>
                  <a:pt x="0" y="914400"/>
                </a:lnTo>
                <a:lnTo>
                  <a:pt x="98322" y="639096"/>
                </a:lnTo>
                <a:lnTo>
                  <a:pt x="265471" y="373625"/>
                </a:lnTo>
                <a:lnTo>
                  <a:pt x="363793" y="344129"/>
                </a:lnTo>
                <a:lnTo>
                  <a:pt x="344129" y="157316"/>
                </a:lnTo>
                <a:lnTo>
                  <a:pt x="403122" y="186812"/>
                </a:lnTo>
                <a:lnTo>
                  <a:pt x="481781" y="0"/>
                </a:lnTo>
                <a:lnTo>
                  <a:pt x="1229032" y="442451"/>
                </a:lnTo>
                <a:lnTo>
                  <a:pt x="1347019" y="609600"/>
                </a:lnTo>
                <a:lnTo>
                  <a:pt x="1160206" y="973393"/>
                </a:lnTo>
                <a:lnTo>
                  <a:pt x="1071716" y="904567"/>
                </a:lnTo>
                <a:lnTo>
                  <a:pt x="924232" y="904567"/>
                </a:lnTo>
                <a:lnTo>
                  <a:pt x="894735" y="1150374"/>
                </a:lnTo>
                <a:lnTo>
                  <a:pt x="1022555" y="1199535"/>
                </a:lnTo>
                <a:lnTo>
                  <a:pt x="1002890" y="1278193"/>
                </a:lnTo>
                <a:lnTo>
                  <a:pt x="1258529" y="1376516"/>
                </a:lnTo>
                <a:lnTo>
                  <a:pt x="1288026" y="1592825"/>
                </a:lnTo>
                <a:lnTo>
                  <a:pt x="1071716" y="1671483"/>
                </a:lnTo>
                <a:lnTo>
                  <a:pt x="1189703" y="1818967"/>
                </a:lnTo>
                <a:lnTo>
                  <a:pt x="1081548" y="1818967"/>
                </a:lnTo>
                <a:lnTo>
                  <a:pt x="1179871" y="1966451"/>
                </a:lnTo>
                <a:lnTo>
                  <a:pt x="1170039" y="2202425"/>
                </a:lnTo>
                <a:lnTo>
                  <a:pt x="1081548" y="2389238"/>
                </a:lnTo>
                <a:lnTo>
                  <a:pt x="1160206" y="2408903"/>
                </a:lnTo>
                <a:lnTo>
                  <a:pt x="1150374" y="2507225"/>
                </a:lnTo>
                <a:lnTo>
                  <a:pt x="1071716" y="2644877"/>
                </a:lnTo>
                <a:lnTo>
                  <a:pt x="983226" y="2595716"/>
                </a:lnTo>
                <a:lnTo>
                  <a:pt x="884903" y="2487561"/>
                </a:lnTo>
                <a:lnTo>
                  <a:pt x="796413" y="2556387"/>
                </a:lnTo>
                <a:lnTo>
                  <a:pt x="599768" y="2517058"/>
                </a:lnTo>
                <a:lnTo>
                  <a:pt x="580103" y="2428567"/>
                </a:lnTo>
                <a:lnTo>
                  <a:pt x="373626" y="2349909"/>
                </a:lnTo>
                <a:lnTo>
                  <a:pt x="304800" y="2458064"/>
                </a:lnTo>
                <a:lnTo>
                  <a:pt x="137652" y="2408903"/>
                </a:lnTo>
                <a:lnTo>
                  <a:pt x="127819" y="2281083"/>
                </a:lnTo>
                <a:lnTo>
                  <a:pt x="216310" y="2113935"/>
                </a:lnTo>
                <a:lnTo>
                  <a:pt x="324464" y="2094271"/>
                </a:lnTo>
                <a:lnTo>
                  <a:pt x="344129" y="1966451"/>
                </a:lnTo>
                <a:lnTo>
                  <a:pt x="226142" y="1897625"/>
                </a:lnTo>
                <a:lnTo>
                  <a:pt x="255639" y="1838632"/>
                </a:lnTo>
                <a:lnTo>
                  <a:pt x="334297" y="1917290"/>
                </a:lnTo>
                <a:lnTo>
                  <a:pt x="403122" y="1868129"/>
                </a:lnTo>
                <a:lnTo>
                  <a:pt x="511277" y="1946787"/>
                </a:lnTo>
                <a:lnTo>
                  <a:pt x="550606" y="1877961"/>
                </a:lnTo>
                <a:lnTo>
                  <a:pt x="629264" y="1858296"/>
                </a:lnTo>
                <a:lnTo>
                  <a:pt x="688258" y="1818967"/>
                </a:lnTo>
                <a:lnTo>
                  <a:pt x="737419" y="1809135"/>
                </a:lnTo>
                <a:lnTo>
                  <a:pt x="855406" y="1818967"/>
                </a:lnTo>
                <a:lnTo>
                  <a:pt x="934064" y="1592825"/>
                </a:lnTo>
                <a:lnTo>
                  <a:pt x="757084" y="1543664"/>
                </a:lnTo>
                <a:lnTo>
                  <a:pt x="412955" y="1465006"/>
                </a:lnTo>
                <a:lnTo>
                  <a:pt x="403122" y="1396180"/>
                </a:lnTo>
                <a:lnTo>
                  <a:pt x="353961" y="1356851"/>
                </a:lnTo>
                <a:lnTo>
                  <a:pt x="363793" y="1425677"/>
                </a:lnTo>
                <a:lnTo>
                  <a:pt x="304800" y="1445341"/>
                </a:lnTo>
                <a:lnTo>
                  <a:pt x="275303" y="1455174"/>
                </a:lnTo>
                <a:lnTo>
                  <a:pt x="186813" y="1297858"/>
                </a:lnTo>
                <a:lnTo>
                  <a:pt x="147484" y="1297858"/>
                </a:lnTo>
                <a:lnTo>
                  <a:pt x="137652" y="1160206"/>
                </a:lnTo>
                <a:lnTo>
                  <a:pt x="39329" y="1052051"/>
                </a:lnTo>
                <a:close/>
              </a:path>
            </a:pathLst>
          </a:custGeom>
          <a:solidFill>
            <a:schemeClr val="bg1">
              <a:lumMod val="65000"/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Dowolny kształt 13">
            <a:extLst>
              <a:ext uri="{FF2B5EF4-FFF2-40B4-BE49-F238E27FC236}">
                <a16:creationId xmlns:a16="http://schemas.microsoft.com/office/drawing/2014/main" xmlns="" id="{697A785F-C0AC-410B-9721-ADD72FA71AA3}"/>
              </a:ext>
            </a:extLst>
          </p:cNvPr>
          <p:cNvSpPr/>
          <p:nvPr/>
        </p:nvSpPr>
        <p:spPr>
          <a:xfrm>
            <a:off x="4953000" y="1371600"/>
            <a:ext cx="2005780" cy="2300748"/>
          </a:xfrm>
          <a:custGeom>
            <a:avLst/>
            <a:gdLst>
              <a:gd name="connsiteX0" fmla="*/ 324464 w 2005780"/>
              <a:gd name="connsiteY0" fmla="*/ 698090 h 2300748"/>
              <a:gd name="connsiteX1" fmla="*/ 137651 w 2005780"/>
              <a:gd name="connsiteY1" fmla="*/ 609600 h 2300748"/>
              <a:gd name="connsiteX2" fmla="*/ 452284 w 2005780"/>
              <a:gd name="connsiteY2" fmla="*/ 0 h 2300748"/>
              <a:gd name="connsiteX3" fmla="*/ 757084 w 2005780"/>
              <a:gd name="connsiteY3" fmla="*/ 245806 h 2300748"/>
              <a:gd name="connsiteX4" fmla="*/ 1071716 w 2005780"/>
              <a:gd name="connsiteY4" fmla="*/ 491613 h 2300748"/>
              <a:gd name="connsiteX5" fmla="*/ 1071716 w 2005780"/>
              <a:gd name="connsiteY5" fmla="*/ 560438 h 2300748"/>
              <a:gd name="connsiteX6" fmla="*/ 1160206 w 2005780"/>
              <a:gd name="connsiteY6" fmla="*/ 619432 h 2300748"/>
              <a:gd name="connsiteX7" fmla="*/ 1199535 w 2005780"/>
              <a:gd name="connsiteY7" fmla="*/ 678426 h 2300748"/>
              <a:gd name="connsiteX8" fmla="*/ 1199535 w 2005780"/>
              <a:gd name="connsiteY8" fmla="*/ 796413 h 2300748"/>
              <a:gd name="connsiteX9" fmla="*/ 1248697 w 2005780"/>
              <a:gd name="connsiteY9" fmla="*/ 806245 h 2300748"/>
              <a:gd name="connsiteX10" fmla="*/ 1337187 w 2005780"/>
              <a:gd name="connsiteY10" fmla="*/ 953729 h 2300748"/>
              <a:gd name="connsiteX11" fmla="*/ 1425677 w 2005780"/>
              <a:gd name="connsiteY11" fmla="*/ 943896 h 2300748"/>
              <a:gd name="connsiteX12" fmla="*/ 1425677 w 2005780"/>
              <a:gd name="connsiteY12" fmla="*/ 865238 h 2300748"/>
              <a:gd name="connsiteX13" fmla="*/ 1484671 w 2005780"/>
              <a:gd name="connsiteY13" fmla="*/ 904567 h 2300748"/>
              <a:gd name="connsiteX14" fmla="*/ 1494503 w 2005780"/>
              <a:gd name="connsiteY14" fmla="*/ 973393 h 2300748"/>
              <a:gd name="connsiteX15" fmla="*/ 1917290 w 2005780"/>
              <a:gd name="connsiteY15" fmla="*/ 1071716 h 2300748"/>
              <a:gd name="connsiteX16" fmla="*/ 2005780 w 2005780"/>
              <a:gd name="connsiteY16" fmla="*/ 1101213 h 2300748"/>
              <a:gd name="connsiteX17" fmla="*/ 1956619 w 2005780"/>
              <a:gd name="connsiteY17" fmla="*/ 1278193 h 2300748"/>
              <a:gd name="connsiteX18" fmla="*/ 1917290 w 2005780"/>
              <a:gd name="connsiteY18" fmla="*/ 1327355 h 2300748"/>
              <a:gd name="connsiteX19" fmla="*/ 1848464 w 2005780"/>
              <a:gd name="connsiteY19" fmla="*/ 1297858 h 2300748"/>
              <a:gd name="connsiteX20" fmla="*/ 1769806 w 2005780"/>
              <a:gd name="connsiteY20" fmla="*/ 1327355 h 2300748"/>
              <a:gd name="connsiteX21" fmla="*/ 1720645 w 2005780"/>
              <a:gd name="connsiteY21" fmla="*/ 1337187 h 2300748"/>
              <a:gd name="connsiteX22" fmla="*/ 1681316 w 2005780"/>
              <a:gd name="connsiteY22" fmla="*/ 1366684 h 2300748"/>
              <a:gd name="connsiteX23" fmla="*/ 1622322 w 2005780"/>
              <a:gd name="connsiteY23" fmla="*/ 1366684 h 2300748"/>
              <a:gd name="connsiteX24" fmla="*/ 1573161 w 2005780"/>
              <a:gd name="connsiteY24" fmla="*/ 1435509 h 2300748"/>
              <a:gd name="connsiteX25" fmla="*/ 1514168 w 2005780"/>
              <a:gd name="connsiteY25" fmla="*/ 1406013 h 2300748"/>
              <a:gd name="connsiteX26" fmla="*/ 1455174 w 2005780"/>
              <a:gd name="connsiteY26" fmla="*/ 1376516 h 2300748"/>
              <a:gd name="connsiteX27" fmla="*/ 1376516 w 2005780"/>
              <a:gd name="connsiteY27" fmla="*/ 1406013 h 2300748"/>
              <a:gd name="connsiteX28" fmla="*/ 1307690 w 2005780"/>
              <a:gd name="connsiteY28" fmla="*/ 1347019 h 2300748"/>
              <a:gd name="connsiteX29" fmla="*/ 1288026 w 2005780"/>
              <a:gd name="connsiteY29" fmla="*/ 1386348 h 2300748"/>
              <a:gd name="connsiteX30" fmla="*/ 1366684 w 2005780"/>
              <a:gd name="connsiteY30" fmla="*/ 1445342 h 2300748"/>
              <a:gd name="connsiteX31" fmla="*/ 1415845 w 2005780"/>
              <a:gd name="connsiteY31" fmla="*/ 1465006 h 2300748"/>
              <a:gd name="connsiteX32" fmla="*/ 1386348 w 2005780"/>
              <a:gd name="connsiteY32" fmla="*/ 1602658 h 2300748"/>
              <a:gd name="connsiteX33" fmla="*/ 1307690 w 2005780"/>
              <a:gd name="connsiteY33" fmla="*/ 1602658 h 2300748"/>
              <a:gd name="connsiteX34" fmla="*/ 1189703 w 2005780"/>
              <a:gd name="connsiteY34" fmla="*/ 1809135 h 2300748"/>
              <a:gd name="connsiteX35" fmla="*/ 1268361 w 2005780"/>
              <a:gd name="connsiteY35" fmla="*/ 1917290 h 2300748"/>
              <a:gd name="connsiteX36" fmla="*/ 1111045 w 2005780"/>
              <a:gd name="connsiteY36" fmla="*/ 1946787 h 2300748"/>
              <a:gd name="connsiteX37" fmla="*/ 1140542 w 2005780"/>
              <a:gd name="connsiteY37" fmla="*/ 2182761 h 2300748"/>
              <a:gd name="connsiteX38" fmla="*/ 757084 w 2005780"/>
              <a:gd name="connsiteY38" fmla="*/ 2300748 h 2300748"/>
              <a:gd name="connsiteX39" fmla="*/ 698090 w 2005780"/>
              <a:gd name="connsiteY39" fmla="*/ 2192593 h 2300748"/>
              <a:gd name="connsiteX40" fmla="*/ 639097 w 2005780"/>
              <a:gd name="connsiteY40" fmla="*/ 2172929 h 2300748"/>
              <a:gd name="connsiteX41" fmla="*/ 580103 w 2005780"/>
              <a:gd name="connsiteY41" fmla="*/ 2172929 h 2300748"/>
              <a:gd name="connsiteX42" fmla="*/ 471948 w 2005780"/>
              <a:gd name="connsiteY42" fmla="*/ 2104103 h 2300748"/>
              <a:gd name="connsiteX43" fmla="*/ 442451 w 2005780"/>
              <a:gd name="connsiteY43" fmla="*/ 1936955 h 2300748"/>
              <a:gd name="connsiteX44" fmla="*/ 304800 w 2005780"/>
              <a:gd name="connsiteY44" fmla="*/ 1995948 h 2300748"/>
              <a:gd name="connsiteX45" fmla="*/ 206477 w 2005780"/>
              <a:gd name="connsiteY45" fmla="*/ 2035277 h 2300748"/>
              <a:gd name="connsiteX46" fmla="*/ 196645 w 2005780"/>
              <a:gd name="connsiteY46" fmla="*/ 1917290 h 2300748"/>
              <a:gd name="connsiteX47" fmla="*/ 117987 w 2005780"/>
              <a:gd name="connsiteY47" fmla="*/ 1907458 h 2300748"/>
              <a:gd name="connsiteX48" fmla="*/ 78658 w 2005780"/>
              <a:gd name="connsiteY48" fmla="*/ 1887793 h 2300748"/>
              <a:gd name="connsiteX49" fmla="*/ 0 w 2005780"/>
              <a:gd name="connsiteY49" fmla="*/ 1877961 h 2300748"/>
              <a:gd name="connsiteX50" fmla="*/ 0 w 2005780"/>
              <a:gd name="connsiteY50" fmla="*/ 1818967 h 2300748"/>
              <a:gd name="connsiteX51" fmla="*/ 58993 w 2005780"/>
              <a:gd name="connsiteY51" fmla="*/ 1769806 h 2300748"/>
              <a:gd name="connsiteX52" fmla="*/ 29497 w 2005780"/>
              <a:gd name="connsiteY52" fmla="*/ 1671484 h 2300748"/>
              <a:gd name="connsiteX53" fmla="*/ 88490 w 2005780"/>
              <a:gd name="connsiteY53" fmla="*/ 1602658 h 2300748"/>
              <a:gd name="connsiteX54" fmla="*/ 29497 w 2005780"/>
              <a:gd name="connsiteY54" fmla="*/ 1425677 h 2300748"/>
              <a:gd name="connsiteX55" fmla="*/ 68826 w 2005780"/>
              <a:gd name="connsiteY55" fmla="*/ 1278193 h 2300748"/>
              <a:gd name="connsiteX56" fmla="*/ 0 w 2005780"/>
              <a:gd name="connsiteY56" fmla="*/ 1170038 h 2300748"/>
              <a:gd name="connsiteX57" fmla="*/ 137651 w 2005780"/>
              <a:gd name="connsiteY57" fmla="*/ 1150374 h 2300748"/>
              <a:gd name="connsiteX58" fmla="*/ 324464 w 2005780"/>
              <a:gd name="connsiteY58" fmla="*/ 698090 h 2300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005780" h="2300748">
                <a:moveTo>
                  <a:pt x="324464" y="698090"/>
                </a:moveTo>
                <a:lnTo>
                  <a:pt x="137651" y="609600"/>
                </a:lnTo>
                <a:lnTo>
                  <a:pt x="452284" y="0"/>
                </a:lnTo>
                <a:lnTo>
                  <a:pt x="757084" y="245806"/>
                </a:lnTo>
                <a:lnTo>
                  <a:pt x="1071716" y="491613"/>
                </a:lnTo>
                <a:lnTo>
                  <a:pt x="1071716" y="560438"/>
                </a:lnTo>
                <a:lnTo>
                  <a:pt x="1160206" y="619432"/>
                </a:lnTo>
                <a:lnTo>
                  <a:pt x="1199535" y="678426"/>
                </a:lnTo>
                <a:lnTo>
                  <a:pt x="1199535" y="796413"/>
                </a:lnTo>
                <a:lnTo>
                  <a:pt x="1248697" y="806245"/>
                </a:lnTo>
                <a:lnTo>
                  <a:pt x="1337187" y="953729"/>
                </a:lnTo>
                <a:lnTo>
                  <a:pt x="1425677" y="943896"/>
                </a:lnTo>
                <a:lnTo>
                  <a:pt x="1425677" y="865238"/>
                </a:lnTo>
                <a:lnTo>
                  <a:pt x="1484671" y="904567"/>
                </a:lnTo>
                <a:lnTo>
                  <a:pt x="1494503" y="973393"/>
                </a:lnTo>
                <a:lnTo>
                  <a:pt x="1917290" y="1071716"/>
                </a:lnTo>
                <a:lnTo>
                  <a:pt x="2005780" y="1101213"/>
                </a:lnTo>
                <a:lnTo>
                  <a:pt x="1956619" y="1278193"/>
                </a:lnTo>
                <a:lnTo>
                  <a:pt x="1917290" y="1327355"/>
                </a:lnTo>
                <a:lnTo>
                  <a:pt x="1848464" y="1297858"/>
                </a:lnTo>
                <a:lnTo>
                  <a:pt x="1769806" y="1327355"/>
                </a:lnTo>
                <a:lnTo>
                  <a:pt x="1720645" y="1337187"/>
                </a:lnTo>
                <a:lnTo>
                  <a:pt x="1681316" y="1366684"/>
                </a:lnTo>
                <a:lnTo>
                  <a:pt x="1622322" y="1366684"/>
                </a:lnTo>
                <a:lnTo>
                  <a:pt x="1573161" y="1435509"/>
                </a:lnTo>
                <a:lnTo>
                  <a:pt x="1514168" y="1406013"/>
                </a:lnTo>
                <a:lnTo>
                  <a:pt x="1455174" y="1376516"/>
                </a:lnTo>
                <a:lnTo>
                  <a:pt x="1376516" y="1406013"/>
                </a:lnTo>
                <a:lnTo>
                  <a:pt x="1307690" y="1347019"/>
                </a:lnTo>
                <a:lnTo>
                  <a:pt x="1288026" y="1386348"/>
                </a:lnTo>
                <a:lnTo>
                  <a:pt x="1366684" y="1445342"/>
                </a:lnTo>
                <a:lnTo>
                  <a:pt x="1415845" y="1465006"/>
                </a:lnTo>
                <a:lnTo>
                  <a:pt x="1386348" y="1602658"/>
                </a:lnTo>
                <a:lnTo>
                  <a:pt x="1307690" y="1602658"/>
                </a:lnTo>
                <a:lnTo>
                  <a:pt x="1189703" y="1809135"/>
                </a:lnTo>
                <a:lnTo>
                  <a:pt x="1268361" y="1917290"/>
                </a:lnTo>
                <a:lnTo>
                  <a:pt x="1111045" y="1946787"/>
                </a:lnTo>
                <a:lnTo>
                  <a:pt x="1140542" y="2182761"/>
                </a:lnTo>
                <a:lnTo>
                  <a:pt x="757084" y="2300748"/>
                </a:lnTo>
                <a:lnTo>
                  <a:pt x="698090" y="2192593"/>
                </a:lnTo>
                <a:lnTo>
                  <a:pt x="639097" y="2172929"/>
                </a:lnTo>
                <a:lnTo>
                  <a:pt x="580103" y="2172929"/>
                </a:lnTo>
                <a:lnTo>
                  <a:pt x="471948" y="2104103"/>
                </a:lnTo>
                <a:lnTo>
                  <a:pt x="442451" y="1936955"/>
                </a:lnTo>
                <a:lnTo>
                  <a:pt x="304800" y="1995948"/>
                </a:lnTo>
                <a:lnTo>
                  <a:pt x="206477" y="2035277"/>
                </a:lnTo>
                <a:lnTo>
                  <a:pt x="196645" y="1917290"/>
                </a:lnTo>
                <a:lnTo>
                  <a:pt x="117987" y="1907458"/>
                </a:lnTo>
                <a:lnTo>
                  <a:pt x="78658" y="1887793"/>
                </a:lnTo>
                <a:lnTo>
                  <a:pt x="0" y="1877961"/>
                </a:lnTo>
                <a:lnTo>
                  <a:pt x="0" y="1818967"/>
                </a:lnTo>
                <a:lnTo>
                  <a:pt x="58993" y="1769806"/>
                </a:lnTo>
                <a:lnTo>
                  <a:pt x="29497" y="1671484"/>
                </a:lnTo>
                <a:lnTo>
                  <a:pt x="88490" y="1602658"/>
                </a:lnTo>
                <a:lnTo>
                  <a:pt x="29497" y="1425677"/>
                </a:lnTo>
                <a:lnTo>
                  <a:pt x="68826" y="1278193"/>
                </a:lnTo>
                <a:lnTo>
                  <a:pt x="0" y="1170038"/>
                </a:lnTo>
                <a:lnTo>
                  <a:pt x="137651" y="1150374"/>
                </a:lnTo>
                <a:lnTo>
                  <a:pt x="324464" y="698090"/>
                </a:lnTo>
                <a:close/>
              </a:path>
            </a:pathLst>
          </a:custGeom>
          <a:solidFill>
            <a:srgbClr val="FF0000">
              <a:alpha val="3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Dowolny kształt 10">
            <a:extLst>
              <a:ext uri="{FF2B5EF4-FFF2-40B4-BE49-F238E27FC236}">
                <a16:creationId xmlns:a16="http://schemas.microsoft.com/office/drawing/2014/main" xmlns="" id="{A54817BE-40B0-41C9-97ED-86435D0E9A2B}"/>
              </a:ext>
            </a:extLst>
          </p:cNvPr>
          <p:cNvSpPr/>
          <p:nvPr/>
        </p:nvSpPr>
        <p:spPr>
          <a:xfrm>
            <a:off x="2209800" y="1430593"/>
            <a:ext cx="3077497" cy="3510116"/>
          </a:xfrm>
          <a:custGeom>
            <a:avLst/>
            <a:gdLst>
              <a:gd name="connsiteX0" fmla="*/ 3077497 w 3077497"/>
              <a:gd name="connsiteY0" fmla="*/ 639097 h 3510116"/>
              <a:gd name="connsiteX1" fmla="*/ 2861187 w 3077497"/>
              <a:gd name="connsiteY1" fmla="*/ 1101213 h 3510116"/>
              <a:gd name="connsiteX2" fmla="*/ 2753032 w 3077497"/>
              <a:gd name="connsiteY2" fmla="*/ 1101213 h 3510116"/>
              <a:gd name="connsiteX3" fmla="*/ 2792361 w 3077497"/>
              <a:gd name="connsiteY3" fmla="*/ 1209368 h 3510116"/>
              <a:gd name="connsiteX4" fmla="*/ 2772697 w 3077497"/>
              <a:gd name="connsiteY4" fmla="*/ 1366684 h 3510116"/>
              <a:gd name="connsiteX5" fmla="*/ 2802193 w 3077497"/>
              <a:gd name="connsiteY5" fmla="*/ 1465007 h 3510116"/>
              <a:gd name="connsiteX6" fmla="*/ 2821858 w 3077497"/>
              <a:gd name="connsiteY6" fmla="*/ 1553497 h 3510116"/>
              <a:gd name="connsiteX7" fmla="*/ 2772697 w 3077497"/>
              <a:gd name="connsiteY7" fmla="*/ 1612491 h 3510116"/>
              <a:gd name="connsiteX8" fmla="*/ 2782529 w 3077497"/>
              <a:gd name="connsiteY8" fmla="*/ 1710813 h 3510116"/>
              <a:gd name="connsiteX9" fmla="*/ 2713703 w 3077497"/>
              <a:gd name="connsiteY9" fmla="*/ 1789471 h 3510116"/>
              <a:gd name="connsiteX10" fmla="*/ 2753032 w 3077497"/>
              <a:gd name="connsiteY10" fmla="*/ 1858297 h 3510116"/>
              <a:gd name="connsiteX11" fmla="*/ 2605548 w 3077497"/>
              <a:gd name="connsiteY11" fmla="*/ 1868129 h 3510116"/>
              <a:gd name="connsiteX12" fmla="*/ 2241755 w 3077497"/>
              <a:gd name="connsiteY12" fmla="*/ 2310581 h 3510116"/>
              <a:gd name="connsiteX13" fmla="*/ 2222090 w 3077497"/>
              <a:gd name="connsiteY13" fmla="*/ 2418736 h 3510116"/>
              <a:gd name="connsiteX14" fmla="*/ 2074606 w 3077497"/>
              <a:gd name="connsiteY14" fmla="*/ 2585884 h 3510116"/>
              <a:gd name="connsiteX15" fmla="*/ 1533832 w 3077497"/>
              <a:gd name="connsiteY15" fmla="*/ 3185652 h 3510116"/>
              <a:gd name="connsiteX16" fmla="*/ 1307690 w 3077497"/>
              <a:gd name="connsiteY16" fmla="*/ 3372465 h 3510116"/>
              <a:gd name="connsiteX17" fmla="*/ 1189703 w 3077497"/>
              <a:gd name="connsiteY17" fmla="*/ 3510116 h 3510116"/>
              <a:gd name="connsiteX18" fmla="*/ 993058 w 3077497"/>
              <a:gd name="connsiteY18" fmla="*/ 3342968 h 3510116"/>
              <a:gd name="connsiteX19" fmla="*/ 1012722 w 3077497"/>
              <a:gd name="connsiteY19" fmla="*/ 3362633 h 3510116"/>
              <a:gd name="connsiteX20" fmla="*/ 825909 w 3077497"/>
              <a:gd name="connsiteY20" fmla="*/ 3313471 h 3510116"/>
              <a:gd name="connsiteX21" fmla="*/ 678426 w 3077497"/>
              <a:gd name="connsiteY21" fmla="*/ 3254478 h 3510116"/>
              <a:gd name="connsiteX22" fmla="*/ 589935 w 3077497"/>
              <a:gd name="connsiteY22" fmla="*/ 3156155 h 3510116"/>
              <a:gd name="connsiteX23" fmla="*/ 973393 w 3077497"/>
              <a:gd name="connsiteY23" fmla="*/ 2684207 h 3510116"/>
              <a:gd name="connsiteX24" fmla="*/ 737419 w 3077497"/>
              <a:gd name="connsiteY24" fmla="*/ 2458065 h 3510116"/>
              <a:gd name="connsiteX25" fmla="*/ 629264 w 3077497"/>
              <a:gd name="connsiteY25" fmla="*/ 2487562 h 3510116"/>
              <a:gd name="connsiteX26" fmla="*/ 412955 w 3077497"/>
              <a:gd name="connsiteY26" fmla="*/ 2458065 h 3510116"/>
              <a:gd name="connsiteX27" fmla="*/ 422787 w 3077497"/>
              <a:gd name="connsiteY27" fmla="*/ 2546555 h 3510116"/>
              <a:gd name="connsiteX28" fmla="*/ 344129 w 3077497"/>
              <a:gd name="connsiteY28" fmla="*/ 2517058 h 3510116"/>
              <a:gd name="connsiteX29" fmla="*/ 294968 w 3077497"/>
              <a:gd name="connsiteY29" fmla="*/ 2595716 h 3510116"/>
              <a:gd name="connsiteX30" fmla="*/ 265471 w 3077497"/>
              <a:gd name="connsiteY30" fmla="*/ 2556387 h 3510116"/>
              <a:gd name="connsiteX31" fmla="*/ 245806 w 3077497"/>
              <a:gd name="connsiteY31" fmla="*/ 2762865 h 3510116"/>
              <a:gd name="connsiteX32" fmla="*/ 304800 w 3077497"/>
              <a:gd name="connsiteY32" fmla="*/ 2812026 h 3510116"/>
              <a:gd name="connsiteX33" fmla="*/ 216309 w 3077497"/>
              <a:gd name="connsiteY33" fmla="*/ 2851355 h 3510116"/>
              <a:gd name="connsiteX34" fmla="*/ 58993 w 3077497"/>
              <a:gd name="connsiteY34" fmla="*/ 2654710 h 3510116"/>
              <a:gd name="connsiteX35" fmla="*/ 0 w 3077497"/>
              <a:gd name="connsiteY35" fmla="*/ 2192594 h 3510116"/>
              <a:gd name="connsiteX36" fmla="*/ 167148 w 3077497"/>
              <a:gd name="connsiteY36" fmla="*/ 1858297 h 3510116"/>
              <a:gd name="connsiteX37" fmla="*/ 235974 w 3077497"/>
              <a:gd name="connsiteY37" fmla="*/ 1927123 h 3510116"/>
              <a:gd name="connsiteX38" fmla="*/ 344129 w 3077497"/>
              <a:gd name="connsiteY38" fmla="*/ 1632155 h 3510116"/>
              <a:gd name="connsiteX39" fmla="*/ 796413 w 3077497"/>
              <a:gd name="connsiteY39" fmla="*/ 1592826 h 3510116"/>
              <a:gd name="connsiteX40" fmla="*/ 973393 w 3077497"/>
              <a:gd name="connsiteY40" fmla="*/ 1189703 h 3510116"/>
              <a:gd name="connsiteX41" fmla="*/ 993058 w 3077497"/>
              <a:gd name="connsiteY41" fmla="*/ 1002891 h 3510116"/>
              <a:gd name="connsiteX42" fmla="*/ 1091380 w 3077497"/>
              <a:gd name="connsiteY42" fmla="*/ 943897 h 3510116"/>
              <a:gd name="connsiteX43" fmla="*/ 1052051 w 3077497"/>
              <a:gd name="connsiteY43" fmla="*/ 825910 h 3510116"/>
              <a:gd name="connsiteX44" fmla="*/ 1071716 w 3077497"/>
              <a:gd name="connsiteY44" fmla="*/ 717755 h 3510116"/>
              <a:gd name="connsiteX45" fmla="*/ 1061884 w 3077497"/>
              <a:gd name="connsiteY45" fmla="*/ 668594 h 3510116"/>
              <a:gd name="connsiteX46" fmla="*/ 1130709 w 3077497"/>
              <a:gd name="connsiteY46" fmla="*/ 609600 h 3510116"/>
              <a:gd name="connsiteX47" fmla="*/ 1130709 w 3077497"/>
              <a:gd name="connsiteY47" fmla="*/ 491613 h 3510116"/>
              <a:gd name="connsiteX48" fmla="*/ 1278193 w 3077497"/>
              <a:gd name="connsiteY48" fmla="*/ 580103 h 3510116"/>
              <a:gd name="connsiteX49" fmla="*/ 1504335 w 3077497"/>
              <a:gd name="connsiteY49" fmla="*/ 0 h 3510116"/>
              <a:gd name="connsiteX50" fmla="*/ 2261419 w 3077497"/>
              <a:gd name="connsiteY50" fmla="*/ 344129 h 3510116"/>
              <a:gd name="connsiteX51" fmla="*/ 2202426 w 3077497"/>
              <a:gd name="connsiteY51" fmla="*/ 491613 h 3510116"/>
              <a:gd name="connsiteX52" fmla="*/ 2438400 w 3077497"/>
              <a:gd name="connsiteY52" fmla="*/ 589936 h 3510116"/>
              <a:gd name="connsiteX53" fmla="*/ 2507226 w 3077497"/>
              <a:gd name="connsiteY53" fmla="*/ 442452 h 3510116"/>
              <a:gd name="connsiteX54" fmla="*/ 3077497 w 3077497"/>
              <a:gd name="connsiteY54" fmla="*/ 639097 h 3510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077497" h="3510116">
                <a:moveTo>
                  <a:pt x="3077497" y="639097"/>
                </a:moveTo>
                <a:lnTo>
                  <a:pt x="2861187" y="1101213"/>
                </a:lnTo>
                <a:lnTo>
                  <a:pt x="2753032" y="1101213"/>
                </a:lnTo>
                <a:lnTo>
                  <a:pt x="2792361" y="1209368"/>
                </a:lnTo>
                <a:lnTo>
                  <a:pt x="2772697" y="1366684"/>
                </a:lnTo>
                <a:lnTo>
                  <a:pt x="2802193" y="1465007"/>
                </a:lnTo>
                <a:lnTo>
                  <a:pt x="2821858" y="1553497"/>
                </a:lnTo>
                <a:lnTo>
                  <a:pt x="2772697" y="1612491"/>
                </a:lnTo>
                <a:lnTo>
                  <a:pt x="2782529" y="1710813"/>
                </a:lnTo>
                <a:lnTo>
                  <a:pt x="2713703" y="1789471"/>
                </a:lnTo>
                <a:lnTo>
                  <a:pt x="2753032" y="1858297"/>
                </a:lnTo>
                <a:lnTo>
                  <a:pt x="2605548" y="1868129"/>
                </a:lnTo>
                <a:lnTo>
                  <a:pt x="2241755" y="2310581"/>
                </a:lnTo>
                <a:lnTo>
                  <a:pt x="2222090" y="2418736"/>
                </a:lnTo>
                <a:lnTo>
                  <a:pt x="2074606" y="2585884"/>
                </a:lnTo>
                <a:lnTo>
                  <a:pt x="1533832" y="3185652"/>
                </a:lnTo>
                <a:lnTo>
                  <a:pt x="1307690" y="3372465"/>
                </a:lnTo>
                <a:lnTo>
                  <a:pt x="1189703" y="3510116"/>
                </a:lnTo>
                <a:lnTo>
                  <a:pt x="993058" y="3342968"/>
                </a:lnTo>
                <a:lnTo>
                  <a:pt x="1012722" y="3362633"/>
                </a:lnTo>
                <a:lnTo>
                  <a:pt x="825909" y="3313471"/>
                </a:lnTo>
                <a:lnTo>
                  <a:pt x="678426" y="3254478"/>
                </a:lnTo>
                <a:lnTo>
                  <a:pt x="589935" y="3156155"/>
                </a:lnTo>
                <a:lnTo>
                  <a:pt x="973393" y="2684207"/>
                </a:lnTo>
                <a:lnTo>
                  <a:pt x="737419" y="2458065"/>
                </a:lnTo>
                <a:lnTo>
                  <a:pt x="629264" y="2487562"/>
                </a:lnTo>
                <a:lnTo>
                  <a:pt x="412955" y="2458065"/>
                </a:lnTo>
                <a:lnTo>
                  <a:pt x="422787" y="2546555"/>
                </a:lnTo>
                <a:lnTo>
                  <a:pt x="344129" y="2517058"/>
                </a:lnTo>
                <a:lnTo>
                  <a:pt x="294968" y="2595716"/>
                </a:lnTo>
                <a:lnTo>
                  <a:pt x="265471" y="2556387"/>
                </a:lnTo>
                <a:lnTo>
                  <a:pt x="245806" y="2762865"/>
                </a:lnTo>
                <a:lnTo>
                  <a:pt x="304800" y="2812026"/>
                </a:lnTo>
                <a:lnTo>
                  <a:pt x="216309" y="2851355"/>
                </a:lnTo>
                <a:lnTo>
                  <a:pt x="58993" y="2654710"/>
                </a:lnTo>
                <a:lnTo>
                  <a:pt x="0" y="2192594"/>
                </a:lnTo>
                <a:lnTo>
                  <a:pt x="167148" y="1858297"/>
                </a:lnTo>
                <a:lnTo>
                  <a:pt x="235974" y="1927123"/>
                </a:lnTo>
                <a:lnTo>
                  <a:pt x="344129" y="1632155"/>
                </a:lnTo>
                <a:lnTo>
                  <a:pt x="796413" y="1592826"/>
                </a:lnTo>
                <a:lnTo>
                  <a:pt x="973393" y="1189703"/>
                </a:lnTo>
                <a:lnTo>
                  <a:pt x="993058" y="1002891"/>
                </a:lnTo>
                <a:lnTo>
                  <a:pt x="1091380" y="943897"/>
                </a:lnTo>
                <a:lnTo>
                  <a:pt x="1052051" y="825910"/>
                </a:lnTo>
                <a:lnTo>
                  <a:pt x="1071716" y="717755"/>
                </a:lnTo>
                <a:lnTo>
                  <a:pt x="1061884" y="668594"/>
                </a:lnTo>
                <a:lnTo>
                  <a:pt x="1130709" y="609600"/>
                </a:lnTo>
                <a:lnTo>
                  <a:pt x="1130709" y="491613"/>
                </a:lnTo>
                <a:lnTo>
                  <a:pt x="1278193" y="580103"/>
                </a:lnTo>
                <a:lnTo>
                  <a:pt x="1504335" y="0"/>
                </a:lnTo>
                <a:lnTo>
                  <a:pt x="2261419" y="344129"/>
                </a:lnTo>
                <a:lnTo>
                  <a:pt x="2202426" y="491613"/>
                </a:lnTo>
                <a:lnTo>
                  <a:pt x="2438400" y="589936"/>
                </a:lnTo>
                <a:lnTo>
                  <a:pt x="2507226" y="442452"/>
                </a:lnTo>
                <a:lnTo>
                  <a:pt x="3077497" y="639097"/>
                </a:lnTo>
                <a:close/>
              </a:path>
            </a:pathLst>
          </a:custGeom>
          <a:solidFill>
            <a:srgbClr val="FFFF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Dowolny kształt 15">
            <a:extLst>
              <a:ext uri="{FF2B5EF4-FFF2-40B4-BE49-F238E27FC236}">
                <a16:creationId xmlns:a16="http://schemas.microsoft.com/office/drawing/2014/main" xmlns="" id="{4F6FFF21-7D58-4132-9130-5DFE481A3ADB}"/>
              </a:ext>
            </a:extLst>
          </p:cNvPr>
          <p:cNvSpPr/>
          <p:nvPr/>
        </p:nvSpPr>
        <p:spPr>
          <a:xfrm>
            <a:off x="3743632" y="4016477"/>
            <a:ext cx="1946787" cy="2576052"/>
          </a:xfrm>
          <a:custGeom>
            <a:avLst/>
            <a:gdLst>
              <a:gd name="connsiteX0" fmla="*/ 648929 w 1946787"/>
              <a:gd name="connsiteY0" fmla="*/ 49161 h 2576052"/>
              <a:gd name="connsiteX1" fmla="*/ 560439 w 1946787"/>
              <a:gd name="connsiteY1" fmla="*/ 0 h 2576052"/>
              <a:gd name="connsiteX2" fmla="*/ 0 w 1946787"/>
              <a:gd name="connsiteY2" fmla="*/ 609600 h 2576052"/>
              <a:gd name="connsiteX3" fmla="*/ 393290 w 1946787"/>
              <a:gd name="connsiteY3" fmla="*/ 1002890 h 2576052"/>
              <a:gd name="connsiteX4" fmla="*/ 403123 w 1946787"/>
              <a:gd name="connsiteY4" fmla="*/ 1061884 h 2576052"/>
              <a:gd name="connsiteX5" fmla="*/ 540774 w 1946787"/>
              <a:gd name="connsiteY5" fmla="*/ 1209368 h 2576052"/>
              <a:gd name="connsiteX6" fmla="*/ 403123 w 1946787"/>
              <a:gd name="connsiteY6" fmla="*/ 1337187 h 2576052"/>
              <a:gd name="connsiteX7" fmla="*/ 285136 w 1946787"/>
              <a:gd name="connsiteY7" fmla="*/ 1307690 h 2576052"/>
              <a:gd name="connsiteX8" fmla="*/ 373626 w 1946787"/>
              <a:gd name="connsiteY8" fmla="*/ 1651819 h 2576052"/>
              <a:gd name="connsiteX9" fmla="*/ 324465 w 1946787"/>
              <a:gd name="connsiteY9" fmla="*/ 1651819 h 2576052"/>
              <a:gd name="connsiteX10" fmla="*/ 393290 w 1946787"/>
              <a:gd name="connsiteY10" fmla="*/ 1779639 h 2576052"/>
              <a:gd name="connsiteX11" fmla="*/ 511277 w 1946787"/>
              <a:gd name="connsiteY11" fmla="*/ 1789471 h 2576052"/>
              <a:gd name="connsiteX12" fmla="*/ 540774 w 1946787"/>
              <a:gd name="connsiteY12" fmla="*/ 1720645 h 2576052"/>
              <a:gd name="connsiteX13" fmla="*/ 707923 w 1946787"/>
              <a:gd name="connsiteY13" fmla="*/ 1750142 h 2576052"/>
              <a:gd name="connsiteX14" fmla="*/ 747252 w 1946787"/>
              <a:gd name="connsiteY14" fmla="*/ 2251587 h 2576052"/>
              <a:gd name="connsiteX15" fmla="*/ 1199536 w 1946787"/>
              <a:gd name="connsiteY15" fmla="*/ 2379407 h 2576052"/>
              <a:gd name="connsiteX16" fmla="*/ 1111045 w 1946787"/>
              <a:gd name="connsiteY16" fmla="*/ 2526890 h 2576052"/>
              <a:gd name="connsiteX17" fmla="*/ 1209368 w 1946787"/>
              <a:gd name="connsiteY17" fmla="*/ 2576052 h 2576052"/>
              <a:gd name="connsiteX18" fmla="*/ 1327355 w 1946787"/>
              <a:gd name="connsiteY18" fmla="*/ 2340078 h 2576052"/>
              <a:gd name="connsiteX19" fmla="*/ 1720645 w 1946787"/>
              <a:gd name="connsiteY19" fmla="*/ 2576052 h 2576052"/>
              <a:gd name="connsiteX20" fmla="*/ 1946787 w 1946787"/>
              <a:gd name="connsiteY20" fmla="*/ 2074607 h 2576052"/>
              <a:gd name="connsiteX21" fmla="*/ 1622323 w 1946787"/>
              <a:gd name="connsiteY21" fmla="*/ 1946787 h 2576052"/>
              <a:gd name="connsiteX22" fmla="*/ 1759974 w 1946787"/>
              <a:gd name="connsiteY22" fmla="*/ 1219200 h 2576052"/>
              <a:gd name="connsiteX23" fmla="*/ 1465006 w 1946787"/>
              <a:gd name="connsiteY23" fmla="*/ 1179871 h 2576052"/>
              <a:gd name="connsiteX24" fmla="*/ 1297858 w 1946787"/>
              <a:gd name="connsiteY24" fmla="*/ 1012723 h 2576052"/>
              <a:gd name="connsiteX25" fmla="*/ 1396181 w 1946787"/>
              <a:gd name="connsiteY25" fmla="*/ 875071 h 2576052"/>
              <a:gd name="connsiteX26" fmla="*/ 1415845 w 1946787"/>
              <a:gd name="connsiteY26" fmla="*/ 511278 h 2576052"/>
              <a:gd name="connsiteX27" fmla="*/ 1238865 w 1946787"/>
              <a:gd name="connsiteY27" fmla="*/ 481781 h 2576052"/>
              <a:gd name="connsiteX28" fmla="*/ 1248697 w 1946787"/>
              <a:gd name="connsiteY28" fmla="*/ 560439 h 2576052"/>
              <a:gd name="connsiteX29" fmla="*/ 1111045 w 1946787"/>
              <a:gd name="connsiteY29" fmla="*/ 530942 h 2576052"/>
              <a:gd name="connsiteX30" fmla="*/ 1101213 w 1946787"/>
              <a:gd name="connsiteY30" fmla="*/ 609600 h 2576052"/>
              <a:gd name="connsiteX31" fmla="*/ 806245 w 1946787"/>
              <a:gd name="connsiteY31" fmla="*/ 550607 h 2576052"/>
              <a:gd name="connsiteX32" fmla="*/ 825910 w 1946787"/>
              <a:gd name="connsiteY32" fmla="*/ 412955 h 2576052"/>
              <a:gd name="connsiteX33" fmla="*/ 589936 w 1946787"/>
              <a:gd name="connsiteY33" fmla="*/ 353961 h 2576052"/>
              <a:gd name="connsiteX34" fmla="*/ 589936 w 1946787"/>
              <a:gd name="connsiteY34" fmla="*/ 245807 h 2576052"/>
              <a:gd name="connsiteX35" fmla="*/ 648929 w 1946787"/>
              <a:gd name="connsiteY35" fmla="*/ 147484 h 2576052"/>
              <a:gd name="connsiteX36" fmla="*/ 648929 w 1946787"/>
              <a:gd name="connsiteY36" fmla="*/ 49161 h 2576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946787" h="2576052">
                <a:moveTo>
                  <a:pt x="648929" y="49161"/>
                </a:moveTo>
                <a:lnTo>
                  <a:pt x="560439" y="0"/>
                </a:lnTo>
                <a:lnTo>
                  <a:pt x="0" y="609600"/>
                </a:lnTo>
                <a:lnTo>
                  <a:pt x="393290" y="1002890"/>
                </a:lnTo>
                <a:lnTo>
                  <a:pt x="403123" y="1061884"/>
                </a:lnTo>
                <a:lnTo>
                  <a:pt x="540774" y="1209368"/>
                </a:lnTo>
                <a:lnTo>
                  <a:pt x="403123" y="1337187"/>
                </a:lnTo>
                <a:lnTo>
                  <a:pt x="285136" y="1307690"/>
                </a:lnTo>
                <a:lnTo>
                  <a:pt x="373626" y="1651819"/>
                </a:lnTo>
                <a:lnTo>
                  <a:pt x="324465" y="1651819"/>
                </a:lnTo>
                <a:lnTo>
                  <a:pt x="393290" y="1779639"/>
                </a:lnTo>
                <a:lnTo>
                  <a:pt x="511277" y="1789471"/>
                </a:lnTo>
                <a:lnTo>
                  <a:pt x="540774" y="1720645"/>
                </a:lnTo>
                <a:lnTo>
                  <a:pt x="707923" y="1750142"/>
                </a:lnTo>
                <a:lnTo>
                  <a:pt x="747252" y="2251587"/>
                </a:lnTo>
                <a:lnTo>
                  <a:pt x="1199536" y="2379407"/>
                </a:lnTo>
                <a:lnTo>
                  <a:pt x="1111045" y="2526890"/>
                </a:lnTo>
                <a:lnTo>
                  <a:pt x="1209368" y="2576052"/>
                </a:lnTo>
                <a:lnTo>
                  <a:pt x="1327355" y="2340078"/>
                </a:lnTo>
                <a:lnTo>
                  <a:pt x="1720645" y="2576052"/>
                </a:lnTo>
                <a:lnTo>
                  <a:pt x="1946787" y="2074607"/>
                </a:lnTo>
                <a:lnTo>
                  <a:pt x="1622323" y="1946787"/>
                </a:lnTo>
                <a:lnTo>
                  <a:pt x="1759974" y="1219200"/>
                </a:lnTo>
                <a:lnTo>
                  <a:pt x="1465006" y="1179871"/>
                </a:lnTo>
                <a:lnTo>
                  <a:pt x="1297858" y="1012723"/>
                </a:lnTo>
                <a:lnTo>
                  <a:pt x="1396181" y="875071"/>
                </a:lnTo>
                <a:lnTo>
                  <a:pt x="1415845" y="511278"/>
                </a:lnTo>
                <a:lnTo>
                  <a:pt x="1238865" y="481781"/>
                </a:lnTo>
                <a:lnTo>
                  <a:pt x="1248697" y="560439"/>
                </a:lnTo>
                <a:lnTo>
                  <a:pt x="1111045" y="530942"/>
                </a:lnTo>
                <a:lnTo>
                  <a:pt x="1101213" y="609600"/>
                </a:lnTo>
                <a:lnTo>
                  <a:pt x="806245" y="550607"/>
                </a:lnTo>
                <a:lnTo>
                  <a:pt x="825910" y="412955"/>
                </a:lnTo>
                <a:lnTo>
                  <a:pt x="589936" y="353961"/>
                </a:lnTo>
                <a:lnTo>
                  <a:pt x="589936" y="245807"/>
                </a:lnTo>
                <a:lnTo>
                  <a:pt x="648929" y="147484"/>
                </a:lnTo>
                <a:lnTo>
                  <a:pt x="648929" y="49161"/>
                </a:lnTo>
                <a:close/>
              </a:path>
            </a:pathLst>
          </a:custGeom>
          <a:solidFill>
            <a:srgbClr val="92D050">
              <a:alpha val="6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Dowolny kształt 16">
            <a:extLst>
              <a:ext uri="{FF2B5EF4-FFF2-40B4-BE49-F238E27FC236}">
                <a16:creationId xmlns:a16="http://schemas.microsoft.com/office/drawing/2014/main" xmlns="" id="{BB272016-5D2A-4C5C-80AD-FCDFAA05E2E3}"/>
              </a:ext>
            </a:extLst>
          </p:cNvPr>
          <p:cNvSpPr/>
          <p:nvPr/>
        </p:nvSpPr>
        <p:spPr>
          <a:xfrm>
            <a:off x="4284406" y="3249561"/>
            <a:ext cx="2320413" cy="1976284"/>
          </a:xfrm>
          <a:custGeom>
            <a:avLst/>
            <a:gdLst>
              <a:gd name="connsiteX0" fmla="*/ 1179871 w 2320413"/>
              <a:gd name="connsiteY0" fmla="*/ 1936955 h 1976284"/>
              <a:gd name="connsiteX1" fmla="*/ 924232 w 2320413"/>
              <a:gd name="connsiteY1" fmla="*/ 1946787 h 1976284"/>
              <a:gd name="connsiteX2" fmla="*/ 747252 w 2320413"/>
              <a:gd name="connsiteY2" fmla="*/ 1789471 h 1976284"/>
              <a:gd name="connsiteX3" fmla="*/ 865239 w 2320413"/>
              <a:gd name="connsiteY3" fmla="*/ 1651819 h 1976284"/>
              <a:gd name="connsiteX4" fmla="*/ 884903 w 2320413"/>
              <a:gd name="connsiteY4" fmla="*/ 1248697 h 1976284"/>
              <a:gd name="connsiteX5" fmla="*/ 688258 w 2320413"/>
              <a:gd name="connsiteY5" fmla="*/ 1238865 h 1976284"/>
              <a:gd name="connsiteX6" fmla="*/ 688258 w 2320413"/>
              <a:gd name="connsiteY6" fmla="*/ 1327355 h 1976284"/>
              <a:gd name="connsiteX7" fmla="*/ 580103 w 2320413"/>
              <a:gd name="connsiteY7" fmla="*/ 1307690 h 1976284"/>
              <a:gd name="connsiteX8" fmla="*/ 560439 w 2320413"/>
              <a:gd name="connsiteY8" fmla="*/ 1386348 h 1976284"/>
              <a:gd name="connsiteX9" fmla="*/ 255639 w 2320413"/>
              <a:gd name="connsiteY9" fmla="*/ 1307690 h 1976284"/>
              <a:gd name="connsiteX10" fmla="*/ 285136 w 2320413"/>
              <a:gd name="connsiteY10" fmla="*/ 1170039 h 1976284"/>
              <a:gd name="connsiteX11" fmla="*/ 68826 w 2320413"/>
              <a:gd name="connsiteY11" fmla="*/ 1111045 h 1976284"/>
              <a:gd name="connsiteX12" fmla="*/ 68826 w 2320413"/>
              <a:gd name="connsiteY12" fmla="*/ 983226 h 1976284"/>
              <a:gd name="connsiteX13" fmla="*/ 108155 w 2320413"/>
              <a:gd name="connsiteY13" fmla="*/ 934065 h 1976284"/>
              <a:gd name="connsiteX14" fmla="*/ 117987 w 2320413"/>
              <a:gd name="connsiteY14" fmla="*/ 796413 h 1976284"/>
              <a:gd name="connsiteX15" fmla="*/ 0 w 2320413"/>
              <a:gd name="connsiteY15" fmla="*/ 747252 h 1976284"/>
              <a:gd name="connsiteX16" fmla="*/ 167149 w 2320413"/>
              <a:gd name="connsiteY16" fmla="*/ 589935 h 1976284"/>
              <a:gd name="connsiteX17" fmla="*/ 186813 w 2320413"/>
              <a:gd name="connsiteY17" fmla="*/ 462116 h 1976284"/>
              <a:gd name="connsiteX18" fmla="*/ 530942 w 2320413"/>
              <a:gd name="connsiteY18" fmla="*/ 39329 h 1976284"/>
              <a:gd name="connsiteX19" fmla="*/ 658762 w 2320413"/>
              <a:gd name="connsiteY19" fmla="*/ 39329 h 1976284"/>
              <a:gd name="connsiteX20" fmla="*/ 698091 w 2320413"/>
              <a:gd name="connsiteY20" fmla="*/ 0 h 1976284"/>
              <a:gd name="connsiteX21" fmla="*/ 884903 w 2320413"/>
              <a:gd name="connsiteY21" fmla="*/ 68826 h 1976284"/>
              <a:gd name="connsiteX22" fmla="*/ 875071 w 2320413"/>
              <a:gd name="connsiteY22" fmla="*/ 167148 h 1976284"/>
              <a:gd name="connsiteX23" fmla="*/ 1111045 w 2320413"/>
              <a:gd name="connsiteY23" fmla="*/ 88490 h 1976284"/>
              <a:gd name="connsiteX24" fmla="*/ 1170039 w 2320413"/>
              <a:gd name="connsiteY24" fmla="*/ 275303 h 1976284"/>
              <a:gd name="connsiteX25" fmla="*/ 1337187 w 2320413"/>
              <a:gd name="connsiteY25" fmla="*/ 304800 h 1976284"/>
              <a:gd name="connsiteX26" fmla="*/ 1415845 w 2320413"/>
              <a:gd name="connsiteY26" fmla="*/ 393290 h 1976284"/>
              <a:gd name="connsiteX27" fmla="*/ 1425678 w 2320413"/>
              <a:gd name="connsiteY27" fmla="*/ 442452 h 1976284"/>
              <a:gd name="connsiteX28" fmla="*/ 1809136 w 2320413"/>
              <a:gd name="connsiteY28" fmla="*/ 285135 h 1976284"/>
              <a:gd name="connsiteX29" fmla="*/ 1789471 w 2320413"/>
              <a:gd name="connsiteY29" fmla="*/ 88490 h 1976284"/>
              <a:gd name="connsiteX30" fmla="*/ 1927123 w 2320413"/>
              <a:gd name="connsiteY30" fmla="*/ 39329 h 1976284"/>
              <a:gd name="connsiteX31" fmla="*/ 2054942 w 2320413"/>
              <a:gd name="connsiteY31" fmla="*/ 88490 h 1976284"/>
              <a:gd name="connsiteX32" fmla="*/ 2094271 w 2320413"/>
              <a:gd name="connsiteY32" fmla="*/ 186813 h 1976284"/>
              <a:gd name="connsiteX33" fmla="*/ 2104103 w 2320413"/>
              <a:gd name="connsiteY33" fmla="*/ 275303 h 1976284"/>
              <a:gd name="connsiteX34" fmla="*/ 2172929 w 2320413"/>
              <a:gd name="connsiteY34" fmla="*/ 324465 h 1976284"/>
              <a:gd name="connsiteX35" fmla="*/ 2123768 w 2320413"/>
              <a:gd name="connsiteY35" fmla="*/ 462116 h 1976284"/>
              <a:gd name="connsiteX36" fmla="*/ 2271252 w 2320413"/>
              <a:gd name="connsiteY36" fmla="*/ 432619 h 1976284"/>
              <a:gd name="connsiteX37" fmla="*/ 2261420 w 2320413"/>
              <a:gd name="connsiteY37" fmla="*/ 550606 h 1976284"/>
              <a:gd name="connsiteX38" fmla="*/ 2163097 w 2320413"/>
              <a:gd name="connsiteY38" fmla="*/ 658761 h 1976284"/>
              <a:gd name="connsiteX39" fmla="*/ 2192594 w 2320413"/>
              <a:gd name="connsiteY39" fmla="*/ 914400 h 1976284"/>
              <a:gd name="connsiteX40" fmla="*/ 2320413 w 2320413"/>
              <a:gd name="connsiteY40" fmla="*/ 993058 h 1976284"/>
              <a:gd name="connsiteX41" fmla="*/ 2222091 w 2320413"/>
              <a:gd name="connsiteY41" fmla="*/ 1199535 h 1976284"/>
              <a:gd name="connsiteX42" fmla="*/ 2064774 w 2320413"/>
              <a:gd name="connsiteY42" fmla="*/ 1288026 h 1976284"/>
              <a:gd name="connsiteX43" fmla="*/ 2045110 w 2320413"/>
              <a:gd name="connsiteY43" fmla="*/ 1396181 h 1976284"/>
              <a:gd name="connsiteX44" fmla="*/ 2074607 w 2320413"/>
              <a:gd name="connsiteY44" fmla="*/ 1524000 h 1976284"/>
              <a:gd name="connsiteX45" fmla="*/ 1936955 w 2320413"/>
              <a:gd name="connsiteY45" fmla="*/ 1553497 h 1976284"/>
              <a:gd name="connsiteX46" fmla="*/ 1887794 w 2320413"/>
              <a:gd name="connsiteY46" fmla="*/ 1445342 h 1976284"/>
              <a:gd name="connsiteX47" fmla="*/ 1769807 w 2320413"/>
              <a:gd name="connsiteY47" fmla="*/ 1465006 h 1976284"/>
              <a:gd name="connsiteX48" fmla="*/ 1750142 w 2320413"/>
              <a:gd name="connsiteY48" fmla="*/ 1396181 h 1976284"/>
              <a:gd name="connsiteX49" fmla="*/ 1582994 w 2320413"/>
              <a:gd name="connsiteY49" fmla="*/ 1720645 h 1976284"/>
              <a:gd name="connsiteX50" fmla="*/ 1396181 w 2320413"/>
              <a:gd name="connsiteY50" fmla="*/ 1927123 h 1976284"/>
              <a:gd name="connsiteX51" fmla="*/ 1219200 w 2320413"/>
              <a:gd name="connsiteY51" fmla="*/ 1976284 h 1976284"/>
              <a:gd name="connsiteX52" fmla="*/ 1130710 w 2320413"/>
              <a:gd name="connsiteY52" fmla="*/ 1927123 h 1976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320413" h="1976284">
                <a:moveTo>
                  <a:pt x="1179871" y="1936955"/>
                </a:moveTo>
                <a:lnTo>
                  <a:pt x="924232" y="1946787"/>
                </a:lnTo>
                <a:lnTo>
                  <a:pt x="747252" y="1789471"/>
                </a:lnTo>
                <a:lnTo>
                  <a:pt x="865239" y="1651819"/>
                </a:lnTo>
                <a:lnTo>
                  <a:pt x="884903" y="1248697"/>
                </a:lnTo>
                <a:lnTo>
                  <a:pt x="688258" y="1238865"/>
                </a:lnTo>
                <a:lnTo>
                  <a:pt x="688258" y="1327355"/>
                </a:lnTo>
                <a:lnTo>
                  <a:pt x="580103" y="1307690"/>
                </a:lnTo>
                <a:lnTo>
                  <a:pt x="560439" y="1386348"/>
                </a:lnTo>
                <a:lnTo>
                  <a:pt x="255639" y="1307690"/>
                </a:lnTo>
                <a:lnTo>
                  <a:pt x="285136" y="1170039"/>
                </a:lnTo>
                <a:lnTo>
                  <a:pt x="68826" y="1111045"/>
                </a:lnTo>
                <a:lnTo>
                  <a:pt x="68826" y="983226"/>
                </a:lnTo>
                <a:lnTo>
                  <a:pt x="108155" y="934065"/>
                </a:lnTo>
                <a:lnTo>
                  <a:pt x="117987" y="796413"/>
                </a:lnTo>
                <a:lnTo>
                  <a:pt x="0" y="747252"/>
                </a:lnTo>
                <a:lnTo>
                  <a:pt x="167149" y="589935"/>
                </a:lnTo>
                <a:lnTo>
                  <a:pt x="186813" y="462116"/>
                </a:lnTo>
                <a:lnTo>
                  <a:pt x="530942" y="39329"/>
                </a:lnTo>
                <a:lnTo>
                  <a:pt x="658762" y="39329"/>
                </a:lnTo>
                <a:lnTo>
                  <a:pt x="698091" y="0"/>
                </a:lnTo>
                <a:lnTo>
                  <a:pt x="884903" y="68826"/>
                </a:lnTo>
                <a:lnTo>
                  <a:pt x="875071" y="167148"/>
                </a:lnTo>
                <a:lnTo>
                  <a:pt x="1111045" y="88490"/>
                </a:lnTo>
                <a:lnTo>
                  <a:pt x="1170039" y="275303"/>
                </a:lnTo>
                <a:lnTo>
                  <a:pt x="1337187" y="304800"/>
                </a:lnTo>
                <a:lnTo>
                  <a:pt x="1415845" y="393290"/>
                </a:lnTo>
                <a:lnTo>
                  <a:pt x="1425678" y="442452"/>
                </a:lnTo>
                <a:lnTo>
                  <a:pt x="1809136" y="285135"/>
                </a:lnTo>
                <a:lnTo>
                  <a:pt x="1789471" y="88490"/>
                </a:lnTo>
                <a:lnTo>
                  <a:pt x="1927123" y="39329"/>
                </a:lnTo>
                <a:lnTo>
                  <a:pt x="2054942" y="88490"/>
                </a:lnTo>
                <a:lnTo>
                  <a:pt x="2094271" y="186813"/>
                </a:lnTo>
                <a:lnTo>
                  <a:pt x="2104103" y="275303"/>
                </a:lnTo>
                <a:lnTo>
                  <a:pt x="2172929" y="324465"/>
                </a:lnTo>
                <a:lnTo>
                  <a:pt x="2123768" y="462116"/>
                </a:lnTo>
                <a:lnTo>
                  <a:pt x="2271252" y="432619"/>
                </a:lnTo>
                <a:lnTo>
                  <a:pt x="2261420" y="550606"/>
                </a:lnTo>
                <a:lnTo>
                  <a:pt x="2163097" y="658761"/>
                </a:lnTo>
                <a:lnTo>
                  <a:pt x="2192594" y="914400"/>
                </a:lnTo>
                <a:lnTo>
                  <a:pt x="2320413" y="993058"/>
                </a:lnTo>
                <a:lnTo>
                  <a:pt x="2222091" y="1199535"/>
                </a:lnTo>
                <a:lnTo>
                  <a:pt x="2064774" y="1288026"/>
                </a:lnTo>
                <a:lnTo>
                  <a:pt x="2045110" y="1396181"/>
                </a:lnTo>
                <a:lnTo>
                  <a:pt x="2074607" y="1524000"/>
                </a:lnTo>
                <a:lnTo>
                  <a:pt x="1936955" y="1553497"/>
                </a:lnTo>
                <a:lnTo>
                  <a:pt x="1887794" y="1445342"/>
                </a:lnTo>
                <a:lnTo>
                  <a:pt x="1769807" y="1465006"/>
                </a:lnTo>
                <a:lnTo>
                  <a:pt x="1750142" y="1396181"/>
                </a:lnTo>
                <a:lnTo>
                  <a:pt x="1582994" y="1720645"/>
                </a:lnTo>
                <a:lnTo>
                  <a:pt x="1396181" y="1927123"/>
                </a:lnTo>
                <a:lnTo>
                  <a:pt x="1219200" y="1976284"/>
                </a:lnTo>
                <a:lnTo>
                  <a:pt x="1130710" y="1927123"/>
                </a:lnTo>
              </a:path>
            </a:pathLst>
          </a:custGeom>
          <a:solidFill>
            <a:schemeClr val="accent6">
              <a:lumMod val="40000"/>
              <a:lumOff val="60000"/>
              <a:alpha val="43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xmlns="" id="{E5D8ACBA-F7D8-43C5-9FF5-B558DDC46DAA}"/>
              </a:ext>
            </a:extLst>
          </p:cNvPr>
          <p:cNvSpPr/>
          <p:nvPr/>
        </p:nvSpPr>
        <p:spPr>
          <a:xfrm>
            <a:off x="2590800" y="152400"/>
            <a:ext cx="4792658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Charakterystyka ogólna powiatu skarżyskiego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3F27DB49-3A7A-4382-9900-0AD593EFC018}"/>
              </a:ext>
            </a:extLst>
          </p:cNvPr>
          <p:cNvSpPr txBox="1"/>
          <p:nvPr/>
        </p:nvSpPr>
        <p:spPr>
          <a:xfrm>
            <a:off x="4800600" y="20574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m. Skarżysko-Kamienna</a:t>
            </a:r>
          </a:p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Ludność – 48 580 mieszkańców</a:t>
            </a:r>
          </a:p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Powierzchnia – 64,39 km</a:t>
            </a:r>
            <a:r>
              <a:rPr lang="pl-PL" sz="1000" b="1" baseline="30000" dirty="0">
                <a:latin typeface="Arial" pitchFamily="34" charset="0"/>
                <a:cs typeface="Arial" pitchFamily="34" charset="0"/>
              </a:rPr>
              <a:t>2</a:t>
            </a:r>
          </a:p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Zaludnienie – 754,46 os./km</a:t>
            </a:r>
            <a:r>
              <a:rPr lang="pl-PL" sz="1000" b="1" baseline="30000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xmlns="" id="{DD18EA75-F0DB-44C6-8F22-98D08B7246CC}"/>
              </a:ext>
            </a:extLst>
          </p:cNvPr>
          <p:cNvSpPr txBox="1"/>
          <p:nvPr/>
        </p:nvSpPr>
        <p:spPr>
          <a:xfrm>
            <a:off x="4495800" y="38862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Miasto i gmina Suchedniów</a:t>
            </a:r>
          </a:p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Ludność – 10904 mieszkańców</a:t>
            </a:r>
          </a:p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Powierzchnia – 59,40 km</a:t>
            </a:r>
            <a:r>
              <a:rPr lang="pl-PL" sz="1000" b="1" baseline="30000" dirty="0">
                <a:latin typeface="Arial" pitchFamily="34" charset="0"/>
                <a:cs typeface="Arial" pitchFamily="34" charset="0"/>
              </a:rPr>
              <a:t>2</a:t>
            </a:r>
          </a:p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Zaludnienie – 148 os./km</a:t>
            </a:r>
            <a:r>
              <a:rPr lang="pl-PL" sz="1000" b="1" baseline="30000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xmlns="" id="{5A6602CD-E351-4AD8-AB44-8A8A941E30A6}"/>
              </a:ext>
            </a:extLst>
          </p:cNvPr>
          <p:cNvSpPr txBox="1"/>
          <p:nvPr/>
        </p:nvSpPr>
        <p:spPr>
          <a:xfrm>
            <a:off x="5638800" y="13716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Gmina Skarżysko-Kościelne</a:t>
            </a:r>
          </a:p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Ludność – 6204 mieszkańców</a:t>
            </a:r>
          </a:p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Powierzchnia – 53,24 km</a:t>
            </a:r>
            <a:r>
              <a:rPr lang="pl-PL" sz="1000" b="1" baseline="30000" dirty="0">
                <a:latin typeface="Arial" pitchFamily="34" charset="0"/>
                <a:cs typeface="Arial" pitchFamily="34" charset="0"/>
              </a:rPr>
              <a:t>2</a:t>
            </a:r>
          </a:p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Zaludnienie – 116,53 os./km</a:t>
            </a:r>
            <a:r>
              <a:rPr lang="pl-PL" sz="1000" b="1" baseline="30000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xmlns="" id="{B0EB14EE-1B11-46E8-8F83-A64001D6A46E}"/>
              </a:ext>
            </a:extLst>
          </p:cNvPr>
          <p:cNvSpPr txBox="1"/>
          <p:nvPr/>
        </p:nvSpPr>
        <p:spPr>
          <a:xfrm>
            <a:off x="3733800" y="50292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Gmina Łączna</a:t>
            </a:r>
          </a:p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Ludność – 5239 mieszkańców</a:t>
            </a:r>
          </a:p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Powierzchnia – 61,65 km</a:t>
            </a:r>
            <a:r>
              <a:rPr lang="pl-PL" sz="1000" b="1" baseline="30000" dirty="0">
                <a:latin typeface="Arial" pitchFamily="34" charset="0"/>
                <a:cs typeface="Arial" pitchFamily="34" charset="0"/>
              </a:rPr>
              <a:t>2</a:t>
            </a:r>
          </a:p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Zaludnienie – 84,89 os./km</a:t>
            </a:r>
            <a:r>
              <a:rPr lang="pl-PL" sz="1000" b="1" baseline="30000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xmlns="" id="{614D0DCF-2026-4947-AD59-7A2E5362EFB6}"/>
              </a:ext>
            </a:extLst>
          </p:cNvPr>
          <p:cNvSpPr txBox="1"/>
          <p:nvPr/>
        </p:nvSpPr>
        <p:spPr>
          <a:xfrm>
            <a:off x="2743200" y="25146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Gmina Bliżyn</a:t>
            </a:r>
          </a:p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Ludność – 8656 mieszkańców</a:t>
            </a:r>
          </a:p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Powierzchnia – 141,08 km</a:t>
            </a:r>
            <a:r>
              <a:rPr lang="pl-PL" sz="1000" b="1" baseline="30000" dirty="0">
                <a:latin typeface="Arial" pitchFamily="34" charset="0"/>
                <a:cs typeface="Arial" pitchFamily="34" charset="0"/>
              </a:rPr>
              <a:t>2</a:t>
            </a:r>
          </a:p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Zaludnienie – 61,35 os./km</a:t>
            </a:r>
            <a:r>
              <a:rPr lang="pl-PL" sz="1000" b="1" baseline="30000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xmlns="" id="{B4A33C38-F2BC-4450-AB95-46C984F2D173}"/>
              </a:ext>
            </a:extLst>
          </p:cNvPr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</p:spTree>
    <p:extLst>
      <p:ext uri="{BB962C8B-B14F-4D97-AF65-F5344CB8AC3E}">
        <p14:creationId xmlns:p14="http://schemas.microsoft.com/office/powerpoint/2010/main" xmlns="" val="365387076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/>
      <p:bldP spid="27" grpId="0"/>
      <p:bldP spid="28" grpId="0"/>
      <p:bldP spid="29" grpId="0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pp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3426242" y="381000"/>
            <a:ext cx="30276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2018 r.</a:t>
            </a:r>
          </a:p>
          <a:p>
            <a:pPr algn="ctr"/>
            <a:endParaRPr lang="pl-PL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xmlns="" val="2101306702"/>
              </p:ext>
            </p:extLst>
          </p:nvPr>
        </p:nvGraphicFramePr>
        <p:xfrm>
          <a:off x="1219200" y="1115199"/>
          <a:ext cx="77724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pole tekstowe 9"/>
          <p:cNvSpPr txBox="1"/>
          <p:nvPr/>
        </p:nvSpPr>
        <p:spPr>
          <a:xfrm>
            <a:off x="2057400" y="838200"/>
            <a:ext cx="617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Wyjazdy jednostek OSP włączonych do KSRG do zdarzeń w powiecie skarżyskim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</p:spTree>
    <p:extLst>
      <p:ext uri="{BB962C8B-B14F-4D97-AF65-F5344CB8AC3E}">
        <p14:creationId xmlns:p14="http://schemas.microsoft.com/office/powerpoint/2010/main" xmlns="" val="3668805825"/>
      </p:ext>
    </p:extLst>
  </p:cSld>
  <p:clrMapOvr>
    <a:masterClrMapping/>
  </p:clrMapOvr>
  <p:transition>
    <p:wedg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pp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3426241" y="381000"/>
            <a:ext cx="30276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2018 r.</a:t>
            </a:r>
          </a:p>
        </p:txBody>
      </p:sp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xmlns="" val="1669649137"/>
              </p:ext>
            </p:extLst>
          </p:nvPr>
        </p:nvGraphicFramePr>
        <p:xfrm>
          <a:off x="1199389" y="1115199"/>
          <a:ext cx="77724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pole tekstowe 8"/>
          <p:cNvSpPr txBox="1"/>
          <p:nvPr/>
        </p:nvSpPr>
        <p:spPr>
          <a:xfrm>
            <a:off x="2057400" y="838200"/>
            <a:ext cx="617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Wyjazdy jednostek OSP spoza KSRG do zdarzeń w powiecie skarżyskim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</p:spTree>
    <p:extLst>
      <p:ext uri="{BB962C8B-B14F-4D97-AF65-F5344CB8AC3E}">
        <p14:creationId xmlns:p14="http://schemas.microsoft.com/office/powerpoint/2010/main" xmlns="" val="1025602114"/>
      </p:ext>
    </p:extLst>
  </p:cSld>
  <p:clrMapOvr>
    <a:masterClrMapping/>
  </p:clrMapOvr>
  <p:transition>
    <p:wedg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pp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3426241" y="381000"/>
            <a:ext cx="30276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2018 r.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2057400" y="838200"/>
            <a:ext cx="617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Brak wyjazdu do zdarzenia jednostek OSP pomimo alarmowania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2481C502-2727-4EB5-B423-C82D0DCDEF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82478164"/>
              </p:ext>
            </p:extLst>
          </p:nvPr>
        </p:nvGraphicFramePr>
        <p:xfrm>
          <a:off x="1864150" y="1518018"/>
          <a:ext cx="6356023" cy="3489536"/>
        </p:xfrm>
        <a:graphic>
          <a:graphicData uri="http://schemas.openxmlformats.org/drawingml/2006/table">
            <a:tbl>
              <a:tblPr>
                <a:effectLst>
                  <a:outerShdw blurRad="787400" dist="20000" dir="8640000" sx="110000" sy="110000" rotWithShape="0">
                    <a:schemeClr val="bg1">
                      <a:alpha val="45000"/>
                    </a:schemeClr>
                  </a:outerShdw>
                </a:effectLst>
                <a:tableStyleId>{775DCB02-9BB8-47FD-8907-85C794F793BA}</a:tableStyleId>
              </a:tblPr>
              <a:tblGrid>
                <a:gridCol w="3850076">
                  <a:extLst>
                    <a:ext uri="{9D8B030D-6E8A-4147-A177-3AD203B41FA5}">
                      <a16:colId xmlns:a16="http://schemas.microsoft.com/office/drawing/2014/main" xmlns="" val="4141189576"/>
                    </a:ext>
                  </a:extLst>
                </a:gridCol>
                <a:gridCol w="574640">
                  <a:extLst>
                    <a:ext uri="{9D8B030D-6E8A-4147-A177-3AD203B41FA5}">
                      <a16:colId xmlns:a16="http://schemas.microsoft.com/office/drawing/2014/main" xmlns="" val="4272147847"/>
                    </a:ext>
                  </a:extLst>
                </a:gridCol>
                <a:gridCol w="654763">
                  <a:extLst>
                    <a:ext uri="{9D8B030D-6E8A-4147-A177-3AD203B41FA5}">
                      <a16:colId xmlns:a16="http://schemas.microsoft.com/office/drawing/2014/main" xmlns="" val="778773462"/>
                    </a:ext>
                  </a:extLst>
                </a:gridCol>
                <a:gridCol w="594655">
                  <a:extLst>
                    <a:ext uri="{9D8B030D-6E8A-4147-A177-3AD203B41FA5}">
                      <a16:colId xmlns:a16="http://schemas.microsoft.com/office/drawing/2014/main" xmlns="" val="1529843067"/>
                    </a:ext>
                  </a:extLst>
                </a:gridCol>
                <a:gridCol w="681889">
                  <a:extLst>
                    <a:ext uri="{9D8B030D-6E8A-4147-A177-3AD203B41FA5}">
                      <a16:colId xmlns:a16="http://schemas.microsoft.com/office/drawing/2014/main" xmlns="" val="1418749336"/>
                    </a:ext>
                  </a:extLst>
                </a:gridCol>
              </a:tblGrid>
              <a:tr h="458585"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Jednostka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Pożar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MZ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  <a:alpha val="49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ZR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  <a:alpha val="49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93904363"/>
                  </a:ext>
                </a:extLst>
              </a:tr>
              <a:tr h="371535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1311066 OSP Grzybowa Góra</a:t>
                      </a:r>
                      <a:endParaRPr lang="pl-PL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4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41679327"/>
                  </a:ext>
                </a:extLst>
              </a:tr>
              <a:tr h="332427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1311061 OSP Bliżyn</a:t>
                      </a:r>
                      <a:endParaRPr lang="pl-PL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4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64759934"/>
                  </a:ext>
                </a:extLst>
              </a:tr>
              <a:tr h="332427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1311062 OSP Łączna</a:t>
                      </a:r>
                      <a:endParaRPr lang="pl-PL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4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903850"/>
                  </a:ext>
                </a:extLst>
              </a:tr>
              <a:tr h="332427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1311063 OSP Skarżysko-Kamienna</a:t>
                      </a:r>
                      <a:endParaRPr lang="pl-PL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40400261"/>
                  </a:ext>
                </a:extLst>
              </a:tr>
              <a:tr h="332427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1311065 OSP Suchedniów</a:t>
                      </a:r>
                      <a:endParaRPr lang="pl-PL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21331508"/>
                  </a:ext>
                </a:extLst>
              </a:tr>
              <a:tr h="332427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1311068 OSP Sorbin</a:t>
                      </a:r>
                      <a:endParaRPr lang="pl-PL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>
                        <a:alpha val="4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7736233"/>
                  </a:ext>
                </a:extLst>
              </a:tr>
              <a:tr h="332427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1311069 OSP Ostojów</a:t>
                      </a:r>
                      <a:endParaRPr lang="pl-PL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l-PL" sz="1400" b="1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3018210"/>
                  </a:ext>
                </a:extLst>
              </a:tr>
              <a:tr h="332427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1311067 OSP Nowy Odrowążek</a:t>
                      </a:r>
                      <a:endParaRPr lang="pl-PL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431321"/>
                  </a:ext>
                </a:extLst>
              </a:tr>
              <a:tr h="332427">
                <a:tc>
                  <a:txBody>
                    <a:bodyPr/>
                    <a:lstStyle/>
                    <a:p>
                      <a:pPr algn="l" fontAlgn="b"/>
                      <a:r>
                        <a:rPr lang="pl-PL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1311071 OSP Mroczków</a:t>
                      </a:r>
                      <a:endParaRPr lang="pl-PL" sz="14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pl-PL" sz="14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6638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12957861"/>
      </p:ext>
    </p:extLst>
  </p:cSld>
  <p:clrMapOvr>
    <a:masterClrMapping/>
  </p:clrMapOvr>
  <p:transition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pp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3426241" y="381000"/>
            <a:ext cx="30276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2018 r.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2057400" y="838200"/>
            <a:ext cx="617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Brak wyjazdu do zdarzenia jednostek OSP pomimo alarmowania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xmlns="" id="{27435D0A-3BBC-48D5-95F1-6C1201EDD1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45783762"/>
              </p:ext>
            </p:extLst>
          </p:nvPr>
        </p:nvGraphicFramePr>
        <p:xfrm>
          <a:off x="1892053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81801894"/>
      </p:ext>
    </p:extLst>
  </p:cSld>
  <p:clrMapOvr>
    <a:masterClrMapping/>
  </p:clrMapOvr>
  <p:transition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Wykres 8"/>
          <p:cNvGraphicFramePr/>
          <p:nvPr>
            <p:extLst>
              <p:ext uri="{D42A27DB-BD31-4B8C-83A1-F6EECF244321}">
                <p14:modId xmlns:p14="http://schemas.microsoft.com/office/powerpoint/2010/main" xmlns="" val="586018889"/>
              </p:ext>
            </p:extLst>
          </p:nvPr>
        </p:nvGraphicFramePr>
        <p:xfrm>
          <a:off x="1295400" y="1219200"/>
          <a:ext cx="7467600" cy="424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Prostokąt 6"/>
          <p:cNvSpPr/>
          <p:nvPr/>
        </p:nvSpPr>
        <p:spPr>
          <a:xfrm>
            <a:off x="3429000" y="304800"/>
            <a:ext cx="30276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2018 r.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905000" y="838200"/>
            <a:ext cx="647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Udział załóg podczas zdarzeń  w  powiecie skarżyskim 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</p:spTree>
    <p:extLst>
      <p:ext uri="{BB962C8B-B14F-4D97-AF65-F5344CB8AC3E}">
        <p14:creationId xmlns:p14="http://schemas.microsoft.com/office/powerpoint/2010/main" xmlns="" val="3459235976"/>
      </p:ext>
    </p:extLst>
  </p:cSld>
  <p:clrMapOvr>
    <a:masterClrMapping/>
  </p:clrMapOvr>
  <p:transition>
    <p:wedg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3276600" y="152400"/>
            <a:ext cx="30276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2018 r.</a:t>
            </a:r>
          </a:p>
          <a:p>
            <a:pPr algn="ctr"/>
            <a:endParaRPr lang="pl-PL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graphicFrame>
        <p:nvGraphicFramePr>
          <p:cNvPr id="13" name="Wykres 12">
            <a:extLst>
              <a:ext uri="{FF2B5EF4-FFF2-40B4-BE49-F238E27FC236}">
                <a16:creationId xmlns:a16="http://schemas.microsoft.com/office/drawing/2014/main" xmlns="" id="{C31E76A2-AD60-4DFA-BB2C-090E2F0BBA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629642983"/>
              </p:ext>
            </p:extLst>
          </p:nvPr>
        </p:nvGraphicFramePr>
        <p:xfrm>
          <a:off x="1066800" y="1254097"/>
          <a:ext cx="7866063" cy="4820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Prostokąt 13">
            <a:extLst>
              <a:ext uri="{FF2B5EF4-FFF2-40B4-BE49-F238E27FC236}">
                <a16:creationId xmlns:a16="http://schemas.microsoft.com/office/drawing/2014/main" xmlns="" id="{E24D7C57-4A56-4B98-98E6-C7D7C4CBE6F7}"/>
              </a:ext>
            </a:extLst>
          </p:cNvPr>
          <p:cNvSpPr/>
          <p:nvPr/>
        </p:nvSpPr>
        <p:spPr>
          <a:xfrm>
            <a:off x="1125537" y="818253"/>
            <a:ext cx="4970937" cy="1125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6350">
              <a:lnSpc>
                <a:spcPct val="107000"/>
              </a:lnSpc>
              <a:spcAft>
                <a:spcPts val="470"/>
              </a:spcAft>
            </a:pPr>
            <a:r>
              <a:rPr lang="pl-PL" sz="1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Średni czas lokalizacji pożaru przez jednostki KSRG </a:t>
            </a:r>
            <a:br>
              <a:rPr lang="pl-PL" sz="1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Wartość miernika na 2018 r.:  </a:t>
            </a:r>
            <a:endParaRPr lang="pl-PL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-6350">
              <a:lnSpc>
                <a:spcPct val="107000"/>
              </a:lnSpc>
              <a:spcAft>
                <a:spcPts val="470"/>
              </a:spcAft>
            </a:pPr>
            <a:r>
              <a:rPr lang="pl-PL" sz="1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nie dłużej niż 15 min.</a:t>
            </a:r>
            <a:r>
              <a:rPr lang="pl-PL" sz="1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pl-PL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1225"/>
              </a:spcAft>
            </a:pP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448777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Chart bld="category"/>
        </p:bldSub>
      </p:bldGraphic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3362988" y="228600"/>
            <a:ext cx="30276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2018 r.</a:t>
            </a:r>
          </a:p>
          <a:p>
            <a:pPr algn="ctr"/>
            <a:endParaRPr lang="pl-PL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graphicFrame>
        <p:nvGraphicFramePr>
          <p:cNvPr id="12" name="Wykres 11">
            <a:extLst>
              <a:ext uri="{FF2B5EF4-FFF2-40B4-BE49-F238E27FC236}">
                <a16:creationId xmlns:a16="http://schemas.microsoft.com/office/drawing/2014/main" xmlns="" id="{F5F9303D-7601-443C-B083-6910885820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729976442"/>
              </p:ext>
            </p:extLst>
          </p:nvPr>
        </p:nvGraphicFramePr>
        <p:xfrm>
          <a:off x="1289304" y="1532223"/>
          <a:ext cx="7473696" cy="4439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Prostokąt 13">
            <a:extLst>
              <a:ext uri="{FF2B5EF4-FFF2-40B4-BE49-F238E27FC236}">
                <a16:creationId xmlns:a16="http://schemas.microsoft.com/office/drawing/2014/main" xmlns="" id="{3BB17812-5889-408F-862B-CA21AE8EBFAF}"/>
              </a:ext>
            </a:extLst>
          </p:cNvPr>
          <p:cNvSpPr/>
          <p:nvPr/>
        </p:nvSpPr>
        <p:spPr>
          <a:xfrm>
            <a:off x="1132677" y="721717"/>
            <a:ext cx="4970937" cy="1061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6350">
              <a:lnSpc>
                <a:spcPct val="107000"/>
              </a:lnSpc>
              <a:spcAft>
                <a:spcPts val="470"/>
              </a:spcAft>
            </a:pPr>
            <a:r>
              <a:rPr lang="pl-PL" sz="1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Odsetek interwencji ratowniczych, w których jednostki  KSRG dotarły na miejsce zdarzeń w czasie nie dłużej niż 15 min.</a:t>
            </a:r>
            <a:r>
              <a:rPr lang="pl-PL" sz="1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 (%)</a:t>
            </a:r>
            <a:endParaRPr lang="pl-PL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-6350">
              <a:lnSpc>
                <a:spcPct val="107000"/>
              </a:lnSpc>
              <a:spcAft>
                <a:spcPts val="470"/>
              </a:spcAft>
            </a:pP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Wartość miernika na 2018 r.:  większe niż 90%</a:t>
            </a:r>
            <a:endParaRPr lang="pl-PL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717510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2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2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2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2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2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2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2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Chart bld="category"/>
        </p:bldSub>
      </p:bldGraphic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3362988" y="163695"/>
            <a:ext cx="30276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2018 r.</a:t>
            </a:r>
          </a:p>
          <a:p>
            <a:pPr algn="ctr"/>
            <a:endParaRPr lang="pl-PL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xmlns="" id="{397FD9C3-CDA1-4683-A1F0-AD7400F5DF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419501056"/>
              </p:ext>
            </p:extLst>
          </p:nvPr>
        </p:nvGraphicFramePr>
        <p:xfrm>
          <a:off x="1066800" y="1219200"/>
          <a:ext cx="7924800" cy="4997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C5B369B6-B79A-499B-8A81-EB0D8728BCEC}"/>
              </a:ext>
            </a:extLst>
          </p:cNvPr>
          <p:cNvSpPr/>
          <p:nvPr/>
        </p:nvSpPr>
        <p:spPr>
          <a:xfrm>
            <a:off x="1162113" y="785173"/>
            <a:ext cx="4970937" cy="1125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6350">
              <a:lnSpc>
                <a:spcPct val="107000"/>
              </a:lnSpc>
              <a:spcAft>
                <a:spcPts val="470"/>
              </a:spcAft>
            </a:pPr>
            <a:r>
              <a:rPr lang="pl-PL" sz="1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Średni czas podjęcia interwencji przez jednostki KSRG </a:t>
            </a:r>
            <a:br>
              <a:rPr lang="pl-PL" sz="1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Wartość miernika na 2018 r.:  </a:t>
            </a:r>
            <a:endParaRPr lang="pl-PL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-6350">
              <a:lnSpc>
                <a:spcPct val="107000"/>
              </a:lnSpc>
              <a:spcAft>
                <a:spcPts val="470"/>
              </a:spcAft>
            </a:pPr>
            <a:r>
              <a:rPr lang="pl-PL" sz="1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nie dłużej niż 15 min.</a:t>
            </a:r>
            <a:r>
              <a:rPr lang="pl-PL" sz="1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pl-PL" sz="14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1225"/>
              </a:spcAft>
            </a:pPr>
            <a:r>
              <a:rPr lang="pl-PL" sz="1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856229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7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7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Chart bld="category"/>
        </p:bldSub>
      </p:bldGraphic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3362988" y="163695"/>
            <a:ext cx="30276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2018 r.</a:t>
            </a:r>
          </a:p>
          <a:p>
            <a:pPr algn="ctr"/>
            <a:endParaRPr lang="pl-PL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D9B76AE0-16B3-487D-BF39-05C01C8BCF15}"/>
              </a:ext>
            </a:extLst>
          </p:cNvPr>
          <p:cNvSpPr txBox="1"/>
          <p:nvPr/>
        </p:nvSpPr>
        <p:spPr>
          <a:xfrm>
            <a:off x="1947673" y="1175677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/>
              <a:t>Czas podjęcia działań przez jednostki ochrony przeciwpożarowej na terenie powiatu skarżyskiego</a:t>
            </a:r>
          </a:p>
        </p:txBody>
      </p:sp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xmlns="" id="{EACC1A29-33AF-4AE2-9F06-0517AF23FF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87059840"/>
              </p:ext>
            </p:extLst>
          </p:nvPr>
        </p:nvGraphicFramePr>
        <p:xfrm>
          <a:off x="1464432" y="1981200"/>
          <a:ext cx="7205737" cy="2559334"/>
        </p:xfrm>
        <a:graphic>
          <a:graphicData uri="http://schemas.openxmlformats.org/drawingml/2006/table">
            <a:tbl>
              <a:tblPr/>
              <a:tblGrid>
                <a:gridCol w="2582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32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831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475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5813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7479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7479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2481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8315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4980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91526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36192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latin typeface="Arial"/>
                        </a:rPr>
                        <a:t>Lp.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l-PL" sz="1200" b="1" i="0" u="none" strike="noStrike" dirty="0">
                          <a:latin typeface="Arial"/>
                        </a:rPr>
                        <a:t>Nazwa Gminy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latin typeface="Arial"/>
                        </a:rPr>
                        <a:t>Pożary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>
                          <a:latin typeface="Arial"/>
                        </a:rPr>
                        <a:t>Miejscowe zagrożenia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chemeClr val="tx1"/>
                          </a:solidFill>
                          <a:latin typeface="Arial"/>
                        </a:rPr>
                        <a:t>Wszystkie zdarzenia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192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>
                          <a:latin typeface="Arial"/>
                        </a:rPr>
                        <a:t>&lt; 15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>
                          <a:latin typeface="Arial"/>
                        </a:rPr>
                        <a:t>&gt;15 i &lt;30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>
                          <a:latin typeface="Arial"/>
                        </a:rPr>
                        <a:t>&gt;30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latin typeface="Arial"/>
                        </a:rPr>
                        <a:t>&lt; 15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>
                          <a:latin typeface="Arial"/>
                        </a:rPr>
                        <a:t>&gt;15 i &lt;30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latin typeface="Arial"/>
                        </a:rPr>
                        <a:t>&gt;30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latin typeface="Arial"/>
                        </a:rPr>
                        <a:t>&lt; 15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latin typeface="Arial"/>
                        </a:rPr>
                        <a:t>&gt;15 i &lt;30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>
                          <a:latin typeface="Arial"/>
                        </a:rPr>
                        <a:t>&gt;30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2291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Arial"/>
                        </a:rPr>
                        <a:t>1.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latin typeface="Arial"/>
                        </a:rPr>
                        <a:t>Bliżyn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Arial"/>
                        </a:rPr>
                        <a:t>51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Arial"/>
                        </a:rPr>
                        <a:t>36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Arial"/>
                        </a:rPr>
                        <a:t>3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Arial"/>
                        </a:rPr>
                        <a:t>11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Arial"/>
                        </a:rPr>
                        <a:t>32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Arial"/>
                        </a:rPr>
                        <a:t>2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latin typeface="Arial"/>
                        </a:rPr>
                        <a:t>62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latin typeface="Arial"/>
                        </a:rPr>
                        <a:t>68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latin typeface="Arial"/>
                        </a:rPr>
                        <a:t>5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2291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Arial"/>
                        </a:rPr>
                        <a:t>2.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latin typeface="Arial"/>
                        </a:rPr>
                        <a:t>Skarżysko Kościelne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Arial"/>
                        </a:rPr>
                        <a:t>35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Arial"/>
                        </a:rPr>
                        <a:t>0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Arial"/>
                        </a:rPr>
                        <a:t>0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Arial"/>
                        </a:rPr>
                        <a:t>24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Arial"/>
                        </a:rPr>
                        <a:t>0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latin typeface="Arial"/>
                        </a:rPr>
                        <a:t>59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latin typeface="Arial"/>
                        </a:rPr>
                        <a:t>0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2291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Arial"/>
                        </a:rPr>
                        <a:t>3.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 dirty="0">
                          <a:latin typeface="Arial"/>
                        </a:rPr>
                        <a:t>m. Skarżysko-Kamienna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Arial"/>
                        </a:rPr>
                        <a:t>229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Arial"/>
                        </a:rPr>
                        <a:t>0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Arial"/>
                        </a:rPr>
                        <a:t>357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Arial"/>
                        </a:rPr>
                        <a:t>5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Arial"/>
                        </a:rPr>
                        <a:t>0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latin typeface="Arial"/>
                        </a:rPr>
                        <a:t>586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latin typeface="Arial"/>
                        </a:rPr>
                        <a:t>6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latin typeface="Arial"/>
                        </a:rPr>
                        <a:t>0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2291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Arial"/>
                        </a:rPr>
                        <a:t>4.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latin typeface="Arial"/>
                        </a:rPr>
                        <a:t>Suchedniów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Arial"/>
                        </a:rPr>
                        <a:t>34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Arial"/>
                        </a:rPr>
                        <a:t>17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Arial"/>
                        </a:rPr>
                        <a:t>0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Arial"/>
                        </a:rPr>
                        <a:t>54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Arial"/>
                        </a:rPr>
                        <a:t>21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Arial"/>
                        </a:rPr>
                        <a:t>0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latin typeface="Arial"/>
                        </a:rPr>
                        <a:t>88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latin typeface="Arial"/>
                        </a:rPr>
                        <a:t>38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latin typeface="Arial"/>
                        </a:rPr>
                        <a:t>0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2291"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>
                          <a:latin typeface="Arial"/>
                        </a:rPr>
                        <a:t>5.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200" b="0" i="0" u="none" strike="noStrike">
                          <a:latin typeface="Arial"/>
                        </a:rPr>
                        <a:t>Łączna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Arial"/>
                        </a:rPr>
                        <a:t>16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Arial"/>
                        </a:rPr>
                        <a:t>23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Arial"/>
                        </a:rPr>
                        <a:t>0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Arial"/>
                        </a:rPr>
                        <a:t>8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Arial"/>
                        </a:rPr>
                        <a:t>21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0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latin typeface="Arial"/>
                        </a:rPr>
                        <a:t>24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latin typeface="Arial"/>
                        </a:rPr>
                        <a:t>44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latin typeface="Arial"/>
                        </a:rPr>
                        <a:t>1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229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latin typeface="Arial"/>
                        </a:rPr>
                        <a:t>RAZEM: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365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77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454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79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819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156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200" b="1" i="0" u="none" strike="noStrike" dirty="0">
                          <a:solidFill>
                            <a:srgbClr val="FF0000"/>
                          </a:solidFill>
                          <a:latin typeface="Arial"/>
                        </a:rPr>
                        <a:t>7</a:t>
                      </a:r>
                    </a:p>
                  </a:txBody>
                  <a:tcPr marL="7034" marR="7034" marT="70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12830656"/>
      </p:ext>
    </p:extLst>
  </p:cSld>
  <p:clrMapOvr>
    <a:masterClrMapping/>
  </p:clrMapOvr>
  <p:transition>
    <p:wedg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3362988" y="163695"/>
            <a:ext cx="30276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2018 r.</a:t>
            </a:r>
          </a:p>
          <a:p>
            <a:pPr algn="ctr"/>
            <a:endParaRPr lang="pl-PL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C351AB40-E15A-4EF1-AD35-C56F04D66AEF}"/>
              </a:ext>
            </a:extLst>
          </p:cNvPr>
          <p:cNvSpPr txBox="1"/>
          <p:nvPr/>
        </p:nvSpPr>
        <p:spPr>
          <a:xfrm>
            <a:off x="1828800" y="119634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200" b="1" dirty="0"/>
              <a:t>Czas podjęcia działań podczas zdarzeń  przez jednostki ochrony przeciwpożarowej </a:t>
            </a:r>
            <a:br>
              <a:rPr lang="pl-PL" sz="1200" b="1" dirty="0"/>
            </a:br>
            <a:r>
              <a:rPr lang="pl-PL" sz="1200" b="1" dirty="0"/>
              <a:t>w ujęciu procentowym</a:t>
            </a:r>
            <a:endParaRPr lang="pl-PL" sz="1200" dirty="0"/>
          </a:p>
        </p:txBody>
      </p:sp>
      <p:graphicFrame>
        <p:nvGraphicFramePr>
          <p:cNvPr id="12" name="Wykres 11">
            <a:extLst>
              <a:ext uri="{FF2B5EF4-FFF2-40B4-BE49-F238E27FC236}">
                <a16:creationId xmlns:a16="http://schemas.microsoft.com/office/drawing/2014/main" xmlns="" id="{691F41AF-F861-44AC-ADB5-659016685A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57854668"/>
              </p:ext>
            </p:extLst>
          </p:nvPr>
        </p:nvGraphicFramePr>
        <p:xfrm>
          <a:off x="1524000" y="1653540"/>
          <a:ext cx="69342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xmlns="" id="{97E47803-B166-4447-B2FC-D5612927BF5C}"/>
              </a:ext>
            </a:extLst>
          </p:cNvPr>
          <p:cNvCxnSpPr>
            <a:cxnSpLocks/>
          </p:cNvCxnSpPr>
          <p:nvPr/>
        </p:nvCxnSpPr>
        <p:spPr>
          <a:xfrm flipH="1">
            <a:off x="2209800" y="2514600"/>
            <a:ext cx="6248400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ipsa 15">
            <a:extLst>
              <a:ext uri="{FF2B5EF4-FFF2-40B4-BE49-F238E27FC236}">
                <a16:creationId xmlns:a16="http://schemas.microsoft.com/office/drawing/2014/main" xmlns="" id="{B3E6AF6F-46DA-4B9D-9413-0621643135EF}"/>
              </a:ext>
            </a:extLst>
          </p:cNvPr>
          <p:cNvSpPr/>
          <p:nvPr/>
        </p:nvSpPr>
        <p:spPr>
          <a:xfrm>
            <a:off x="7162800" y="2062607"/>
            <a:ext cx="1219200" cy="28194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33759379"/>
      </p:ext>
    </p:extLst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Obraz 61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sp>
        <p:nvSpPr>
          <p:cNvPr id="30" name="Dowolny kształt 29"/>
          <p:cNvSpPr/>
          <p:nvPr/>
        </p:nvSpPr>
        <p:spPr>
          <a:xfrm>
            <a:off x="4128117" y="674703"/>
            <a:ext cx="2902998" cy="5743852"/>
          </a:xfrm>
          <a:custGeom>
            <a:avLst/>
            <a:gdLst>
              <a:gd name="connsiteX0" fmla="*/ 8877 w 2902998"/>
              <a:gd name="connsiteY0" fmla="*/ 4962617 h 5743852"/>
              <a:gd name="connsiteX1" fmla="*/ 266330 w 2902998"/>
              <a:gd name="connsiteY1" fmla="*/ 4935984 h 5743852"/>
              <a:gd name="connsiteX2" fmla="*/ 390617 w 2902998"/>
              <a:gd name="connsiteY2" fmla="*/ 4820575 h 5743852"/>
              <a:gd name="connsiteX3" fmla="*/ 523782 w 2902998"/>
              <a:gd name="connsiteY3" fmla="*/ 4776186 h 5743852"/>
              <a:gd name="connsiteX4" fmla="*/ 585926 w 2902998"/>
              <a:gd name="connsiteY4" fmla="*/ 4563122 h 5743852"/>
              <a:gd name="connsiteX5" fmla="*/ 736846 w 2902998"/>
              <a:gd name="connsiteY5" fmla="*/ 4429957 h 5743852"/>
              <a:gd name="connsiteX6" fmla="*/ 807867 w 2902998"/>
              <a:gd name="connsiteY6" fmla="*/ 4243526 h 5743852"/>
              <a:gd name="connsiteX7" fmla="*/ 852256 w 2902998"/>
              <a:gd name="connsiteY7" fmla="*/ 4119239 h 5743852"/>
              <a:gd name="connsiteX8" fmla="*/ 1109708 w 2902998"/>
              <a:gd name="connsiteY8" fmla="*/ 3977196 h 5743852"/>
              <a:gd name="connsiteX9" fmla="*/ 1260629 w 2902998"/>
              <a:gd name="connsiteY9" fmla="*/ 3746377 h 5743852"/>
              <a:gd name="connsiteX10" fmla="*/ 1287262 w 2902998"/>
              <a:gd name="connsiteY10" fmla="*/ 3542190 h 5743852"/>
              <a:gd name="connsiteX11" fmla="*/ 1455937 w 2902998"/>
              <a:gd name="connsiteY11" fmla="*/ 3400147 h 5743852"/>
              <a:gd name="connsiteX12" fmla="*/ 1544714 w 2902998"/>
              <a:gd name="connsiteY12" fmla="*/ 3258105 h 5743852"/>
              <a:gd name="connsiteX13" fmla="*/ 1562469 w 2902998"/>
              <a:gd name="connsiteY13" fmla="*/ 2965142 h 5743852"/>
              <a:gd name="connsiteX14" fmla="*/ 1438182 w 2902998"/>
              <a:gd name="connsiteY14" fmla="*/ 2689934 h 5743852"/>
              <a:gd name="connsiteX15" fmla="*/ 1544714 w 2902998"/>
              <a:gd name="connsiteY15" fmla="*/ 2494625 h 5743852"/>
              <a:gd name="connsiteX16" fmla="*/ 1784411 w 2902998"/>
              <a:gd name="connsiteY16" fmla="*/ 2317072 h 5743852"/>
              <a:gd name="connsiteX17" fmla="*/ 1819922 w 2902998"/>
              <a:gd name="connsiteY17" fmla="*/ 2112885 h 5743852"/>
              <a:gd name="connsiteX18" fmla="*/ 1926454 w 2902998"/>
              <a:gd name="connsiteY18" fmla="*/ 1961965 h 5743852"/>
              <a:gd name="connsiteX19" fmla="*/ 2148396 w 2902998"/>
              <a:gd name="connsiteY19" fmla="*/ 1926454 h 5743852"/>
              <a:gd name="connsiteX20" fmla="*/ 2352582 w 2902998"/>
              <a:gd name="connsiteY20" fmla="*/ 1731146 h 5743852"/>
              <a:gd name="connsiteX21" fmla="*/ 2308194 w 2902998"/>
              <a:gd name="connsiteY21" fmla="*/ 1500326 h 5743852"/>
              <a:gd name="connsiteX22" fmla="*/ 2317071 w 2902998"/>
              <a:gd name="connsiteY22" fmla="*/ 1376039 h 5743852"/>
              <a:gd name="connsiteX23" fmla="*/ 2068497 w 2902998"/>
              <a:gd name="connsiteY23" fmla="*/ 1198485 h 5743852"/>
              <a:gd name="connsiteX24" fmla="*/ 1997475 w 2902998"/>
              <a:gd name="connsiteY24" fmla="*/ 1038687 h 5743852"/>
              <a:gd name="connsiteX25" fmla="*/ 1757778 w 2902998"/>
              <a:gd name="connsiteY25" fmla="*/ 1003177 h 5743852"/>
              <a:gd name="connsiteX26" fmla="*/ 1562469 w 2902998"/>
              <a:gd name="connsiteY26" fmla="*/ 976544 h 5743852"/>
              <a:gd name="connsiteX27" fmla="*/ 1704512 w 2902998"/>
              <a:gd name="connsiteY27" fmla="*/ 559293 h 5743852"/>
              <a:gd name="connsiteX28" fmla="*/ 1819922 w 2902998"/>
              <a:gd name="connsiteY28" fmla="*/ 390617 h 5743852"/>
              <a:gd name="connsiteX29" fmla="*/ 1882066 w 2902998"/>
              <a:gd name="connsiteY29" fmla="*/ 337351 h 5743852"/>
              <a:gd name="connsiteX30" fmla="*/ 1890943 w 2902998"/>
              <a:gd name="connsiteY30" fmla="*/ 186431 h 5743852"/>
              <a:gd name="connsiteX31" fmla="*/ 1961965 w 2902998"/>
              <a:gd name="connsiteY31" fmla="*/ 150920 h 5743852"/>
              <a:gd name="connsiteX32" fmla="*/ 2015231 w 2902998"/>
              <a:gd name="connsiteY32" fmla="*/ 0 h 5743852"/>
              <a:gd name="connsiteX33" fmla="*/ 2752077 w 2902998"/>
              <a:gd name="connsiteY33" fmla="*/ 408373 h 5743852"/>
              <a:gd name="connsiteX34" fmla="*/ 2902998 w 2902998"/>
              <a:gd name="connsiteY34" fmla="*/ 603681 h 5743852"/>
              <a:gd name="connsiteX35" fmla="*/ 2716566 w 2902998"/>
              <a:gd name="connsiteY35" fmla="*/ 932155 h 5743852"/>
              <a:gd name="connsiteX36" fmla="*/ 2503502 w 2902998"/>
              <a:gd name="connsiteY36" fmla="*/ 887767 h 5743852"/>
              <a:gd name="connsiteX37" fmla="*/ 2441359 w 2902998"/>
              <a:gd name="connsiteY37" fmla="*/ 1083076 h 5743852"/>
              <a:gd name="connsiteX38" fmla="*/ 2441359 w 2902998"/>
              <a:gd name="connsiteY38" fmla="*/ 1127464 h 5743852"/>
              <a:gd name="connsiteX39" fmla="*/ 2574524 w 2902998"/>
              <a:gd name="connsiteY39" fmla="*/ 1189608 h 5743852"/>
              <a:gd name="connsiteX40" fmla="*/ 2539013 w 2902998"/>
              <a:gd name="connsiteY40" fmla="*/ 1269507 h 5743852"/>
              <a:gd name="connsiteX41" fmla="*/ 2778710 w 2902998"/>
              <a:gd name="connsiteY41" fmla="*/ 1349406 h 5743852"/>
              <a:gd name="connsiteX42" fmla="*/ 2814221 w 2902998"/>
              <a:gd name="connsiteY42" fmla="*/ 1553592 h 5743852"/>
              <a:gd name="connsiteX43" fmla="*/ 2627790 w 2902998"/>
              <a:gd name="connsiteY43" fmla="*/ 1677880 h 5743852"/>
              <a:gd name="connsiteX44" fmla="*/ 2734322 w 2902998"/>
              <a:gd name="connsiteY44" fmla="*/ 1811045 h 5743852"/>
              <a:gd name="connsiteX45" fmla="*/ 2645545 w 2902998"/>
              <a:gd name="connsiteY45" fmla="*/ 1811045 h 5743852"/>
              <a:gd name="connsiteX46" fmla="*/ 2734322 w 2902998"/>
              <a:gd name="connsiteY46" fmla="*/ 1997476 h 5743852"/>
              <a:gd name="connsiteX47" fmla="*/ 2689933 w 2902998"/>
              <a:gd name="connsiteY47" fmla="*/ 2237173 h 5743852"/>
              <a:gd name="connsiteX48" fmla="*/ 2645545 w 2902998"/>
              <a:gd name="connsiteY48" fmla="*/ 2361460 h 5743852"/>
              <a:gd name="connsiteX49" fmla="*/ 2698811 w 2902998"/>
              <a:gd name="connsiteY49" fmla="*/ 2423604 h 5743852"/>
              <a:gd name="connsiteX50" fmla="*/ 2689933 w 2902998"/>
              <a:gd name="connsiteY50" fmla="*/ 2503503 h 5743852"/>
              <a:gd name="connsiteX51" fmla="*/ 2618912 w 2902998"/>
              <a:gd name="connsiteY51" fmla="*/ 2618913 h 5743852"/>
              <a:gd name="connsiteX52" fmla="*/ 2547891 w 2902998"/>
              <a:gd name="connsiteY52" fmla="*/ 2627790 h 5743852"/>
              <a:gd name="connsiteX53" fmla="*/ 2432481 w 2902998"/>
              <a:gd name="connsiteY53" fmla="*/ 2485747 h 5743852"/>
              <a:gd name="connsiteX54" fmla="*/ 2352582 w 2902998"/>
              <a:gd name="connsiteY54" fmla="*/ 2539014 h 5743852"/>
              <a:gd name="connsiteX55" fmla="*/ 2166151 w 2902998"/>
              <a:gd name="connsiteY55" fmla="*/ 2521258 h 5743852"/>
              <a:gd name="connsiteX56" fmla="*/ 2139518 w 2902998"/>
              <a:gd name="connsiteY56" fmla="*/ 2441359 h 5743852"/>
              <a:gd name="connsiteX57" fmla="*/ 1917576 w 2902998"/>
              <a:gd name="connsiteY57" fmla="*/ 2352582 h 5743852"/>
              <a:gd name="connsiteX58" fmla="*/ 1864310 w 2902998"/>
              <a:gd name="connsiteY58" fmla="*/ 2441359 h 5743852"/>
              <a:gd name="connsiteX59" fmla="*/ 1899821 w 2902998"/>
              <a:gd name="connsiteY59" fmla="*/ 2556769 h 5743852"/>
              <a:gd name="connsiteX60" fmla="*/ 1908699 w 2902998"/>
              <a:gd name="connsiteY60" fmla="*/ 2618913 h 5743852"/>
              <a:gd name="connsiteX61" fmla="*/ 1917576 w 2902998"/>
              <a:gd name="connsiteY61" fmla="*/ 2663301 h 5743852"/>
              <a:gd name="connsiteX62" fmla="*/ 1988598 w 2902998"/>
              <a:gd name="connsiteY62" fmla="*/ 2681056 h 5743852"/>
              <a:gd name="connsiteX63" fmla="*/ 1926454 w 2902998"/>
              <a:gd name="connsiteY63" fmla="*/ 2823099 h 5743852"/>
              <a:gd name="connsiteX64" fmla="*/ 2032986 w 2902998"/>
              <a:gd name="connsiteY64" fmla="*/ 2805344 h 5743852"/>
              <a:gd name="connsiteX65" fmla="*/ 2068497 w 2902998"/>
              <a:gd name="connsiteY65" fmla="*/ 2867487 h 5743852"/>
              <a:gd name="connsiteX66" fmla="*/ 2024108 w 2902998"/>
              <a:gd name="connsiteY66" fmla="*/ 2982897 h 5743852"/>
              <a:gd name="connsiteX67" fmla="*/ 1961965 w 2902998"/>
              <a:gd name="connsiteY67" fmla="*/ 3045041 h 5743852"/>
              <a:gd name="connsiteX68" fmla="*/ 2006353 w 2902998"/>
              <a:gd name="connsiteY68" fmla="*/ 3293615 h 5743852"/>
              <a:gd name="connsiteX69" fmla="*/ 2104007 w 2902998"/>
              <a:gd name="connsiteY69" fmla="*/ 3355759 h 5743852"/>
              <a:gd name="connsiteX70" fmla="*/ 2032986 w 2902998"/>
              <a:gd name="connsiteY70" fmla="*/ 3515557 h 5743852"/>
              <a:gd name="connsiteX71" fmla="*/ 1970842 w 2902998"/>
              <a:gd name="connsiteY71" fmla="*/ 3613212 h 5743852"/>
              <a:gd name="connsiteX72" fmla="*/ 1882066 w 2902998"/>
              <a:gd name="connsiteY72" fmla="*/ 3666478 h 5743852"/>
              <a:gd name="connsiteX73" fmla="*/ 1837677 w 2902998"/>
              <a:gd name="connsiteY73" fmla="*/ 3790765 h 5743852"/>
              <a:gd name="connsiteX74" fmla="*/ 1873188 w 2902998"/>
              <a:gd name="connsiteY74" fmla="*/ 3915052 h 5743852"/>
              <a:gd name="connsiteX75" fmla="*/ 1740023 w 2902998"/>
              <a:gd name="connsiteY75" fmla="*/ 3915052 h 5743852"/>
              <a:gd name="connsiteX76" fmla="*/ 1695634 w 2902998"/>
              <a:gd name="connsiteY76" fmla="*/ 3826276 h 5743852"/>
              <a:gd name="connsiteX77" fmla="*/ 1553592 w 2902998"/>
              <a:gd name="connsiteY77" fmla="*/ 3844031 h 5743852"/>
              <a:gd name="connsiteX78" fmla="*/ 1544714 w 2902998"/>
              <a:gd name="connsiteY78" fmla="*/ 3773010 h 5743852"/>
              <a:gd name="connsiteX79" fmla="*/ 1376038 w 2902998"/>
              <a:gd name="connsiteY79" fmla="*/ 4110361 h 5743852"/>
              <a:gd name="connsiteX80" fmla="*/ 1242873 w 2902998"/>
              <a:gd name="connsiteY80" fmla="*/ 4208015 h 5743852"/>
              <a:gd name="connsiteX81" fmla="*/ 1198485 w 2902998"/>
              <a:gd name="connsiteY81" fmla="*/ 4332303 h 5743852"/>
              <a:gd name="connsiteX82" fmla="*/ 1038687 w 2902998"/>
              <a:gd name="connsiteY82" fmla="*/ 4350058 h 5743852"/>
              <a:gd name="connsiteX83" fmla="*/ 887766 w 2902998"/>
              <a:gd name="connsiteY83" fmla="*/ 5104660 h 5743852"/>
              <a:gd name="connsiteX84" fmla="*/ 1233996 w 2902998"/>
              <a:gd name="connsiteY84" fmla="*/ 5237825 h 5743852"/>
              <a:gd name="connsiteX85" fmla="*/ 1012054 w 2902998"/>
              <a:gd name="connsiteY85" fmla="*/ 5743852 h 5743852"/>
              <a:gd name="connsiteX86" fmla="*/ 559293 w 2902998"/>
              <a:gd name="connsiteY86" fmla="*/ 5504155 h 5743852"/>
              <a:gd name="connsiteX87" fmla="*/ 470516 w 2902998"/>
              <a:gd name="connsiteY87" fmla="*/ 5717219 h 5743852"/>
              <a:gd name="connsiteX88" fmla="*/ 372862 w 2902998"/>
              <a:gd name="connsiteY88" fmla="*/ 5637320 h 5743852"/>
              <a:gd name="connsiteX89" fmla="*/ 452761 w 2902998"/>
              <a:gd name="connsiteY89" fmla="*/ 5513033 h 5743852"/>
              <a:gd name="connsiteX90" fmla="*/ 0 w 2902998"/>
              <a:gd name="connsiteY90" fmla="*/ 5406501 h 5743852"/>
              <a:gd name="connsiteX91" fmla="*/ 8877 w 2902998"/>
              <a:gd name="connsiteY91" fmla="*/ 4962617 h 574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2902998" h="5743852">
                <a:moveTo>
                  <a:pt x="8877" y="4962617"/>
                </a:moveTo>
                <a:lnTo>
                  <a:pt x="266330" y="4935984"/>
                </a:lnTo>
                <a:cubicBezTo>
                  <a:pt x="384814" y="4826613"/>
                  <a:pt x="344717" y="4866470"/>
                  <a:pt x="390617" y="4820575"/>
                </a:cubicBezTo>
                <a:lnTo>
                  <a:pt x="523782" y="4776186"/>
                </a:lnTo>
                <a:lnTo>
                  <a:pt x="585926" y="4563122"/>
                </a:lnTo>
                <a:lnTo>
                  <a:pt x="736846" y="4429957"/>
                </a:lnTo>
                <a:lnTo>
                  <a:pt x="807867" y="4243526"/>
                </a:lnTo>
                <a:lnTo>
                  <a:pt x="852256" y="4119239"/>
                </a:lnTo>
                <a:cubicBezTo>
                  <a:pt x="1112337" y="3984714"/>
                  <a:pt x="1109708" y="4082691"/>
                  <a:pt x="1109708" y="3977196"/>
                </a:cubicBezTo>
                <a:lnTo>
                  <a:pt x="1260629" y="3746377"/>
                </a:lnTo>
                <a:lnTo>
                  <a:pt x="1287262" y="3542190"/>
                </a:lnTo>
                <a:cubicBezTo>
                  <a:pt x="1449272" y="3398181"/>
                  <a:pt x="1375792" y="3400147"/>
                  <a:pt x="1455937" y="3400147"/>
                </a:cubicBezTo>
                <a:lnTo>
                  <a:pt x="1544714" y="3258105"/>
                </a:lnTo>
                <a:lnTo>
                  <a:pt x="1562469" y="2965142"/>
                </a:lnTo>
                <a:lnTo>
                  <a:pt x="1438182" y="2689934"/>
                </a:lnTo>
                <a:lnTo>
                  <a:pt x="1544714" y="2494625"/>
                </a:lnTo>
                <a:lnTo>
                  <a:pt x="1784411" y="2317072"/>
                </a:lnTo>
                <a:lnTo>
                  <a:pt x="1819922" y="2112885"/>
                </a:lnTo>
                <a:lnTo>
                  <a:pt x="1926454" y="1961965"/>
                </a:lnTo>
                <a:lnTo>
                  <a:pt x="2148396" y="1926454"/>
                </a:lnTo>
                <a:lnTo>
                  <a:pt x="2352582" y="1731146"/>
                </a:lnTo>
                <a:cubicBezTo>
                  <a:pt x="2297711" y="1511662"/>
                  <a:pt x="2266575" y="1583559"/>
                  <a:pt x="2308194" y="1500326"/>
                </a:cubicBezTo>
                <a:lnTo>
                  <a:pt x="2317071" y="1376039"/>
                </a:lnTo>
                <a:cubicBezTo>
                  <a:pt x="2066048" y="1205701"/>
                  <a:pt x="2068497" y="1307497"/>
                  <a:pt x="2068497" y="1198485"/>
                </a:cubicBezTo>
                <a:lnTo>
                  <a:pt x="1997475" y="1038687"/>
                </a:lnTo>
                <a:lnTo>
                  <a:pt x="1757778" y="1003177"/>
                </a:lnTo>
                <a:lnTo>
                  <a:pt x="1562469" y="976544"/>
                </a:lnTo>
                <a:lnTo>
                  <a:pt x="1704512" y="559293"/>
                </a:lnTo>
                <a:lnTo>
                  <a:pt x="1819922" y="390617"/>
                </a:lnTo>
                <a:lnTo>
                  <a:pt x="1882066" y="337351"/>
                </a:lnTo>
                <a:lnTo>
                  <a:pt x="1890943" y="186431"/>
                </a:lnTo>
                <a:lnTo>
                  <a:pt x="1961965" y="150920"/>
                </a:lnTo>
                <a:lnTo>
                  <a:pt x="2015231" y="0"/>
                </a:lnTo>
                <a:lnTo>
                  <a:pt x="2752077" y="408373"/>
                </a:lnTo>
                <a:lnTo>
                  <a:pt x="2902998" y="603681"/>
                </a:lnTo>
                <a:lnTo>
                  <a:pt x="2716566" y="932155"/>
                </a:lnTo>
                <a:lnTo>
                  <a:pt x="2503502" y="887767"/>
                </a:lnTo>
                <a:lnTo>
                  <a:pt x="2441359" y="1083076"/>
                </a:lnTo>
                <a:lnTo>
                  <a:pt x="2441359" y="1127464"/>
                </a:lnTo>
                <a:lnTo>
                  <a:pt x="2574524" y="1189608"/>
                </a:lnTo>
                <a:lnTo>
                  <a:pt x="2539013" y="1269507"/>
                </a:lnTo>
                <a:lnTo>
                  <a:pt x="2778710" y="1349406"/>
                </a:lnTo>
                <a:lnTo>
                  <a:pt x="2814221" y="1553592"/>
                </a:lnTo>
                <a:lnTo>
                  <a:pt x="2627790" y="1677880"/>
                </a:lnTo>
                <a:lnTo>
                  <a:pt x="2734322" y="1811045"/>
                </a:lnTo>
                <a:lnTo>
                  <a:pt x="2645545" y="1811045"/>
                </a:lnTo>
                <a:lnTo>
                  <a:pt x="2734322" y="1997476"/>
                </a:lnTo>
                <a:lnTo>
                  <a:pt x="2689933" y="2237173"/>
                </a:lnTo>
                <a:lnTo>
                  <a:pt x="2645545" y="2361460"/>
                </a:lnTo>
                <a:lnTo>
                  <a:pt x="2698811" y="2423604"/>
                </a:lnTo>
                <a:lnTo>
                  <a:pt x="2689933" y="2503503"/>
                </a:lnTo>
                <a:lnTo>
                  <a:pt x="2618912" y="2618913"/>
                </a:lnTo>
                <a:lnTo>
                  <a:pt x="2547891" y="2627790"/>
                </a:lnTo>
                <a:lnTo>
                  <a:pt x="2432481" y="2485747"/>
                </a:lnTo>
                <a:lnTo>
                  <a:pt x="2352582" y="2539014"/>
                </a:lnTo>
                <a:lnTo>
                  <a:pt x="2166151" y="2521258"/>
                </a:lnTo>
                <a:lnTo>
                  <a:pt x="2139518" y="2441359"/>
                </a:lnTo>
                <a:lnTo>
                  <a:pt x="1917576" y="2352582"/>
                </a:lnTo>
                <a:lnTo>
                  <a:pt x="1864310" y="2441359"/>
                </a:lnTo>
                <a:lnTo>
                  <a:pt x="1899821" y="2556769"/>
                </a:lnTo>
                <a:lnTo>
                  <a:pt x="1908699" y="2618913"/>
                </a:lnTo>
                <a:lnTo>
                  <a:pt x="1917576" y="2663301"/>
                </a:lnTo>
                <a:lnTo>
                  <a:pt x="1988598" y="2681056"/>
                </a:lnTo>
                <a:lnTo>
                  <a:pt x="1926454" y="2823099"/>
                </a:lnTo>
                <a:lnTo>
                  <a:pt x="2032986" y="2805344"/>
                </a:lnTo>
                <a:lnTo>
                  <a:pt x="2068497" y="2867487"/>
                </a:lnTo>
                <a:lnTo>
                  <a:pt x="2024108" y="2982897"/>
                </a:lnTo>
                <a:lnTo>
                  <a:pt x="1961965" y="3045041"/>
                </a:lnTo>
                <a:lnTo>
                  <a:pt x="2006353" y="3293615"/>
                </a:lnTo>
                <a:lnTo>
                  <a:pt x="2104007" y="3355759"/>
                </a:lnTo>
                <a:lnTo>
                  <a:pt x="2032986" y="3515557"/>
                </a:lnTo>
                <a:lnTo>
                  <a:pt x="1970842" y="3613212"/>
                </a:lnTo>
                <a:lnTo>
                  <a:pt x="1882066" y="3666478"/>
                </a:lnTo>
                <a:lnTo>
                  <a:pt x="1837677" y="3790765"/>
                </a:lnTo>
                <a:lnTo>
                  <a:pt x="1873188" y="3915052"/>
                </a:lnTo>
                <a:lnTo>
                  <a:pt x="1740023" y="3915052"/>
                </a:lnTo>
                <a:lnTo>
                  <a:pt x="1695634" y="3826276"/>
                </a:lnTo>
                <a:lnTo>
                  <a:pt x="1553592" y="3844031"/>
                </a:lnTo>
                <a:lnTo>
                  <a:pt x="1544714" y="3773010"/>
                </a:lnTo>
                <a:lnTo>
                  <a:pt x="1376038" y="4110361"/>
                </a:lnTo>
                <a:lnTo>
                  <a:pt x="1242873" y="4208015"/>
                </a:lnTo>
                <a:lnTo>
                  <a:pt x="1198485" y="4332303"/>
                </a:lnTo>
                <a:lnTo>
                  <a:pt x="1038687" y="4350058"/>
                </a:lnTo>
                <a:lnTo>
                  <a:pt x="887766" y="5104660"/>
                </a:lnTo>
                <a:lnTo>
                  <a:pt x="1233996" y="5237825"/>
                </a:lnTo>
                <a:lnTo>
                  <a:pt x="1012054" y="5743852"/>
                </a:lnTo>
                <a:lnTo>
                  <a:pt x="559293" y="5504155"/>
                </a:lnTo>
                <a:lnTo>
                  <a:pt x="470516" y="5717219"/>
                </a:lnTo>
                <a:lnTo>
                  <a:pt x="372862" y="5637320"/>
                </a:lnTo>
                <a:lnTo>
                  <a:pt x="452761" y="5513033"/>
                </a:lnTo>
                <a:lnTo>
                  <a:pt x="0" y="5406501"/>
                </a:lnTo>
                <a:lnTo>
                  <a:pt x="8877" y="4962617"/>
                </a:lnTo>
                <a:close/>
              </a:path>
            </a:pathLst>
          </a:custGeom>
          <a:solidFill>
            <a:srgbClr val="92D050">
              <a:alpha val="50000"/>
            </a:srgbClr>
          </a:solidFill>
          <a:ln w="508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owolny kształt 9"/>
          <p:cNvSpPr/>
          <p:nvPr/>
        </p:nvSpPr>
        <p:spPr>
          <a:xfrm>
            <a:off x="1864771" y="668503"/>
            <a:ext cx="5191432" cy="5732206"/>
          </a:xfrm>
          <a:custGeom>
            <a:avLst/>
            <a:gdLst>
              <a:gd name="connsiteX0" fmla="*/ 2271251 w 5191432"/>
              <a:gd name="connsiteY0" fmla="*/ 894735 h 5732206"/>
              <a:gd name="connsiteX1" fmla="*/ 1514167 w 5191432"/>
              <a:gd name="connsiteY1" fmla="*/ 540774 h 5732206"/>
              <a:gd name="connsiteX2" fmla="*/ 1278193 w 5191432"/>
              <a:gd name="connsiteY2" fmla="*/ 1120877 h 5732206"/>
              <a:gd name="connsiteX3" fmla="*/ 1140541 w 5191432"/>
              <a:gd name="connsiteY3" fmla="*/ 1061884 h 5732206"/>
              <a:gd name="connsiteX4" fmla="*/ 1140541 w 5191432"/>
              <a:gd name="connsiteY4" fmla="*/ 1150374 h 5732206"/>
              <a:gd name="connsiteX5" fmla="*/ 1091380 w 5191432"/>
              <a:gd name="connsiteY5" fmla="*/ 1229032 h 5732206"/>
              <a:gd name="connsiteX6" fmla="*/ 1091380 w 5191432"/>
              <a:gd name="connsiteY6" fmla="*/ 1327355 h 5732206"/>
              <a:gd name="connsiteX7" fmla="*/ 1061883 w 5191432"/>
              <a:gd name="connsiteY7" fmla="*/ 1376516 h 5732206"/>
              <a:gd name="connsiteX8" fmla="*/ 1111045 w 5191432"/>
              <a:gd name="connsiteY8" fmla="*/ 1484671 h 5732206"/>
              <a:gd name="connsiteX9" fmla="*/ 983225 w 5191432"/>
              <a:gd name="connsiteY9" fmla="*/ 1563329 h 5732206"/>
              <a:gd name="connsiteX10" fmla="*/ 983225 w 5191432"/>
              <a:gd name="connsiteY10" fmla="*/ 1740309 h 5732206"/>
              <a:gd name="connsiteX11" fmla="*/ 934064 w 5191432"/>
              <a:gd name="connsiteY11" fmla="*/ 1877961 h 5732206"/>
              <a:gd name="connsiteX12" fmla="*/ 757083 w 5191432"/>
              <a:gd name="connsiteY12" fmla="*/ 2143432 h 5732206"/>
              <a:gd name="connsiteX13" fmla="*/ 353961 w 5191432"/>
              <a:gd name="connsiteY13" fmla="*/ 2192593 h 5732206"/>
              <a:gd name="connsiteX14" fmla="*/ 255638 w 5191432"/>
              <a:gd name="connsiteY14" fmla="*/ 2448232 h 5732206"/>
              <a:gd name="connsiteX15" fmla="*/ 186812 w 5191432"/>
              <a:gd name="connsiteY15" fmla="*/ 2408903 h 5732206"/>
              <a:gd name="connsiteX16" fmla="*/ 0 w 5191432"/>
              <a:gd name="connsiteY16" fmla="*/ 2762864 h 5732206"/>
              <a:gd name="connsiteX17" fmla="*/ 49161 w 5191432"/>
              <a:gd name="connsiteY17" fmla="*/ 3185651 h 5732206"/>
              <a:gd name="connsiteX18" fmla="*/ 216309 w 5191432"/>
              <a:gd name="connsiteY18" fmla="*/ 3401961 h 5732206"/>
              <a:gd name="connsiteX19" fmla="*/ 314632 w 5191432"/>
              <a:gd name="connsiteY19" fmla="*/ 3362632 h 5732206"/>
              <a:gd name="connsiteX20" fmla="*/ 245806 w 5191432"/>
              <a:gd name="connsiteY20" fmla="*/ 3313471 h 5732206"/>
              <a:gd name="connsiteX21" fmla="*/ 255638 w 5191432"/>
              <a:gd name="connsiteY21" fmla="*/ 3106993 h 5732206"/>
              <a:gd name="connsiteX22" fmla="*/ 314632 w 5191432"/>
              <a:gd name="connsiteY22" fmla="*/ 3146322 h 5732206"/>
              <a:gd name="connsiteX23" fmla="*/ 344129 w 5191432"/>
              <a:gd name="connsiteY23" fmla="*/ 3067664 h 5732206"/>
              <a:gd name="connsiteX24" fmla="*/ 432619 w 5191432"/>
              <a:gd name="connsiteY24" fmla="*/ 3097161 h 5732206"/>
              <a:gd name="connsiteX25" fmla="*/ 403122 w 5191432"/>
              <a:gd name="connsiteY25" fmla="*/ 3008671 h 5732206"/>
              <a:gd name="connsiteX26" fmla="*/ 678425 w 5191432"/>
              <a:gd name="connsiteY26" fmla="*/ 3038168 h 5732206"/>
              <a:gd name="connsiteX27" fmla="*/ 747251 w 5191432"/>
              <a:gd name="connsiteY27" fmla="*/ 2998839 h 5732206"/>
              <a:gd name="connsiteX28" fmla="*/ 973393 w 5191432"/>
              <a:gd name="connsiteY28" fmla="*/ 3254477 h 5732206"/>
              <a:gd name="connsiteX29" fmla="*/ 570270 w 5191432"/>
              <a:gd name="connsiteY29" fmla="*/ 3716593 h 5732206"/>
              <a:gd name="connsiteX30" fmla="*/ 688258 w 5191432"/>
              <a:gd name="connsiteY30" fmla="*/ 3824748 h 5732206"/>
              <a:gd name="connsiteX31" fmla="*/ 1071716 w 5191432"/>
              <a:gd name="connsiteY31" fmla="*/ 3962400 h 5732206"/>
              <a:gd name="connsiteX32" fmla="*/ 1199535 w 5191432"/>
              <a:gd name="connsiteY32" fmla="*/ 4080387 h 5732206"/>
              <a:gd name="connsiteX33" fmla="*/ 1347019 w 5191432"/>
              <a:gd name="connsiteY33" fmla="*/ 3903406 h 5732206"/>
              <a:gd name="connsiteX34" fmla="*/ 1533832 w 5191432"/>
              <a:gd name="connsiteY34" fmla="*/ 3746090 h 5732206"/>
              <a:gd name="connsiteX35" fmla="*/ 1927122 w 5191432"/>
              <a:gd name="connsiteY35" fmla="*/ 4119716 h 5732206"/>
              <a:gd name="connsiteX36" fmla="*/ 1927122 w 5191432"/>
              <a:gd name="connsiteY36" fmla="*/ 4159045 h 5732206"/>
              <a:gd name="connsiteX37" fmla="*/ 2074606 w 5191432"/>
              <a:gd name="connsiteY37" fmla="*/ 4345858 h 5732206"/>
              <a:gd name="connsiteX38" fmla="*/ 1936954 w 5191432"/>
              <a:gd name="connsiteY38" fmla="*/ 4483509 h 5732206"/>
              <a:gd name="connsiteX39" fmla="*/ 1936954 w 5191432"/>
              <a:gd name="connsiteY39" fmla="*/ 4513006 h 5732206"/>
              <a:gd name="connsiteX40" fmla="*/ 1828800 w 5191432"/>
              <a:gd name="connsiteY40" fmla="*/ 4463845 h 5732206"/>
              <a:gd name="connsiteX41" fmla="*/ 1927122 w 5191432"/>
              <a:gd name="connsiteY41" fmla="*/ 4788309 h 5732206"/>
              <a:gd name="connsiteX42" fmla="*/ 1868129 w 5191432"/>
              <a:gd name="connsiteY42" fmla="*/ 4768645 h 5732206"/>
              <a:gd name="connsiteX43" fmla="*/ 1917290 w 5191432"/>
              <a:gd name="connsiteY43" fmla="*/ 4876800 h 5732206"/>
              <a:gd name="connsiteX44" fmla="*/ 2045109 w 5191432"/>
              <a:gd name="connsiteY44" fmla="*/ 4945626 h 5732206"/>
              <a:gd name="connsiteX45" fmla="*/ 2074606 w 5191432"/>
              <a:gd name="connsiteY45" fmla="*/ 4857135 h 5732206"/>
              <a:gd name="connsiteX46" fmla="*/ 2251587 w 5191432"/>
              <a:gd name="connsiteY46" fmla="*/ 4886632 h 5732206"/>
              <a:gd name="connsiteX47" fmla="*/ 2290916 w 5191432"/>
              <a:gd name="connsiteY47" fmla="*/ 5407742 h 5732206"/>
              <a:gd name="connsiteX48" fmla="*/ 2723535 w 5191432"/>
              <a:gd name="connsiteY48" fmla="*/ 5506064 h 5732206"/>
              <a:gd name="connsiteX49" fmla="*/ 2654709 w 5191432"/>
              <a:gd name="connsiteY49" fmla="*/ 5663380 h 5732206"/>
              <a:gd name="connsiteX50" fmla="*/ 2743200 w 5191432"/>
              <a:gd name="connsiteY50" fmla="*/ 5712542 h 5732206"/>
              <a:gd name="connsiteX51" fmla="*/ 2841522 w 5191432"/>
              <a:gd name="connsiteY51" fmla="*/ 5506064 h 5732206"/>
              <a:gd name="connsiteX52" fmla="*/ 3283974 w 5191432"/>
              <a:gd name="connsiteY52" fmla="*/ 5732206 h 5732206"/>
              <a:gd name="connsiteX53" fmla="*/ 3510116 w 5191432"/>
              <a:gd name="connsiteY53" fmla="*/ 5220929 h 5732206"/>
              <a:gd name="connsiteX54" fmla="*/ 3165987 w 5191432"/>
              <a:gd name="connsiteY54" fmla="*/ 5093109 h 5732206"/>
              <a:gd name="connsiteX55" fmla="*/ 3303638 w 5191432"/>
              <a:gd name="connsiteY55" fmla="*/ 4345858 h 5732206"/>
              <a:gd name="connsiteX56" fmla="*/ 3480619 w 5191432"/>
              <a:gd name="connsiteY56" fmla="*/ 4316361 h 5732206"/>
              <a:gd name="connsiteX57" fmla="*/ 3519948 w 5191432"/>
              <a:gd name="connsiteY57" fmla="*/ 4237703 h 5732206"/>
              <a:gd name="connsiteX58" fmla="*/ 3696929 w 5191432"/>
              <a:gd name="connsiteY58" fmla="*/ 4041058 h 5732206"/>
              <a:gd name="connsiteX59" fmla="*/ 3834580 w 5191432"/>
              <a:gd name="connsiteY59" fmla="*/ 3765755 h 5732206"/>
              <a:gd name="connsiteX60" fmla="*/ 3854245 w 5191432"/>
              <a:gd name="connsiteY60" fmla="*/ 3834580 h 5732206"/>
              <a:gd name="connsiteX61" fmla="*/ 3991896 w 5191432"/>
              <a:gd name="connsiteY61" fmla="*/ 3824748 h 5732206"/>
              <a:gd name="connsiteX62" fmla="*/ 4011561 w 5191432"/>
              <a:gd name="connsiteY62" fmla="*/ 3923071 h 5732206"/>
              <a:gd name="connsiteX63" fmla="*/ 4149212 w 5191432"/>
              <a:gd name="connsiteY63" fmla="*/ 3893574 h 5732206"/>
              <a:gd name="connsiteX64" fmla="*/ 4119716 w 5191432"/>
              <a:gd name="connsiteY64" fmla="*/ 3755922 h 5732206"/>
              <a:gd name="connsiteX65" fmla="*/ 4188541 w 5191432"/>
              <a:gd name="connsiteY65" fmla="*/ 3637935 h 5732206"/>
              <a:gd name="connsiteX66" fmla="*/ 4306529 w 5191432"/>
              <a:gd name="connsiteY66" fmla="*/ 3559277 h 5732206"/>
              <a:gd name="connsiteX67" fmla="*/ 4336025 w 5191432"/>
              <a:gd name="connsiteY67" fmla="*/ 3431458 h 5732206"/>
              <a:gd name="connsiteX68" fmla="*/ 4385187 w 5191432"/>
              <a:gd name="connsiteY68" fmla="*/ 3352800 h 5732206"/>
              <a:gd name="connsiteX69" fmla="*/ 4277032 w 5191432"/>
              <a:gd name="connsiteY69" fmla="*/ 3264309 h 5732206"/>
              <a:gd name="connsiteX70" fmla="*/ 4237703 w 5191432"/>
              <a:gd name="connsiteY70" fmla="*/ 3038168 h 5732206"/>
              <a:gd name="connsiteX71" fmla="*/ 4345858 w 5191432"/>
              <a:gd name="connsiteY71" fmla="*/ 2910348 h 5732206"/>
              <a:gd name="connsiteX72" fmla="*/ 4345858 w 5191432"/>
              <a:gd name="connsiteY72" fmla="*/ 2792361 h 5732206"/>
              <a:gd name="connsiteX73" fmla="*/ 4198374 w 5191432"/>
              <a:gd name="connsiteY73" fmla="*/ 2821858 h 5732206"/>
              <a:gd name="connsiteX74" fmla="*/ 4257367 w 5191432"/>
              <a:gd name="connsiteY74" fmla="*/ 2674374 h 5732206"/>
              <a:gd name="connsiteX75" fmla="*/ 4168877 w 5191432"/>
              <a:gd name="connsiteY75" fmla="*/ 2635045 h 5732206"/>
              <a:gd name="connsiteX76" fmla="*/ 4198374 w 5191432"/>
              <a:gd name="connsiteY76" fmla="*/ 2546555 h 5732206"/>
              <a:gd name="connsiteX77" fmla="*/ 4129548 w 5191432"/>
              <a:gd name="connsiteY77" fmla="*/ 2467897 h 5732206"/>
              <a:gd name="connsiteX78" fmla="*/ 4198374 w 5191432"/>
              <a:gd name="connsiteY78" fmla="*/ 2330245 h 5732206"/>
              <a:gd name="connsiteX79" fmla="*/ 4424516 w 5191432"/>
              <a:gd name="connsiteY79" fmla="*/ 2438400 h 5732206"/>
              <a:gd name="connsiteX80" fmla="*/ 4424516 w 5191432"/>
              <a:gd name="connsiteY80" fmla="*/ 2517058 h 5732206"/>
              <a:gd name="connsiteX81" fmla="*/ 4640825 w 5191432"/>
              <a:gd name="connsiteY81" fmla="*/ 2536722 h 5732206"/>
              <a:gd name="connsiteX82" fmla="*/ 4699819 w 5191432"/>
              <a:gd name="connsiteY82" fmla="*/ 2467897 h 5732206"/>
              <a:gd name="connsiteX83" fmla="*/ 4788309 w 5191432"/>
              <a:gd name="connsiteY83" fmla="*/ 2566219 h 5732206"/>
              <a:gd name="connsiteX84" fmla="*/ 4837470 w 5191432"/>
              <a:gd name="connsiteY84" fmla="*/ 2625213 h 5732206"/>
              <a:gd name="connsiteX85" fmla="*/ 4886632 w 5191432"/>
              <a:gd name="connsiteY85" fmla="*/ 2625213 h 5732206"/>
              <a:gd name="connsiteX86" fmla="*/ 4965290 w 5191432"/>
              <a:gd name="connsiteY86" fmla="*/ 2536722 h 5732206"/>
              <a:gd name="connsiteX87" fmla="*/ 4984954 w 5191432"/>
              <a:gd name="connsiteY87" fmla="*/ 2408903 h 5732206"/>
              <a:gd name="connsiteX88" fmla="*/ 4916129 w 5191432"/>
              <a:gd name="connsiteY88" fmla="*/ 2379406 h 5732206"/>
              <a:gd name="connsiteX89" fmla="*/ 5014451 w 5191432"/>
              <a:gd name="connsiteY89" fmla="*/ 2064774 h 5732206"/>
              <a:gd name="connsiteX90" fmla="*/ 4975122 w 5191432"/>
              <a:gd name="connsiteY90" fmla="*/ 1907458 h 5732206"/>
              <a:gd name="connsiteX91" fmla="*/ 4896464 w 5191432"/>
              <a:gd name="connsiteY91" fmla="*/ 1809135 h 5732206"/>
              <a:gd name="connsiteX92" fmla="*/ 4984954 w 5191432"/>
              <a:gd name="connsiteY92" fmla="*/ 1799303 h 5732206"/>
              <a:gd name="connsiteX93" fmla="*/ 5024283 w 5191432"/>
              <a:gd name="connsiteY93" fmla="*/ 1838632 h 5732206"/>
              <a:gd name="connsiteX94" fmla="*/ 5004619 w 5191432"/>
              <a:gd name="connsiteY94" fmla="*/ 1779639 h 5732206"/>
              <a:gd name="connsiteX95" fmla="*/ 4906296 w 5191432"/>
              <a:gd name="connsiteY95" fmla="*/ 1700980 h 5732206"/>
              <a:gd name="connsiteX96" fmla="*/ 4896464 w 5191432"/>
              <a:gd name="connsiteY96" fmla="*/ 1671484 h 5732206"/>
              <a:gd name="connsiteX97" fmla="*/ 5102941 w 5191432"/>
              <a:gd name="connsiteY97" fmla="*/ 1573161 h 5732206"/>
              <a:gd name="connsiteX98" fmla="*/ 5073445 w 5191432"/>
              <a:gd name="connsiteY98" fmla="*/ 1386348 h 5732206"/>
              <a:gd name="connsiteX99" fmla="*/ 5102941 w 5191432"/>
              <a:gd name="connsiteY99" fmla="*/ 1356851 h 5732206"/>
              <a:gd name="connsiteX100" fmla="*/ 4817806 w 5191432"/>
              <a:gd name="connsiteY100" fmla="*/ 1278193 h 5732206"/>
              <a:gd name="connsiteX101" fmla="*/ 4847303 w 5191432"/>
              <a:gd name="connsiteY101" fmla="*/ 1189703 h 5732206"/>
              <a:gd name="connsiteX102" fmla="*/ 4719483 w 5191432"/>
              <a:gd name="connsiteY102" fmla="*/ 1120877 h 5732206"/>
              <a:gd name="connsiteX103" fmla="*/ 4758812 w 5191432"/>
              <a:gd name="connsiteY103" fmla="*/ 884903 h 5732206"/>
              <a:gd name="connsiteX104" fmla="*/ 4886632 w 5191432"/>
              <a:gd name="connsiteY104" fmla="*/ 894735 h 5732206"/>
              <a:gd name="connsiteX105" fmla="*/ 4975122 w 5191432"/>
              <a:gd name="connsiteY105" fmla="*/ 943897 h 5732206"/>
              <a:gd name="connsiteX106" fmla="*/ 5191432 w 5191432"/>
              <a:gd name="connsiteY106" fmla="*/ 599768 h 5732206"/>
              <a:gd name="connsiteX107" fmla="*/ 5024283 w 5191432"/>
              <a:gd name="connsiteY107" fmla="*/ 412955 h 5732206"/>
              <a:gd name="connsiteX108" fmla="*/ 4306529 w 5191432"/>
              <a:gd name="connsiteY108" fmla="*/ 0 h 5732206"/>
              <a:gd name="connsiteX109" fmla="*/ 4198374 w 5191432"/>
              <a:gd name="connsiteY109" fmla="*/ 196645 h 5732206"/>
              <a:gd name="connsiteX110" fmla="*/ 4159045 w 5191432"/>
              <a:gd name="connsiteY110" fmla="*/ 137651 h 5732206"/>
              <a:gd name="connsiteX111" fmla="*/ 4159045 w 5191432"/>
              <a:gd name="connsiteY111" fmla="*/ 353961 h 5732206"/>
              <a:gd name="connsiteX112" fmla="*/ 4100051 w 5191432"/>
              <a:gd name="connsiteY112" fmla="*/ 363793 h 5732206"/>
              <a:gd name="connsiteX113" fmla="*/ 3913238 w 5191432"/>
              <a:gd name="connsiteY113" fmla="*/ 668593 h 5732206"/>
              <a:gd name="connsiteX114" fmla="*/ 3814916 w 5191432"/>
              <a:gd name="connsiteY114" fmla="*/ 963561 h 5732206"/>
              <a:gd name="connsiteX115" fmla="*/ 3519948 w 5191432"/>
              <a:gd name="connsiteY115" fmla="*/ 747251 h 5732206"/>
              <a:gd name="connsiteX116" fmla="*/ 3490451 w 5191432"/>
              <a:gd name="connsiteY116" fmla="*/ 747251 h 5732206"/>
              <a:gd name="connsiteX117" fmla="*/ 3411793 w 5191432"/>
              <a:gd name="connsiteY117" fmla="*/ 658761 h 5732206"/>
              <a:gd name="connsiteX118" fmla="*/ 3185651 w 5191432"/>
              <a:gd name="connsiteY118" fmla="*/ 501445 h 5732206"/>
              <a:gd name="connsiteX119" fmla="*/ 2861187 w 5191432"/>
              <a:gd name="connsiteY119" fmla="*/ 1111045 h 5732206"/>
              <a:gd name="connsiteX120" fmla="*/ 2497393 w 5191432"/>
              <a:gd name="connsiteY120" fmla="*/ 983226 h 5732206"/>
              <a:gd name="connsiteX121" fmla="*/ 2438400 w 5191432"/>
              <a:gd name="connsiteY121" fmla="*/ 1150374 h 5732206"/>
              <a:gd name="connsiteX122" fmla="*/ 2241754 w 5191432"/>
              <a:gd name="connsiteY122" fmla="*/ 1052051 h 5732206"/>
              <a:gd name="connsiteX123" fmla="*/ 2271251 w 5191432"/>
              <a:gd name="connsiteY123" fmla="*/ 894735 h 573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5191432" h="5732206">
                <a:moveTo>
                  <a:pt x="2271251" y="894735"/>
                </a:moveTo>
                <a:lnTo>
                  <a:pt x="1514167" y="540774"/>
                </a:lnTo>
                <a:lnTo>
                  <a:pt x="1278193" y="1120877"/>
                </a:lnTo>
                <a:lnTo>
                  <a:pt x="1140541" y="1061884"/>
                </a:lnTo>
                <a:lnTo>
                  <a:pt x="1140541" y="1150374"/>
                </a:lnTo>
                <a:lnTo>
                  <a:pt x="1091380" y="1229032"/>
                </a:lnTo>
                <a:lnTo>
                  <a:pt x="1091380" y="1327355"/>
                </a:lnTo>
                <a:lnTo>
                  <a:pt x="1061883" y="1376516"/>
                </a:lnTo>
                <a:lnTo>
                  <a:pt x="1111045" y="1484671"/>
                </a:lnTo>
                <a:lnTo>
                  <a:pt x="983225" y="1563329"/>
                </a:lnTo>
                <a:lnTo>
                  <a:pt x="983225" y="1740309"/>
                </a:lnTo>
                <a:lnTo>
                  <a:pt x="934064" y="1877961"/>
                </a:lnTo>
                <a:lnTo>
                  <a:pt x="757083" y="2143432"/>
                </a:lnTo>
                <a:lnTo>
                  <a:pt x="353961" y="2192593"/>
                </a:lnTo>
                <a:lnTo>
                  <a:pt x="255638" y="2448232"/>
                </a:lnTo>
                <a:lnTo>
                  <a:pt x="186812" y="2408903"/>
                </a:lnTo>
                <a:lnTo>
                  <a:pt x="0" y="2762864"/>
                </a:lnTo>
                <a:lnTo>
                  <a:pt x="49161" y="3185651"/>
                </a:lnTo>
                <a:lnTo>
                  <a:pt x="216309" y="3401961"/>
                </a:lnTo>
                <a:lnTo>
                  <a:pt x="314632" y="3362632"/>
                </a:lnTo>
                <a:lnTo>
                  <a:pt x="245806" y="3313471"/>
                </a:lnTo>
                <a:lnTo>
                  <a:pt x="255638" y="3106993"/>
                </a:lnTo>
                <a:lnTo>
                  <a:pt x="314632" y="3146322"/>
                </a:lnTo>
                <a:lnTo>
                  <a:pt x="344129" y="3067664"/>
                </a:lnTo>
                <a:lnTo>
                  <a:pt x="432619" y="3097161"/>
                </a:lnTo>
                <a:lnTo>
                  <a:pt x="403122" y="3008671"/>
                </a:lnTo>
                <a:lnTo>
                  <a:pt x="678425" y="3038168"/>
                </a:lnTo>
                <a:lnTo>
                  <a:pt x="747251" y="2998839"/>
                </a:lnTo>
                <a:lnTo>
                  <a:pt x="973393" y="3254477"/>
                </a:lnTo>
                <a:lnTo>
                  <a:pt x="570270" y="3716593"/>
                </a:lnTo>
                <a:lnTo>
                  <a:pt x="688258" y="3824748"/>
                </a:lnTo>
                <a:lnTo>
                  <a:pt x="1071716" y="3962400"/>
                </a:lnTo>
                <a:lnTo>
                  <a:pt x="1199535" y="4080387"/>
                </a:lnTo>
                <a:lnTo>
                  <a:pt x="1347019" y="3903406"/>
                </a:lnTo>
                <a:lnTo>
                  <a:pt x="1533832" y="3746090"/>
                </a:lnTo>
                <a:lnTo>
                  <a:pt x="1927122" y="4119716"/>
                </a:lnTo>
                <a:lnTo>
                  <a:pt x="1927122" y="4159045"/>
                </a:lnTo>
                <a:lnTo>
                  <a:pt x="2074606" y="4345858"/>
                </a:lnTo>
                <a:lnTo>
                  <a:pt x="1936954" y="4483509"/>
                </a:lnTo>
                <a:lnTo>
                  <a:pt x="1936954" y="4513006"/>
                </a:lnTo>
                <a:lnTo>
                  <a:pt x="1828800" y="4463845"/>
                </a:lnTo>
                <a:lnTo>
                  <a:pt x="1927122" y="4788309"/>
                </a:lnTo>
                <a:lnTo>
                  <a:pt x="1868129" y="4768645"/>
                </a:lnTo>
                <a:lnTo>
                  <a:pt x="1917290" y="4876800"/>
                </a:lnTo>
                <a:lnTo>
                  <a:pt x="2045109" y="4945626"/>
                </a:lnTo>
                <a:lnTo>
                  <a:pt x="2074606" y="4857135"/>
                </a:lnTo>
                <a:lnTo>
                  <a:pt x="2251587" y="4886632"/>
                </a:lnTo>
                <a:lnTo>
                  <a:pt x="2290916" y="5407742"/>
                </a:lnTo>
                <a:lnTo>
                  <a:pt x="2723535" y="5506064"/>
                </a:lnTo>
                <a:lnTo>
                  <a:pt x="2654709" y="5663380"/>
                </a:lnTo>
                <a:lnTo>
                  <a:pt x="2743200" y="5712542"/>
                </a:lnTo>
                <a:lnTo>
                  <a:pt x="2841522" y="5506064"/>
                </a:lnTo>
                <a:lnTo>
                  <a:pt x="3283974" y="5732206"/>
                </a:lnTo>
                <a:lnTo>
                  <a:pt x="3510116" y="5220929"/>
                </a:lnTo>
                <a:lnTo>
                  <a:pt x="3165987" y="5093109"/>
                </a:lnTo>
                <a:lnTo>
                  <a:pt x="3303638" y="4345858"/>
                </a:lnTo>
                <a:lnTo>
                  <a:pt x="3480619" y="4316361"/>
                </a:lnTo>
                <a:lnTo>
                  <a:pt x="3519948" y="4237703"/>
                </a:lnTo>
                <a:lnTo>
                  <a:pt x="3696929" y="4041058"/>
                </a:lnTo>
                <a:lnTo>
                  <a:pt x="3834580" y="3765755"/>
                </a:lnTo>
                <a:lnTo>
                  <a:pt x="3854245" y="3834580"/>
                </a:lnTo>
                <a:lnTo>
                  <a:pt x="3991896" y="3824748"/>
                </a:lnTo>
                <a:lnTo>
                  <a:pt x="4011561" y="3923071"/>
                </a:lnTo>
                <a:lnTo>
                  <a:pt x="4149212" y="3893574"/>
                </a:lnTo>
                <a:lnTo>
                  <a:pt x="4119716" y="3755922"/>
                </a:lnTo>
                <a:lnTo>
                  <a:pt x="4188541" y="3637935"/>
                </a:lnTo>
                <a:lnTo>
                  <a:pt x="4306529" y="3559277"/>
                </a:lnTo>
                <a:lnTo>
                  <a:pt x="4336025" y="3431458"/>
                </a:lnTo>
                <a:lnTo>
                  <a:pt x="4385187" y="3352800"/>
                </a:lnTo>
                <a:lnTo>
                  <a:pt x="4277032" y="3264309"/>
                </a:lnTo>
                <a:lnTo>
                  <a:pt x="4237703" y="3038168"/>
                </a:lnTo>
                <a:lnTo>
                  <a:pt x="4345858" y="2910348"/>
                </a:lnTo>
                <a:lnTo>
                  <a:pt x="4345858" y="2792361"/>
                </a:lnTo>
                <a:lnTo>
                  <a:pt x="4198374" y="2821858"/>
                </a:lnTo>
                <a:lnTo>
                  <a:pt x="4257367" y="2674374"/>
                </a:lnTo>
                <a:lnTo>
                  <a:pt x="4168877" y="2635045"/>
                </a:lnTo>
                <a:lnTo>
                  <a:pt x="4198374" y="2546555"/>
                </a:lnTo>
                <a:lnTo>
                  <a:pt x="4129548" y="2467897"/>
                </a:lnTo>
                <a:lnTo>
                  <a:pt x="4198374" y="2330245"/>
                </a:lnTo>
                <a:lnTo>
                  <a:pt x="4424516" y="2438400"/>
                </a:lnTo>
                <a:lnTo>
                  <a:pt x="4424516" y="2517058"/>
                </a:lnTo>
                <a:lnTo>
                  <a:pt x="4640825" y="2536722"/>
                </a:lnTo>
                <a:lnTo>
                  <a:pt x="4699819" y="2467897"/>
                </a:lnTo>
                <a:lnTo>
                  <a:pt x="4788309" y="2566219"/>
                </a:lnTo>
                <a:lnTo>
                  <a:pt x="4837470" y="2625213"/>
                </a:lnTo>
                <a:lnTo>
                  <a:pt x="4886632" y="2625213"/>
                </a:lnTo>
                <a:lnTo>
                  <a:pt x="4965290" y="2536722"/>
                </a:lnTo>
                <a:lnTo>
                  <a:pt x="4984954" y="2408903"/>
                </a:lnTo>
                <a:lnTo>
                  <a:pt x="4916129" y="2379406"/>
                </a:lnTo>
                <a:lnTo>
                  <a:pt x="5014451" y="2064774"/>
                </a:lnTo>
                <a:lnTo>
                  <a:pt x="4975122" y="1907458"/>
                </a:lnTo>
                <a:lnTo>
                  <a:pt x="4896464" y="1809135"/>
                </a:lnTo>
                <a:lnTo>
                  <a:pt x="4984954" y="1799303"/>
                </a:lnTo>
                <a:lnTo>
                  <a:pt x="5024283" y="1838632"/>
                </a:lnTo>
                <a:lnTo>
                  <a:pt x="5004619" y="1779639"/>
                </a:lnTo>
                <a:lnTo>
                  <a:pt x="4906296" y="1700980"/>
                </a:lnTo>
                <a:lnTo>
                  <a:pt x="4896464" y="1671484"/>
                </a:lnTo>
                <a:lnTo>
                  <a:pt x="5102941" y="1573161"/>
                </a:lnTo>
                <a:lnTo>
                  <a:pt x="5073445" y="1386348"/>
                </a:lnTo>
                <a:lnTo>
                  <a:pt x="5102941" y="1356851"/>
                </a:lnTo>
                <a:lnTo>
                  <a:pt x="4817806" y="1278193"/>
                </a:lnTo>
                <a:lnTo>
                  <a:pt x="4847303" y="1189703"/>
                </a:lnTo>
                <a:lnTo>
                  <a:pt x="4719483" y="1120877"/>
                </a:lnTo>
                <a:lnTo>
                  <a:pt x="4758812" y="884903"/>
                </a:lnTo>
                <a:lnTo>
                  <a:pt x="4886632" y="894735"/>
                </a:lnTo>
                <a:lnTo>
                  <a:pt x="4975122" y="943897"/>
                </a:lnTo>
                <a:lnTo>
                  <a:pt x="5191432" y="599768"/>
                </a:lnTo>
                <a:lnTo>
                  <a:pt x="5024283" y="412955"/>
                </a:lnTo>
                <a:lnTo>
                  <a:pt x="4306529" y="0"/>
                </a:lnTo>
                <a:lnTo>
                  <a:pt x="4198374" y="196645"/>
                </a:lnTo>
                <a:lnTo>
                  <a:pt x="4159045" y="137651"/>
                </a:lnTo>
                <a:lnTo>
                  <a:pt x="4159045" y="353961"/>
                </a:lnTo>
                <a:lnTo>
                  <a:pt x="4100051" y="363793"/>
                </a:lnTo>
                <a:lnTo>
                  <a:pt x="3913238" y="668593"/>
                </a:lnTo>
                <a:lnTo>
                  <a:pt x="3814916" y="963561"/>
                </a:lnTo>
                <a:lnTo>
                  <a:pt x="3519948" y="747251"/>
                </a:lnTo>
                <a:lnTo>
                  <a:pt x="3490451" y="747251"/>
                </a:lnTo>
                <a:lnTo>
                  <a:pt x="3411793" y="658761"/>
                </a:lnTo>
                <a:lnTo>
                  <a:pt x="3185651" y="501445"/>
                </a:lnTo>
                <a:lnTo>
                  <a:pt x="2861187" y="1111045"/>
                </a:lnTo>
                <a:lnTo>
                  <a:pt x="2497393" y="983226"/>
                </a:lnTo>
                <a:lnTo>
                  <a:pt x="2438400" y="1150374"/>
                </a:lnTo>
                <a:lnTo>
                  <a:pt x="2241754" y="1052051"/>
                </a:lnTo>
                <a:lnTo>
                  <a:pt x="2271251" y="894735"/>
                </a:lnTo>
                <a:close/>
              </a:path>
            </a:pathLst>
          </a:custGeom>
          <a:noFill/>
          <a:ln w="635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9" name="Dowolny kształt 18"/>
          <p:cNvSpPr/>
          <p:nvPr/>
        </p:nvSpPr>
        <p:spPr>
          <a:xfrm>
            <a:off x="2955073" y="2040673"/>
            <a:ext cx="3010829" cy="1081668"/>
          </a:xfrm>
          <a:custGeom>
            <a:avLst/>
            <a:gdLst>
              <a:gd name="connsiteX0" fmla="*/ 0 w 3010829"/>
              <a:gd name="connsiteY0" fmla="*/ 0 h 1081668"/>
              <a:gd name="connsiteX1" fmla="*/ 211873 w 3010829"/>
              <a:gd name="connsiteY1" fmla="*/ 55756 h 1081668"/>
              <a:gd name="connsiteX2" fmla="*/ 289932 w 3010829"/>
              <a:gd name="connsiteY2" fmla="*/ 167268 h 1081668"/>
              <a:gd name="connsiteX3" fmla="*/ 691376 w 3010829"/>
              <a:gd name="connsiteY3" fmla="*/ 390293 h 1081668"/>
              <a:gd name="connsiteX4" fmla="*/ 1059366 w 3010829"/>
              <a:gd name="connsiteY4" fmla="*/ 591015 h 1081668"/>
              <a:gd name="connsiteX5" fmla="*/ 1795347 w 3010829"/>
              <a:gd name="connsiteY5" fmla="*/ 836342 h 1081668"/>
              <a:gd name="connsiteX6" fmla="*/ 2029522 w 3010829"/>
              <a:gd name="connsiteY6" fmla="*/ 814039 h 1081668"/>
              <a:gd name="connsiteX7" fmla="*/ 2085278 w 3010829"/>
              <a:gd name="connsiteY7" fmla="*/ 669073 h 1081668"/>
              <a:gd name="connsiteX8" fmla="*/ 2263698 w 3010829"/>
              <a:gd name="connsiteY8" fmla="*/ 635620 h 1081668"/>
              <a:gd name="connsiteX9" fmla="*/ 2442117 w 3010829"/>
              <a:gd name="connsiteY9" fmla="*/ 702527 h 1081668"/>
              <a:gd name="connsiteX10" fmla="*/ 3010829 w 3010829"/>
              <a:gd name="connsiteY10" fmla="*/ 1081668 h 108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10829" h="1081668">
                <a:moveTo>
                  <a:pt x="0" y="0"/>
                </a:moveTo>
                <a:lnTo>
                  <a:pt x="211873" y="55756"/>
                </a:lnTo>
                <a:lnTo>
                  <a:pt x="289932" y="167268"/>
                </a:lnTo>
                <a:lnTo>
                  <a:pt x="691376" y="390293"/>
                </a:lnTo>
                <a:lnTo>
                  <a:pt x="1059366" y="591015"/>
                </a:lnTo>
                <a:lnTo>
                  <a:pt x="1795347" y="836342"/>
                </a:lnTo>
                <a:lnTo>
                  <a:pt x="2029522" y="814039"/>
                </a:lnTo>
                <a:lnTo>
                  <a:pt x="2085278" y="669073"/>
                </a:lnTo>
                <a:lnTo>
                  <a:pt x="2263698" y="635620"/>
                </a:lnTo>
                <a:lnTo>
                  <a:pt x="2442117" y="702527"/>
                </a:lnTo>
                <a:lnTo>
                  <a:pt x="3010829" y="1081668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0" name="Dowolny kształt 19"/>
          <p:cNvSpPr/>
          <p:nvPr/>
        </p:nvSpPr>
        <p:spPr>
          <a:xfrm>
            <a:off x="3847171" y="1460810"/>
            <a:ext cx="1494263" cy="4070195"/>
          </a:xfrm>
          <a:custGeom>
            <a:avLst/>
            <a:gdLst>
              <a:gd name="connsiteX0" fmla="*/ 1471961 w 1494263"/>
              <a:gd name="connsiteY0" fmla="*/ 0 h 4070195"/>
              <a:gd name="connsiteX1" fmla="*/ 1494263 w 1494263"/>
              <a:gd name="connsiteY1" fmla="*/ 591014 h 4070195"/>
              <a:gd name="connsiteX2" fmla="*/ 1371600 w 1494263"/>
              <a:gd name="connsiteY2" fmla="*/ 1059366 h 4070195"/>
              <a:gd name="connsiteX3" fmla="*/ 1204331 w 1494263"/>
              <a:gd name="connsiteY3" fmla="*/ 1248936 h 4070195"/>
              <a:gd name="connsiteX4" fmla="*/ 1170878 w 1494263"/>
              <a:gd name="connsiteY4" fmla="*/ 1349297 h 4070195"/>
              <a:gd name="connsiteX5" fmla="*/ 1215483 w 1494263"/>
              <a:gd name="connsiteY5" fmla="*/ 1706136 h 4070195"/>
              <a:gd name="connsiteX6" fmla="*/ 1215483 w 1494263"/>
              <a:gd name="connsiteY6" fmla="*/ 2029522 h 4070195"/>
              <a:gd name="connsiteX7" fmla="*/ 1059366 w 1494263"/>
              <a:gd name="connsiteY7" fmla="*/ 2419814 h 4070195"/>
              <a:gd name="connsiteX8" fmla="*/ 1014761 w 1494263"/>
              <a:gd name="connsiteY8" fmla="*/ 2564780 h 4070195"/>
              <a:gd name="connsiteX9" fmla="*/ 1003609 w 1494263"/>
              <a:gd name="connsiteY9" fmla="*/ 2754351 h 4070195"/>
              <a:gd name="connsiteX10" fmla="*/ 925551 w 1494263"/>
              <a:gd name="connsiteY10" fmla="*/ 3245005 h 4070195"/>
              <a:gd name="connsiteX11" fmla="*/ 747131 w 1494263"/>
              <a:gd name="connsiteY11" fmla="*/ 3389970 h 4070195"/>
              <a:gd name="connsiteX12" fmla="*/ 479502 w 1494263"/>
              <a:gd name="connsiteY12" fmla="*/ 3657600 h 4070195"/>
              <a:gd name="connsiteX13" fmla="*/ 323385 w 1494263"/>
              <a:gd name="connsiteY13" fmla="*/ 3780263 h 4070195"/>
              <a:gd name="connsiteX14" fmla="*/ 167268 w 1494263"/>
              <a:gd name="connsiteY14" fmla="*/ 3869473 h 4070195"/>
              <a:gd name="connsiteX15" fmla="*/ 0 w 1494263"/>
              <a:gd name="connsiteY15" fmla="*/ 4070195 h 4070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94263" h="4070195">
                <a:moveTo>
                  <a:pt x="1471961" y="0"/>
                </a:moveTo>
                <a:lnTo>
                  <a:pt x="1494263" y="591014"/>
                </a:lnTo>
                <a:lnTo>
                  <a:pt x="1371600" y="1059366"/>
                </a:lnTo>
                <a:lnTo>
                  <a:pt x="1204331" y="1248936"/>
                </a:lnTo>
                <a:lnTo>
                  <a:pt x="1170878" y="1349297"/>
                </a:lnTo>
                <a:lnTo>
                  <a:pt x="1215483" y="1706136"/>
                </a:lnTo>
                <a:lnTo>
                  <a:pt x="1215483" y="2029522"/>
                </a:lnTo>
                <a:lnTo>
                  <a:pt x="1059366" y="2419814"/>
                </a:lnTo>
                <a:lnTo>
                  <a:pt x="1014761" y="2564780"/>
                </a:lnTo>
                <a:lnTo>
                  <a:pt x="1003609" y="2754351"/>
                </a:lnTo>
                <a:lnTo>
                  <a:pt x="925551" y="3245005"/>
                </a:lnTo>
                <a:lnTo>
                  <a:pt x="747131" y="3389970"/>
                </a:lnTo>
                <a:lnTo>
                  <a:pt x="479502" y="3657600"/>
                </a:lnTo>
                <a:lnTo>
                  <a:pt x="323385" y="3780263"/>
                </a:lnTo>
                <a:lnTo>
                  <a:pt x="167268" y="3869473"/>
                </a:lnTo>
                <a:lnTo>
                  <a:pt x="0" y="4070195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1" name="Dowolny kształt 20"/>
          <p:cNvSpPr/>
          <p:nvPr/>
        </p:nvSpPr>
        <p:spPr>
          <a:xfrm>
            <a:off x="4906537" y="3891776"/>
            <a:ext cx="412595" cy="1025912"/>
          </a:xfrm>
          <a:custGeom>
            <a:avLst/>
            <a:gdLst>
              <a:gd name="connsiteX0" fmla="*/ 0 w 412595"/>
              <a:gd name="connsiteY0" fmla="*/ 0 h 1025912"/>
              <a:gd name="connsiteX1" fmla="*/ 234175 w 412595"/>
              <a:gd name="connsiteY1" fmla="*/ 33453 h 1025912"/>
              <a:gd name="connsiteX2" fmla="*/ 178419 w 412595"/>
              <a:gd name="connsiteY2" fmla="*/ 189570 h 1025912"/>
              <a:gd name="connsiteX3" fmla="*/ 245326 w 412595"/>
              <a:gd name="connsiteY3" fmla="*/ 367990 h 1025912"/>
              <a:gd name="connsiteX4" fmla="*/ 211873 w 412595"/>
              <a:gd name="connsiteY4" fmla="*/ 501804 h 1025912"/>
              <a:gd name="connsiteX5" fmla="*/ 234175 w 412595"/>
              <a:gd name="connsiteY5" fmla="*/ 680224 h 1025912"/>
              <a:gd name="connsiteX6" fmla="*/ 289931 w 412595"/>
              <a:gd name="connsiteY6" fmla="*/ 836341 h 1025912"/>
              <a:gd name="connsiteX7" fmla="*/ 412595 w 412595"/>
              <a:gd name="connsiteY7" fmla="*/ 1025912 h 102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2595" h="1025912">
                <a:moveTo>
                  <a:pt x="0" y="0"/>
                </a:moveTo>
                <a:lnTo>
                  <a:pt x="234175" y="33453"/>
                </a:lnTo>
                <a:lnTo>
                  <a:pt x="178419" y="189570"/>
                </a:lnTo>
                <a:lnTo>
                  <a:pt x="245326" y="367990"/>
                </a:lnTo>
                <a:lnTo>
                  <a:pt x="211873" y="501804"/>
                </a:lnTo>
                <a:lnTo>
                  <a:pt x="234175" y="680224"/>
                </a:lnTo>
                <a:lnTo>
                  <a:pt x="289931" y="836341"/>
                </a:lnTo>
                <a:lnTo>
                  <a:pt x="412595" y="1025912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2" name="Dowolny kształt 21"/>
          <p:cNvSpPr/>
          <p:nvPr/>
        </p:nvSpPr>
        <p:spPr>
          <a:xfrm>
            <a:off x="2971800" y="1905000"/>
            <a:ext cx="4036742" cy="936703"/>
          </a:xfrm>
          <a:custGeom>
            <a:avLst/>
            <a:gdLst>
              <a:gd name="connsiteX0" fmla="*/ 0 w 4036742"/>
              <a:gd name="connsiteY0" fmla="*/ 0 h 936703"/>
              <a:gd name="connsiteX1" fmla="*/ 211873 w 4036742"/>
              <a:gd name="connsiteY1" fmla="*/ 111512 h 936703"/>
              <a:gd name="connsiteX2" fmla="*/ 512956 w 4036742"/>
              <a:gd name="connsiteY2" fmla="*/ 323386 h 936703"/>
              <a:gd name="connsiteX3" fmla="*/ 914400 w 4036742"/>
              <a:gd name="connsiteY3" fmla="*/ 524108 h 936703"/>
              <a:gd name="connsiteX4" fmla="*/ 1204332 w 4036742"/>
              <a:gd name="connsiteY4" fmla="*/ 791737 h 936703"/>
              <a:gd name="connsiteX5" fmla="*/ 1594624 w 4036742"/>
              <a:gd name="connsiteY5" fmla="*/ 914400 h 936703"/>
              <a:gd name="connsiteX6" fmla="*/ 1996068 w 4036742"/>
              <a:gd name="connsiteY6" fmla="*/ 936703 h 936703"/>
              <a:gd name="connsiteX7" fmla="*/ 2129883 w 4036742"/>
              <a:gd name="connsiteY7" fmla="*/ 724830 h 936703"/>
              <a:gd name="connsiteX8" fmla="*/ 2241395 w 4036742"/>
              <a:gd name="connsiteY8" fmla="*/ 602166 h 936703"/>
              <a:gd name="connsiteX9" fmla="*/ 2877015 w 4036742"/>
              <a:gd name="connsiteY9" fmla="*/ 579864 h 936703"/>
              <a:gd name="connsiteX10" fmla="*/ 3345366 w 4036742"/>
              <a:gd name="connsiteY10" fmla="*/ 669073 h 936703"/>
              <a:gd name="connsiteX11" fmla="*/ 4036742 w 4036742"/>
              <a:gd name="connsiteY11" fmla="*/ 814039 h 93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36742" h="936703">
                <a:moveTo>
                  <a:pt x="0" y="0"/>
                </a:moveTo>
                <a:lnTo>
                  <a:pt x="211873" y="111512"/>
                </a:lnTo>
                <a:lnTo>
                  <a:pt x="512956" y="323386"/>
                </a:lnTo>
                <a:lnTo>
                  <a:pt x="914400" y="524108"/>
                </a:lnTo>
                <a:lnTo>
                  <a:pt x="1204332" y="791737"/>
                </a:lnTo>
                <a:lnTo>
                  <a:pt x="1594624" y="914400"/>
                </a:lnTo>
                <a:lnTo>
                  <a:pt x="1996068" y="936703"/>
                </a:lnTo>
                <a:lnTo>
                  <a:pt x="2129883" y="724830"/>
                </a:lnTo>
                <a:lnTo>
                  <a:pt x="2241395" y="602166"/>
                </a:lnTo>
                <a:lnTo>
                  <a:pt x="2877015" y="579864"/>
                </a:lnTo>
                <a:lnTo>
                  <a:pt x="3345366" y="669073"/>
                </a:lnTo>
                <a:lnTo>
                  <a:pt x="4036742" y="814039"/>
                </a:lnTo>
              </a:path>
            </a:pathLst>
          </a:custGeom>
          <a:ln w="50800" cmpd="tri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4" name="Dowolny kształt 23"/>
          <p:cNvSpPr/>
          <p:nvPr/>
        </p:nvSpPr>
        <p:spPr>
          <a:xfrm>
            <a:off x="4003288" y="1416205"/>
            <a:ext cx="1315844" cy="4170556"/>
          </a:xfrm>
          <a:custGeom>
            <a:avLst/>
            <a:gdLst>
              <a:gd name="connsiteX0" fmla="*/ 1315844 w 1315844"/>
              <a:gd name="connsiteY0" fmla="*/ 0 h 4170556"/>
              <a:gd name="connsiteX1" fmla="*/ 1315844 w 1315844"/>
              <a:gd name="connsiteY1" fmla="*/ 0 h 4170556"/>
              <a:gd name="connsiteX2" fmla="*/ 1282390 w 1315844"/>
              <a:gd name="connsiteY2" fmla="*/ 122663 h 4170556"/>
              <a:gd name="connsiteX3" fmla="*/ 1304692 w 1315844"/>
              <a:gd name="connsiteY3" fmla="*/ 646771 h 4170556"/>
              <a:gd name="connsiteX4" fmla="*/ 1159727 w 1315844"/>
              <a:gd name="connsiteY4" fmla="*/ 1148575 h 4170556"/>
              <a:gd name="connsiteX5" fmla="*/ 970156 w 1315844"/>
              <a:gd name="connsiteY5" fmla="*/ 1405054 h 4170556"/>
              <a:gd name="connsiteX6" fmla="*/ 992458 w 1315844"/>
              <a:gd name="connsiteY6" fmla="*/ 1828800 h 4170556"/>
              <a:gd name="connsiteX7" fmla="*/ 970156 w 1315844"/>
              <a:gd name="connsiteY7" fmla="*/ 2118732 h 4170556"/>
              <a:gd name="connsiteX8" fmla="*/ 858644 w 1315844"/>
              <a:gd name="connsiteY8" fmla="*/ 2408663 h 4170556"/>
              <a:gd name="connsiteX9" fmla="*/ 735980 w 1315844"/>
              <a:gd name="connsiteY9" fmla="*/ 3122341 h 4170556"/>
              <a:gd name="connsiteX10" fmla="*/ 691375 w 1315844"/>
              <a:gd name="connsiteY10" fmla="*/ 3512634 h 4170556"/>
              <a:gd name="connsiteX11" fmla="*/ 345688 w 1315844"/>
              <a:gd name="connsiteY11" fmla="*/ 3858322 h 4170556"/>
              <a:gd name="connsiteX12" fmla="*/ 111512 w 1315844"/>
              <a:gd name="connsiteY12" fmla="*/ 3969834 h 4170556"/>
              <a:gd name="connsiteX13" fmla="*/ 22302 w 1315844"/>
              <a:gd name="connsiteY13" fmla="*/ 4159405 h 4170556"/>
              <a:gd name="connsiteX14" fmla="*/ 0 w 1315844"/>
              <a:gd name="connsiteY14" fmla="*/ 4170556 h 4170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15844" h="4170556">
                <a:moveTo>
                  <a:pt x="1315844" y="0"/>
                </a:moveTo>
                <a:lnTo>
                  <a:pt x="1315844" y="0"/>
                </a:lnTo>
                <a:lnTo>
                  <a:pt x="1282390" y="122663"/>
                </a:lnTo>
                <a:lnTo>
                  <a:pt x="1304692" y="646771"/>
                </a:lnTo>
                <a:lnTo>
                  <a:pt x="1159727" y="1148575"/>
                </a:lnTo>
                <a:lnTo>
                  <a:pt x="970156" y="1405054"/>
                </a:lnTo>
                <a:lnTo>
                  <a:pt x="992458" y="1828800"/>
                </a:lnTo>
                <a:lnTo>
                  <a:pt x="970156" y="2118732"/>
                </a:lnTo>
                <a:lnTo>
                  <a:pt x="858644" y="2408663"/>
                </a:lnTo>
                <a:lnTo>
                  <a:pt x="735980" y="3122341"/>
                </a:lnTo>
                <a:lnTo>
                  <a:pt x="691375" y="3512634"/>
                </a:lnTo>
                <a:lnTo>
                  <a:pt x="345688" y="3858322"/>
                </a:lnTo>
                <a:lnTo>
                  <a:pt x="111512" y="3969834"/>
                </a:lnTo>
                <a:lnTo>
                  <a:pt x="22302" y="4159405"/>
                </a:lnTo>
                <a:lnTo>
                  <a:pt x="0" y="4170556"/>
                </a:lnTo>
              </a:path>
            </a:pathLst>
          </a:custGeom>
          <a:ln w="50800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Dowolny kształt 11"/>
          <p:cNvSpPr/>
          <p:nvPr/>
        </p:nvSpPr>
        <p:spPr>
          <a:xfrm>
            <a:off x="3087232" y="1593410"/>
            <a:ext cx="3929204" cy="1231271"/>
          </a:xfrm>
          <a:custGeom>
            <a:avLst/>
            <a:gdLst>
              <a:gd name="connsiteX0" fmla="*/ 0 w 3929204"/>
              <a:gd name="connsiteY0" fmla="*/ 0 h 1231271"/>
              <a:gd name="connsiteX1" fmla="*/ 27160 w 3929204"/>
              <a:gd name="connsiteY1" fmla="*/ 162962 h 1231271"/>
              <a:gd name="connsiteX2" fmla="*/ 144855 w 3929204"/>
              <a:gd name="connsiteY2" fmla="*/ 253497 h 1231271"/>
              <a:gd name="connsiteX3" fmla="*/ 244443 w 3929204"/>
              <a:gd name="connsiteY3" fmla="*/ 262550 h 1231271"/>
              <a:gd name="connsiteX4" fmla="*/ 280657 w 3929204"/>
              <a:gd name="connsiteY4" fmla="*/ 380245 h 1231271"/>
              <a:gd name="connsiteX5" fmla="*/ 362138 w 3929204"/>
              <a:gd name="connsiteY5" fmla="*/ 416459 h 1231271"/>
              <a:gd name="connsiteX6" fmla="*/ 416459 w 3929204"/>
              <a:gd name="connsiteY6" fmla="*/ 525101 h 1231271"/>
              <a:gd name="connsiteX7" fmla="*/ 479833 w 3929204"/>
              <a:gd name="connsiteY7" fmla="*/ 552261 h 1231271"/>
              <a:gd name="connsiteX8" fmla="*/ 579421 w 3929204"/>
              <a:gd name="connsiteY8" fmla="*/ 570368 h 1231271"/>
              <a:gd name="connsiteX9" fmla="*/ 697117 w 3929204"/>
              <a:gd name="connsiteY9" fmla="*/ 642796 h 1231271"/>
              <a:gd name="connsiteX10" fmla="*/ 769544 w 3929204"/>
              <a:gd name="connsiteY10" fmla="*/ 615636 h 1231271"/>
              <a:gd name="connsiteX11" fmla="*/ 805758 w 3929204"/>
              <a:gd name="connsiteY11" fmla="*/ 715224 h 1231271"/>
              <a:gd name="connsiteX12" fmla="*/ 923453 w 3929204"/>
              <a:gd name="connsiteY12" fmla="*/ 733331 h 1231271"/>
              <a:gd name="connsiteX13" fmla="*/ 986827 w 3929204"/>
              <a:gd name="connsiteY13" fmla="*/ 733331 h 1231271"/>
              <a:gd name="connsiteX14" fmla="*/ 1041148 w 3929204"/>
              <a:gd name="connsiteY14" fmla="*/ 823865 h 1231271"/>
              <a:gd name="connsiteX15" fmla="*/ 1095469 w 3929204"/>
              <a:gd name="connsiteY15" fmla="*/ 841972 h 1231271"/>
              <a:gd name="connsiteX16" fmla="*/ 1158843 w 3929204"/>
              <a:gd name="connsiteY16" fmla="*/ 878186 h 1231271"/>
              <a:gd name="connsiteX17" fmla="*/ 1195057 w 3929204"/>
              <a:gd name="connsiteY17" fmla="*/ 932507 h 1231271"/>
              <a:gd name="connsiteX18" fmla="*/ 1276538 w 3929204"/>
              <a:gd name="connsiteY18" fmla="*/ 1041148 h 1231271"/>
              <a:gd name="connsiteX19" fmla="*/ 1358019 w 3929204"/>
              <a:gd name="connsiteY19" fmla="*/ 1059255 h 1231271"/>
              <a:gd name="connsiteX20" fmla="*/ 1421394 w 3929204"/>
              <a:gd name="connsiteY20" fmla="*/ 1041148 h 1231271"/>
              <a:gd name="connsiteX21" fmla="*/ 1520982 w 3929204"/>
              <a:gd name="connsiteY21" fmla="*/ 1059255 h 1231271"/>
              <a:gd name="connsiteX22" fmla="*/ 1530035 w 3929204"/>
              <a:gd name="connsiteY22" fmla="*/ 1095469 h 1231271"/>
              <a:gd name="connsiteX23" fmla="*/ 1692998 w 3929204"/>
              <a:gd name="connsiteY23" fmla="*/ 1077362 h 1231271"/>
              <a:gd name="connsiteX24" fmla="*/ 1801639 w 3929204"/>
              <a:gd name="connsiteY24" fmla="*/ 1032095 h 1231271"/>
              <a:gd name="connsiteX25" fmla="*/ 1901227 w 3929204"/>
              <a:gd name="connsiteY25" fmla="*/ 914400 h 1231271"/>
              <a:gd name="connsiteX26" fmla="*/ 2000816 w 3929204"/>
              <a:gd name="connsiteY26" fmla="*/ 878186 h 1231271"/>
              <a:gd name="connsiteX27" fmla="*/ 2055136 w 3929204"/>
              <a:gd name="connsiteY27" fmla="*/ 796705 h 1231271"/>
              <a:gd name="connsiteX28" fmla="*/ 2190938 w 3929204"/>
              <a:gd name="connsiteY28" fmla="*/ 796705 h 1231271"/>
              <a:gd name="connsiteX29" fmla="*/ 2299580 w 3929204"/>
              <a:gd name="connsiteY29" fmla="*/ 760491 h 1231271"/>
              <a:gd name="connsiteX30" fmla="*/ 2417275 w 3929204"/>
              <a:gd name="connsiteY30" fmla="*/ 760491 h 1231271"/>
              <a:gd name="connsiteX31" fmla="*/ 2516863 w 3929204"/>
              <a:gd name="connsiteY31" fmla="*/ 787651 h 1231271"/>
              <a:gd name="connsiteX32" fmla="*/ 2670772 w 3929204"/>
              <a:gd name="connsiteY32" fmla="*/ 778598 h 1231271"/>
              <a:gd name="connsiteX33" fmla="*/ 2806574 w 3929204"/>
              <a:gd name="connsiteY33" fmla="*/ 769544 h 1231271"/>
              <a:gd name="connsiteX34" fmla="*/ 2924269 w 3929204"/>
              <a:gd name="connsiteY34" fmla="*/ 805758 h 1231271"/>
              <a:gd name="connsiteX35" fmla="*/ 3005750 w 3929204"/>
              <a:gd name="connsiteY35" fmla="*/ 832919 h 1231271"/>
              <a:gd name="connsiteX36" fmla="*/ 3141552 w 3929204"/>
              <a:gd name="connsiteY36" fmla="*/ 832919 h 1231271"/>
              <a:gd name="connsiteX37" fmla="*/ 3259247 w 3929204"/>
              <a:gd name="connsiteY37" fmla="*/ 805758 h 1231271"/>
              <a:gd name="connsiteX38" fmla="*/ 3385996 w 3929204"/>
              <a:gd name="connsiteY38" fmla="*/ 896293 h 1231271"/>
              <a:gd name="connsiteX39" fmla="*/ 3494637 w 3929204"/>
              <a:gd name="connsiteY39" fmla="*/ 932507 h 1231271"/>
              <a:gd name="connsiteX40" fmla="*/ 3630439 w 3929204"/>
              <a:gd name="connsiteY40" fmla="*/ 1023041 h 1231271"/>
              <a:gd name="connsiteX41" fmla="*/ 3630439 w 3929204"/>
              <a:gd name="connsiteY41" fmla="*/ 1113576 h 1231271"/>
              <a:gd name="connsiteX42" fmla="*/ 3720974 w 3929204"/>
              <a:gd name="connsiteY42" fmla="*/ 1186004 h 1231271"/>
              <a:gd name="connsiteX43" fmla="*/ 3874883 w 3929204"/>
              <a:gd name="connsiteY43" fmla="*/ 1204111 h 1231271"/>
              <a:gd name="connsiteX44" fmla="*/ 3929204 w 3929204"/>
              <a:gd name="connsiteY44" fmla="*/ 1231271 h 1231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929204" h="1231271">
                <a:moveTo>
                  <a:pt x="0" y="0"/>
                </a:moveTo>
                <a:cubicBezTo>
                  <a:pt x="1509" y="60356"/>
                  <a:pt x="3018" y="120713"/>
                  <a:pt x="27160" y="162962"/>
                </a:cubicBezTo>
                <a:cubicBezTo>
                  <a:pt x="51302" y="205211"/>
                  <a:pt x="108641" y="236899"/>
                  <a:pt x="144855" y="253497"/>
                </a:cubicBezTo>
                <a:cubicBezTo>
                  <a:pt x="181069" y="270095"/>
                  <a:pt x="221809" y="241425"/>
                  <a:pt x="244443" y="262550"/>
                </a:cubicBezTo>
                <a:cubicBezTo>
                  <a:pt x="267077" y="283675"/>
                  <a:pt x="261041" y="354594"/>
                  <a:pt x="280657" y="380245"/>
                </a:cubicBezTo>
                <a:cubicBezTo>
                  <a:pt x="300273" y="405896"/>
                  <a:pt x="339504" y="392316"/>
                  <a:pt x="362138" y="416459"/>
                </a:cubicBezTo>
                <a:cubicBezTo>
                  <a:pt x="384772" y="440602"/>
                  <a:pt x="396843" y="502467"/>
                  <a:pt x="416459" y="525101"/>
                </a:cubicBezTo>
                <a:cubicBezTo>
                  <a:pt x="436075" y="547735"/>
                  <a:pt x="452673" y="544717"/>
                  <a:pt x="479833" y="552261"/>
                </a:cubicBezTo>
                <a:cubicBezTo>
                  <a:pt x="506993" y="559805"/>
                  <a:pt x="543207" y="555279"/>
                  <a:pt x="579421" y="570368"/>
                </a:cubicBezTo>
                <a:cubicBezTo>
                  <a:pt x="615635" y="585457"/>
                  <a:pt x="665430" y="635251"/>
                  <a:pt x="697117" y="642796"/>
                </a:cubicBezTo>
                <a:cubicBezTo>
                  <a:pt x="728804" y="650341"/>
                  <a:pt x="751437" y="603565"/>
                  <a:pt x="769544" y="615636"/>
                </a:cubicBezTo>
                <a:cubicBezTo>
                  <a:pt x="787651" y="627707"/>
                  <a:pt x="780107" y="695608"/>
                  <a:pt x="805758" y="715224"/>
                </a:cubicBezTo>
                <a:cubicBezTo>
                  <a:pt x="831409" y="734840"/>
                  <a:pt x="893275" y="730313"/>
                  <a:pt x="923453" y="733331"/>
                </a:cubicBezTo>
                <a:cubicBezTo>
                  <a:pt x="953631" y="736349"/>
                  <a:pt x="967211" y="718242"/>
                  <a:pt x="986827" y="733331"/>
                </a:cubicBezTo>
                <a:cubicBezTo>
                  <a:pt x="1006443" y="748420"/>
                  <a:pt x="1023041" y="805758"/>
                  <a:pt x="1041148" y="823865"/>
                </a:cubicBezTo>
                <a:cubicBezTo>
                  <a:pt x="1059255" y="841972"/>
                  <a:pt x="1075853" y="832919"/>
                  <a:pt x="1095469" y="841972"/>
                </a:cubicBezTo>
                <a:cubicBezTo>
                  <a:pt x="1115085" y="851025"/>
                  <a:pt x="1142245" y="863097"/>
                  <a:pt x="1158843" y="878186"/>
                </a:cubicBezTo>
                <a:cubicBezTo>
                  <a:pt x="1175441" y="893275"/>
                  <a:pt x="1175441" y="905347"/>
                  <a:pt x="1195057" y="932507"/>
                </a:cubicBezTo>
                <a:cubicBezTo>
                  <a:pt x="1214673" y="959667"/>
                  <a:pt x="1249378" y="1020023"/>
                  <a:pt x="1276538" y="1041148"/>
                </a:cubicBezTo>
                <a:cubicBezTo>
                  <a:pt x="1303698" y="1062273"/>
                  <a:pt x="1333876" y="1059255"/>
                  <a:pt x="1358019" y="1059255"/>
                </a:cubicBezTo>
                <a:cubicBezTo>
                  <a:pt x="1382162" y="1059255"/>
                  <a:pt x="1394234" y="1041148"/>
                  <a:pt x="1421394" y="1041148"/>
                </a:cubicBezTo>
                <a:cubicBezTo>
                  <a:pt x="1448554" y="1041148"/>
                  <a:pt x="1502875" y="1050202"/>
                  <a:pt x="1520982" y="1059255"/>
                </a:cubicBezTo>
                <a:cubicBezTo>
                  <a:pt x="1539089" y="1068308"/>
                  <a:pt x="1501366" y="1092451"/>
                  <a:pt x="1530035" y="1095469"/>
                </a:cubicBezTo>
                <a:cubicBezTo>
                  <a:pt x="1558704" y="1098487"/>
                  <a:pt x="1647731" y="1087924"/>
                  <a:pt x="1692998" y="1077362"/>
                </a:cubicBezTo>
                <a:cubicBezTo>
                  <a:pt x="1738265" y="1066800"/>
                  <a:pt x="1766934" y="1059255"/>
                  <a:pt x="1801639" y="1032095"/>
                </a:cubicBezTo>
                <a:cubicBezTo>
                  <a:pt x="1836344" y="1004935"/>
                  <a:pt x="1868031" y="940051"/>
                  <a:pt x="1901227" y="914400"/>
                </a:cubicBezTo>
                <a:cubicBezTo>
                  <a:pt x="1934423" y="888749"/>
                  <a:pt x="1975165" y="897802"/>
                  <a:pt x="2000816" y="878186"/>
                </a:cubicBezTo>
                <a:cubicBezTo>
                  <a:pt x="2026467" y="858570"/>
                  <a:pt x="2023449" y="810285"/>
                  <a:pt x="2055136" y="796705"/>
                </a:cubicBezTo>
                <a:cubicBezTo>
                  <a:pt x="2086823" y="783125"/>
                  <a:pt x="2150197" y="802741"/>
                  <a:pt x="2190938" y="796705"/>
                </a:cubicBezTo>
                <a:cubicBezTo>
                  <a:pt x="2231679" y="790669"/>
                  <a:pt x="2261857" y="766527"/>
                  <a:pt x="2299580" y="760491"/>
                </a:cubicBezTo>
                <a:cubicBezTo>
                  <a:pt x="2337303" y="754455"/>
                  <a:pt x="2381061" y="755964"/>
                  <a:pt x="2417275" y="760491"/>
                </a:cubicBezTo>
                <a:cubicBezTo>
                  <a:pt x="2453489" y="765018"/>
                  <a:pt x="2474614" y="784633"/>
                  <a:pt x="2516863" y="787651"/>
                </a:cubicBezTo>
                <a:cubicBezTo>
                  <a:pt x="2559112" y="790669"/>
                  <a:pt x="2670772" y="778598"/>
                  <a:pt x="2670772" y="778598"/>
                </a:cubicBezTo>
                <a:cubicBezTo>
                  <a:pt x="2719057" y="775580"/>
                  <a:pt x="2764325" y="765017"/>
                  <a:pt x="2806574" y="769544"/>
                </a:cubicBezTo>
                <a:cubicBezTo>
                  <a:pt x="2848823" y="774071"/>
                  <a:pt x="2891073" y="795196"/>
                  <a:pt x="2924269" y="805758"/>
                </a:cubicBezTo>
                <a:cubicBezTo>
                  <a:pt x="2957465" y="816321"/>
                  <a:pt x="2969536" y="828392"/>
                  <a:pt x="3005750" y="832919"/>
                </a:cubicBezTo>
                <a:cubicBezTo>
                  <a:pt x="3041964" y="837446"/>
                  <a:pt x="3099303" y="837446"/>
                  <a:pt x="3141552" y="832919"/>
                </a:cubicBezTo>
                <a:cubicBezTo>
                  <a:pt x="3183801" y="828392"/>
                  <a:pt x="3218506" y="795196"/>
                  <a:pt x="3259247" y="805758"/>
                </a:cubicBezTo>
                <a:cubicBezTo>
                  <a:pt x="3299988" y="816320"/>
                  <a:pt x="3346764" y="875168"/>
                  <a:pt x="3385996" y="896293"/>
                </a:cubicBezTo>
                <a:cubicBezTo>
                  <a:pt x="3425228" y="917418"/>
                  <a:pt x="3453897" y="911382"/>
                  <a:pt x="3494637" y="932507"/>
                </a:cubicBezTo>
                <a:cubicBezTo>
                  <a:pt x="3535378" y="953632"/>
                  <a:pt x="3607805" y="992863"/>
                  <a:pt x="3630439" y="1023041"/>
                </a:cubicBezTo>
                <a:cubicBezTo>
                  <a:pt x="3653073" y="1053219"/>
                  <a:pt x="3615350" y="1086416"/>
                  <a:pt x="3630439" y="1113576"/>
                </a:cubicBezTo>
                <a:cubicBezTo>
                  <a:pt x="3645528" y="1140737"/>
                  <a:pt x="3680233" y="1170915"/>
                  <a:pt x="3720974" y="1186004"/>
                </a:cubicBezTo>
                <a:cubicBezTo>
                  <a:pt x="3761715" y="1201093"/>
                  <a:pt x="3840178" y="1196567"/>
                  <a:pt x="3874883" y="1204111"/>
                </a:cubicBezTo>
                <a:cubicBezTo>
                  <a:pt x="3909588" y="1211656"/>
                  <a:pt x="3919396" y="1221463"/>
                  <a:pt x="3929204" y="1231271"/>
                </a:cubicBezTo>
              </a:path>
            </a:pathLst>
          </a:cu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Dowolny kształt 12"/>
          <p:cNvSpPr/>
          <p:nvPr/>
        </p:nvSpPr>
        <p:spPr>
          <a:xfrm>
            <a:off x="4237022" y="1901228"/>
            <a:ext cx="905346" cy="479833"/>
          </a:xfrm>
          <a:custGeom>
            <a:avLst/>
            <a:gdLst>
              <a:gd name="connsiteX0" fmla="*/ 0 w 905346"/>
              <a:gd name="connsiteY0" fmla="*/ 0 h 479833"/>
              <a:gd name="connsiteX1" fmla="*/ 54321 w 905346"/>
              <a:gd name="connsiteY1" fmla="*/ 99588 h 479833"/>
              <a:gd name="connsiteX2" fmla="*/ 190123 w 905346"/>
              <a:gd name="connsiteY2" fmla="*/ 126748 h 479833"/>
              <a:gd name="connsiteX3" fmla="*/ 280657 w 905346"/>
              <a:gd name="connsiteY3" fmla="*/ 153909 h 479833"/>
              <a:gd name="connsiteX4" fmla="*/ 307818 w 905346"/>
              <a:gd name="connsiteY4" fmla="*/ 253497 h 479833"/>
              <a:gd name="connsiteX5" fmla="*/ 380245 w 905346"/>
              <a:gd name="connsiteY5" fmla="*/ 262550 h 479833"/>
              <a:gd name="connsiteX6" fmla="*/ 534154 w 905346"/>
              <a:gd name="connsiteY6" fmla="*/ 253497 h 479833"/>
              <a:gd name="connsiteX7" fmla="*/ 579422 w 905346"/>
              <a:gd name="connsiteY7" fmla="*/ 262550 h 479833"/>
              <a:gd name="connsiteX8" fmla="*/ 651849 w 905346"/>
              <a:gd name="connsiteY8" fmla="*/ 362138 h 479833"/>
              <a:gd name="connsiteX9" fmla="*/ 832919 w 905346"/>
              <a:gd name="connsiteY9" fmla="*/ 353085 h 479833"/>
              <a:gd name="connsiteX10" fmla="*/ 878186 w 905346"/>
              <a:gd name="connsiteY10" fmla="*/ 371192 h 479833"/>
              <a:gd name="connsiteX11" fmla="*/ 905346 w 905346"/>
              <a:gd name="connsiteY11" fmla="*/ 479833 h 479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05346" h="479833">
                <a:moveTo>
                  <a:pt x="0" y="0"/>
                </a:moveTo>
                <a:cubicBezTo>
                  <a:pt x="11317" y="39231"/>
                  <a:pt x="22634" y="78463"/>
                  <a:pt x="54321" y="99588"/>
                </a:cubicBezTo>
                <a:cubicBezTo>
                  <a:pt x="86008" y="120713"/>
                  <a:pt x="152400" y="117695"/>
                  <a:pt x="190123" y="126748"/>
                </a:cubicBezTo>
                <a:cubicBezTo>
                  <a:pt x="227846" y="135802"/>
                  <a:pt x="261041" y="132784"/>
                  <a:pt x="280657" y="153909"/>
                </a:cubicBezTo>
                <a:cubicBezTo>
                  <a:pt x="300273" y="175034"/>
                  <a:pt x="291220" y="235390"/>
                  <a:pt x="307818" y="253497"/>
                </a:cubicBezTo>
                <a:cubicBezTo>
                  <a:pt x="324416" y="271604"/>
                  <a:pt x="342522" y="262550"/>
                  <a:pt x="380245" y="262550"/>
                </a:cubicBezTo>
                <a:cubicBezTo>
                  <a:pt x="417968" y="262550"/>
                  <a:pt x="500958" y="253497"/>
                  <a:pt x="534154" y="253497"/>
                </a:cubicBezTo>
                <a:cubicBezTo>
                  <a:pt x="567350" y="253497"/>
                  <a:pt x="559806" y="244443"/>
                  <a:pt x="579422" y="262550"/>
                </a:cubicBezTo>
                <a:cubicBezTo>
                  <a:pt x="599038" y="280657"/>
                  <a:pt x="609600" y="347049"/>
                  <a:pt x="651849" y="362138"/>
                </a:cubicBezTo>
                <a:cubicBezTo>
                  <a:pt x="694099" y="377227"/>
                  <a:pt x="795196" y="351576"/>
                  <a:pt x="832919" y="353085"/>
                </a:cubicBezTo>
                <a:cubicBezTo>
                  <a:pt x="870642" y="354594"/>
                  <a:pt x="866115" y="350067"/>
                  <a:pt x="878186" y="371192"/>
                </a:cubicBezTo>
                <a:cubicBezTo>
                  <a:pt x="890257" y="392317"/>
                  <a:pt x="897801" y="436075"/>
                  <a:pt x="905346" y="479833"/>
                </a:cubicBezTo>
              </a:path>
            </a:pathLst>
          </a:cu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Dowolny kształt 13"/>
          <p:cNvSpPr/>
          <p:nvPr/>
        </p:nvSpPr>
        <p:spPr>
          <a:xfrm>
            <a:off x="5042780" y="1412341"/>
            <a:ext cx="1308226" cy="995881"/>
          </a:xfrm>
          <a:custGeom>
            <a:avLst/>
            <a:gdLst>
              <a:gd name="connsiteX0" fmla="*/ 0 w 1308226"/>
              <a:gd name="connsiteY0" fmla="*/ 0 h 995881"/>
              <a:gd name="connsiteX1" fmla="*/ 36214 w 1308226"/>
              <a:gd name="connsiteY1" fmla="*/ 108641 h 995881"/>
              <a:gd name="connsiteX2" fmla="*/ 181070 w 1308226"/>
              <a:gd name="connsiteY2" fmla="*/ 144855 h 995881"/>
              <a:gd name="connsiteX3" fmla="*/ 208230 w 1308226"/>
              <a:gd name="connsiteY3" fmla="*/ 244443 h 995881"/>
              <a:gd name="connsiteX4" fmla="*/ 316871 w 1308226"/>
              <a:gd name="connsiteY4" fmla="*/ 271604 h 995881"/>
              <a:gd name="connsiteX5" fmla="*/ 452673 w 1308226"/>
              <a:gd name="connsiteY5" fmla="*/ 271604 h 995881"/>
              <a:gd name="connsiteX6" fmla="*/ 561315 w 1308226"/>
              <a:gd name="connsiteY6" fmla="*/ 307817 h 995881"/>
              <a:gd name="connsiteX7" fmla="*/ 679010 w 1308226"/>
              <a:gd name="connsiteY7" fmla="*/ 389299 h 995881"/>
              <a:gd name="connsiteX8" fmla="*/ 715224 w 1308226"/>
              <a:gd name="connsiteY8" fmla="*/ 452673 h 995881"/>
              <a:gd name="connsiteX9" fmla="*/ 923454 w 1308226"/>
              <a:gd name="connsiteY9" fmla="*/ 461726 h 995881"/>
              <a:gd name="connsiteX10" fmla="*/ 1013988 w 1308226"/>
              <a:gd name="connsiteY10" fmla="*/ 606582 h 995881"/>
              <a:gd name="connsiteX11" fmla="*/ 1077363 w 1308226"/>
              <a:gd name="connsiteY11" fmla="*/ 679009 h 995881"/>
              <a:gd name="connsiteX12" fmla="*/ 1213165 w 1308226"/>
              <a:gd name="connsiteY12" fmla="*/ 751437 h 995881"/>
              <a:gd name="connsiteX13" fmla="*/ 1294646 w 1308226"/>
              <a:gd name="connsiteY13" fmla="*/ 851025 h 995881"/>
              <a:gd name="connsiteX14" fmla="*/ 1294646 w 1308226"/>
              <a:gd name="connsiteY14" fmla="*/ 995881 h 995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08226" h="995881">
                <a:moveTo>
                  <a:pt x="0" y="0"/>
                </a:moveTo>
                <a:cubicBezTo>
                  <a:pt x="3018" y="42249"/>
                  <a:pt x="6036" y="84499"/>
                  <a:pt x="36214" y="108641"/>
                </a:cubicBezTo>
                <a:cubicBezTo>
                  <a:pt x="66392" y="132783"/>
                  <a:pt x="152401" y="122221"/>
                  <a:pt x="181070" y="144855"/>
                </a:cubicBezTo>
                <a:cubicBezTo>
                  <a:pt x="209739" y="167489"/>
                  <a:pt x="185597" y="223318"/>
                  <a:pt x="208230" y="244443"/>
                </a:cubicBezTo>
                <a:cubicBezTo>
                  <a:pt x="230863" y="265568"/>
                  <a:pt x="276131" y="267077"/>
                  <a:pt x="316871" y="271604"/>
                </a:cubicBezTo>
                <a:cubicBezTo>
                  <a:pt x="357611" y="276131"/>
                  <a:pt x="411932" y="265569"/>
                  <a:pt x="452673" y="271604"/>
                </a:cubicBezTo>
                <a:cubicBezTo>
                  <a:pt x="493414" y="277640"/>
                  <a:pt x="523592" y="288201"/>
                  <a:pt x="561315" y="307817"/>
                </a:cubicBezTo>
                <a:cubicBezTo>
                  <a:pt x="599038" y="327433"/>
                  <a:pt x="653359" y="365156"/>
                  <a:pt x="679010" y="389299"/>
                </a:cubicBezTo>
                <a:cubicBezTo>
                  <a:pt x="704662" y="413442"/>
                  <a:pt x="674483" y="440602"/>
                  <a:pt x="715224" y="452673"/>
                </a:cubicBezTo>
                <a:cubicBezTo>
                  <a:pt x="755965" y="464744"/>
                  <a:pt x="873660" y="436075"/>
                  <a:pt x="923454" y="461726"/>
                </a:cubicBezTo>
                <a:cubicBezTo>
                  <a:pt x="973248" y="487377"/>
                  <a:pt x="988337" y="570368"/>
                  <a:pt x="1013988" y="606582"/>
                </a:cubicBezTo>
                <a:cubicBezTo>
                  <a:pt x="1039639" y="642796"/>
                  <a:pt x="1044167" y="654867"/>
                  <a:pt x="1077363" y="679009"/>
                </a:cubicBezTo>
                <a:cubicBezTo>
                  <a:pt x="1110559" y="703151"/>
                  <a:pt x="1176951" y="722768"/>
                  <a:pt x="1213165" y="751437"/>
                </a:cubicBezTo>
                <a:cubicBezTo>
                  <a:pt x="1249379" y="780106"/>
                  <a:pt x="1281066" y="810284"/>
                  <a:pt x="1294646" y="851025"/>
                </a:cubicBezTo>
                <a:cubicBezTo>
                  <a:pt x="1308226" y="891766"/>
                  <a:pt x="1301436" y="943823"/>
                  <a:pt x="1294646" y="995881"/>
                </a:cubicBezTo>
              </a:path>
            </a:pathLst>
          </a:cu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5" name="Dowolny kształt 14"/>
          <p:cNvSpPr/>
          <p:nvPr/>
        </p:nvSpPr>
        <p:spPr>
          <a:xfrm>
            <a:off x="5863627" y="2770360"/>
            <a:ext cx="998900" cy="1910282"/>
          </a:xfrm>
          <a:custGeom>
            <a:avLst/>
            <a:gdLst>
              <a:gd name="connsiteX0" fmla="*/ 93553 w 998900"/>
              <a:gd name="connsiteY0" fmla="*/ 1910282 h 1910282"/>
              <a:gd name="connsiteX1" fmla="*/ 30179 w 998900"/>
              <a:gd name="connsiteY1" fmla="*/ 1665838 h 1910282"/>
              <a:gd name="connsiteX2" fmla="*/ 120714 w 998900"/>
              <a:gd name="connsiteY2" fmla="*/ 1430448 h 1910282"/>
              <a:gd name="connsiteX3" fmla="*/ 165981 w 998900"/>
              <a:gd name="connsiteY3" fmla="*/ 1258432 h 1910282"/>
              <a:gd name="connsiteX4" fmla="*/ 138821 w 998900"/>
              <a:gd name="connsiteY4" fmla="*/ 1086416 h 1910282"/>
              <a:gd name="connsiteX5" fmla="*/ 57339 w 998900"/>
              <a:gd name="connsiteY5" fmla="*/ 914400 h 1910282"/>
              <a:gd name="connsiteX6" fmla="*/ 93553 w 998900"/>
              <a:gd name="connsiteY6" fmla="*/ 751438 h 1910282"/>
              <a:gd name="connsiteX7" fmla="*/ 48286 w 998900"/>
              <a:gd name="connsiteY7" fmla="*/ 570369 h 1910282"/>
              <a:gd name="connsiteX8" fmla="*/ 39232 w 998900"/>
              <a:gd name="connsiteY8" fmla="*/ 416460 h 1910282"/>
              <a:gd name="connsiteX9" fmla="*/ 21125 w 998900"/>
              <a:gd name="connsiteY9" fmla="*/ 217284 h 1910282"/>
              <a:gd name="connsiteX10" fmla="*/ 165981 w 998900"/>
              <a:gd name="connsiteY10" fmla="*/ 126749 h 1910282"/>
              <a:gd name="connsiteX11" fmla="*/ 310836 w 998900"/>
              <a:gd name="connsiteY11" fmla="*/ 144856 h 1910282"/>
              <a:gd name="connsiteX12" fmla="*/ 428531 w 998900"/>
              <a:gd name="connsiteY12" fmla="*/ 162963 h 1910282"/>
              <a:gd name="connsiteX13" fmla="*/ 555280 w 998900"/>
              <a:gd name="connsiteY13" fmla="*/ 144856 h 1910282"/>
              <a:gd name="connsiteX14" fmla="*/ 691082 w 998900"/>
              <a:gd name="connsiteY14" fmla="*/ 162963 h 1910282"/>
              <a:gd name="connsiteX15" fmla="*/ 854044 w 998900"/>
              <a:gd name="connsiteY15" fmla="*/ 90535 h 1910282"/>
              <a:gd name="connsiteX16" fmla="*/ 998900 w 998900"/>
              <a:gd name="connsiteY16" fmla="*/ 0 h 191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98900" h="1910282">
                <a:moveTo>
                  <a:pt x="93553" y="1910282"/>
                </a:moveTo>
                <a:cubicBezTo>
                  <a:pt x="59602" y="1828046"/>
                  <a:pt x="25652" y="1745810"/>
                  <a:pt x="30179" y="1665838"/>
                </a:cubicBezTo>
                <a:cubicBezTo>
                  <a:pt x="34706" y="1585866"/>
                  <a:pt x="98080" y="1498349"/>
                  <a:pt x="120714" y="1430448"/>
                </a:cubicBezTo>
                <a:cubicBezTo>
                  <a:pt x="143348" y="1362547"/>
                  <a:pt x="162963" y="1315771"/>
                  <a:pt x="165981" y="1258432"/>
                </a:cubicBezTo>
                <a:cubicBezTo>
                  <a:pt x="168999" y="1201093"/>
                  <a:pt x="156928" y="1143755"/>
                  <a:pt x="138821" y="1086416"/>
                </a:cubicBezTo>
                <a:cubicBezTo>
                  <a:pt x="120714" y="1029077"/>
                  <a:pt x="64884" y="970230"/>
                  <a:pt x="57339" y="914400"/>
                </a:cubicBezTo>
                <a:cubicBezTo>
                  <a:pt x="49794" y="858570"/>
                  <a:pt x="95062" y="808776"/>
                  <a:pt x="93553" y="751438"/>
                </a:cubicBezTo>
                <a:cubicBezTo>
                  <a:pt x="92044" y="694100"/>
                  <a:pt x="57340" y="626199"/>
                  <a:pt x="48286" y="570369"/>
                </a:cubicBezTo>
                <a:cubicBezTo>
                  <a:pt x="39233" y="514539"/>
                  <a:pt x="43759" y="475307"/>
                  <a:pt x="39232" y="416460"/>
                </a:cubicBezTo>
                <a:cubicBezTo>
                  <a:pt x="34705" y="357613"/>
                  <a:pt x="0" y="265569"/>
                  <a:pt x="21125" y="217284"/>
                </a:cubicBezTo>
                <a:cubicBezTo>
                  <a:pt x="42250" y="168999"/>
                  <a:pt x="117696" y="138820"/>
                  <a:pt x="165981" y="126749"/>
                </a:cubicBezTo>
                <a:cubicBezTo>
                  <a:pt x="214266" y="114678"/>
                  <a:pt x="267078" y="138820"/>
                  <a:pt x="310836" y="144856"/>
                </a:cubicBezTo>
                <a:cubicBezTo>
                  <a:pt x="354594" y="150892"/>
                  <a:pt x="387790" y="162963"/>
                  <a:pt x="428531" y="162963"/>
                </a:cubicBezTo>
                <a:cubicBezTo>
                  <a:pt x="469272" y="162963"/>
                  <a:pt x="511522" y="144856"/>
                  <a:pt x="555280" y="144856"/>
                </a:cubicBezTo>
                <a:cubicBezTo>
                  <a:pt x="599038" y="144856"/>
                  <a:pt x="641288" y="172017"/>
                  <a:pt x="691082" y="162963"/>
                </a:cubicBezTo>
                <a:cubicBezTo>
                  <a:pt x="740876" y="153910"/>
                  <a:pt x="802741" y="117695"/>
                  <a:pt x="854044" y="90535"/>
                </a:cubicBezTo>
                <a:cubicBezTo>
                  <a:pt x="905347" y="63375"/>
                  <a:pt x="952123" y="31687"/>
                  <a:pt x="998900" y="0"/>
                </a:cubicBezTo>
              </a:path>
            </a:pathLst>
          </a:cu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6" name="Dowolny kształt 15"/>
          <p:cNvSpPr/>
          <p:nvPr/>
        </p:nvSpPr>
        <p:spPr>
          <a:xfrm>
            <a:off x="4300396" y="2489703"/>
            <a:ext cx="1038131" cy="3087232"/>
          </a:xfrm>
          <a:custGeom>
            <a:avLst/>
            <a:gdLst>
              <a:gd name="connsiteX0" fmla="*/ 0 w 1038131"/>
              <a:gd name="connsiteY0" fmla="*/ 3087232 h 3087232"/>
              <a:gd name="connsiteX1" fmla="*/ 81481 w 1038131"/>
              <a:gd name="connsiteY1" fmla="*/ 2933323 h 3087232"/>
              <a:gd name="connsiteX2" fmla="*/ 181069 w 1038131"/>
              <a:gd name="connsiteY2" fmla="*/ 2860895 h 3087232"/>
              <a:gd name="connsiteX3" fmla="*/ 253497 w 1038131"/>
              <a:gd name="connsiteY3" fmla="*/ 2725093 h 3087232"/>
              <a:gd name="connsiteX4" fmla="*/ 416459 w 1038131"/>
              <a:gd name="connsiteY4" fmla="*/ 2679826 h 3087232"/>
              <a:gd name="connsiteX5" fmla="*/ 416459 w 1038131"/>
              <a:gd name="connsiteY5" fmla="*/ 2534970 h 3087232"/>
              <a:gd name="connsiteX6" fmla="*/ 516048 w 1038131"/>
              <a:gd name="connsiteY6" fmla="*/ 2525917 h 3087232"/>
              <a:gd name="connsiteX7" fmla="*/ 543208 w 1038131"/>
              <a:gd name="connsiteY7" fmla="*/ 2353901 h 3087232"/>
              <a:gd name="connsiteX8" fmla="*/ 570368 w 1038131"/>
              <a:gd name="connsiteY8" fmla="*/ 2190939 h 3087232"/>
              <a:gd name="connsiteX9" fmla="*/ 669956 w 1038131"/>
              <a:gd name="connsiteY9" fmla="*/ 2091350 h 3087232"/>
              <a:gd name="connsiteX10" fmla="*/ 660903 w 1038131"/>
              <a:gd name="connsiteY10" fmla="*/ 1855960 h 3087232"/>
              <a:gd name="connsiteX11" fmla="*/ 742384 w 1038131"/>
              <a:gd name="connsiteY11" fmla="*/ 1647731 h 3087232"/>
              <a:gd name="connsiteX12" fmla="*/ 887240 w 1038131"/>
              <a:gd name="connsiteY12" fmla="*/ 1593410 h 3087232"/>
              <a:gd name="connsiteX13" fmla="*/ 932507 w 1038131"/>
              <a:gd name="connsiteY13" fmla="*/ 1412341 h 3087232"/>
              <a:gd name="connsiteX14" fmla="*/ 977774 w 1038131"/>
              <a:gd name="connsiteY14" fmla="*/ 1276539 h 3087232"/>
              <a:gd name="connsiteX15" fmla="*/ 932507 w 1038131"/>
              <a:gd name="connsiteY15" fmla="*/ 1140737 h 3087232"/>
              <a:gd name="connsiteX16" fmla="*/ 914400 w 1038131"/>
              <a:gd name="connsiteY16" fmla="*/ 1023042 h 3087232"/>
              <a:gd name="connsiteX17" fmla="*/ 995881 w 1038131"/>
              <a:gd name="connsiteY17" fmla="*/ 905347 h 3087232"/>
              <a:gd name="connsiteX18" fmla="*/ 1023042 w 1038131"/>
              <a:gd name="connsiteY18" fmla="*/ 742384 h 3087232"/>
              <a:gd name="connsiteX19" fmla="*/ 905347 w 1038131"/>
              <a:gd name="connsiteY19" fmla="*/ 579422 h 3087232"/>
              <a:gd name="connsiteX20" fmla="*/ 914400 w 1038131"/>
              <a:gd name="connsiteY20" fmla="*/ 461727 h 3087232"/>
              <a:gd name="connsiteX21" fmla="*/ 923454 w 1038131"/>
              <a:gd name="connsiteY21" fmla="*/ 289711 h 3087232"/>
              <a:gd name="connsiteX22" fmla="*/ 769545 w 1038131"/>
              <a:gd name="connsiteY22" fmla="*/ 0 h 3087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38131" h="3087232">
                <a:moveTo>
                  <a:pt x="0" y="3087232"/>
                </a:moveTo>
                <a:cubicBezTo>
                  <a:pt x="25651" y="3029139"/>
                  <a:pt x="51303" y="2971046"/>
                  <a:pt x="81481" y="2933323"/>
                </a:cubicBezTo>
                <a:cubicBezTo>
                  <a:pt x="111659" y="2895600"/>
                  <a:pt x="152400" y="2895600"/>
                  <a:pt x="181069" y="2860895"/>
                </a:cubicBezTo>
                <a:cubicBezTo>
                  <a:pt x="209738" y="2826190"/>
                  <a:pt x="214265" y="2755271"/>
                  <a:pt x="253497" y="2725093"/>
                </a:cubicBezTo>
                <a:cubicBezTo>
                  <a:pt x="292729" y="2694915"/>
                  <a:pt x="389299" y="2711513"/>
                  <a:pt x="416459" y="2679826"/>
                </a:cubicBezTo>
                <a:cubicBezTo>
                  <a:pt x="443619" y="2648139"/>
                  <a:pt x="399861" y="2560622"/>
                  <a:pt x="416459" y="2534970"/>
                </a:cubicBezTo>
                <a:cubicBezTo>
                  <a:pt x="433057" y="2509319"/>
                  <a:pt x="494923" y="2556095"/>
                  <a:pt x="516048" y="2525917"/>
                </a:cubicBezTo>
                <a:cubicBezTo>
                  <a:pt x="537173" y="2495739"/>
                  <a:pt x="534155" y="2409731"/>
                  <a:pt x="543208" y="2353901"/>
                </a:cubicBezTo>
                <a:cubicBezTo>
                  <a:pt x="552261" y="2298071"/>
                  <a:pt x="549243" y="2234697"/>
                  <a:pt x="570368" y="2190939"/>
                </a:cubicBezTo>
                <a:cubicBezTo>
                  <a:pt x="591493" y="2147181"/>
                  <a:pt x="654867" y="2147180"/>
                  <a:pt x="669956" y="2091350"/>
                </a:cubicBezTo>
                <a:cubicBezTo>
                  <a:pt x="685045" y="2035520"/>
                  <a:pt x="648832" y="1929897"/>
                  <a:pt x="660903" y="1855960"/>
                </a:cubicBezTo>
                <a:cubicBezTo>
                  <a:pt x="672974" y="1782023"/>
                  <a:pt x="704661" y="1691489"/>
                  <a:pt x="742384" y="1647731"/>
                </a:cubicBezTo>
                <a:cubicBezTo>
                  <a:pt x="780107" y="1603973"/>
                  <a:pt x="855553" y="1632642"/>
                  <a:pt x="887240" y="1593410"/>
                </a:cubicBezTo>
                <a:cubicBezTo>
                  <a:pt x="918927" y="1554178"/>
                  <a:pt x="917418" y="1465153"/>
                  <a:pt x="932507" y="1412341"/>
                </a:cubicBezTo>
                <a:cubicBezTo>
                  <a:pt x="947596" y="1359529"/>
                  <a:pt x="977774" y="1321806"/>
                  <a:pt x="977774" y="1276539"/>
                </a:cubicBezTo>
                <a:cubicBezTo>
                  <a:pt x="977774" y="1231272"/>
                  <a:pt x="943069" y="1182986"/>
                  <a:pt x="932507" y="1140737"/>
                </a:cubicBezTo>
                <a:cubicBezTo>
                  <a:pt x="921945" y="1098488"/>
                  <a:pt x="903838" y="1062273"/>
                  <a:pt x="914400" y="1023042"/>
                </a:cubicBezTo>
                <a:cubicBezTo>
                  <a:pt x="924962" y="983811"/>
                  <a:pt x="977774" y="952123"/>
                  <a:pt x="995881" y="905347"/>
                </a:cubicBezTo>
                <a:cubicBezTo>
                  <a:pt x="1013988" y="858571"/>
                  <a:pt x="1038131" y="796705"/>
                  <a:pt x="1023042" y="742384"/>
                </a:cubicBezTo>
                <a:cubicBezTo>
                  <a:pt x="1007953" y="688063"/>
                  <a:pt x="923454" y="626198"/>
                  <a:pt x="905347" y="579422"/>
                </a:cubicBezTo>
                <a:cubicBezTo>
                  <a:pt x="887240" y="532646"/>
                  <a:pt x="911382" y="510012"/>
                  <a:pt x="914400" y="461727"/>
                </a:cubicBezTo>
                <a:cubicBezTo>
                  <a:pt x="917418" y="413442"/>
                  <a:pt x="947597" y="366666"/>
                  <a:pt x="923454" y="289711"/>
                </a:cubicBezTo>
                <a:cubicBezTo>
                  <a:pt x="899312" y="212757"/>
                  <a:pt x="834428" y="106378"/>
                  <a:pt x="769545" y="0"/>
                </a:cubicBezTo>
              </a:path>
            </a:pathLst>
          </a:cu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3" name="Elipsa 22"/>
          <p:cNvSpPr/>
          <p:nvPr/>
        </p:nvSpPr>
        <p:spPr>
          <a:xfrm>
            <a:off x="5181600" y="2743200"/>
            <a:ext cx="1524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Elipsa 24"/>
          <p:cNvSpPr/>
          <p:nvPr/>
        </p:nvSpPr>
        <p:spPr>
          <a:xfrm>
            <a:off x="5181600" y="3657600"/>
            <a:ext cx="1524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Elipsa 25"/>
          <p:cNvSpPr/>
          <p:nvPr/>
        </p:nvSpPr>
        <p:spPr>
          <a:xfrm>
            <a:off x="5867400" y="3429000"/>
            <a:ext cx="1524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8" name="Elipsa 27"/>
          <p:cNvSpPr/>
          <p:nvPr/>
        </p:nvSpPr>
        <p:spPr>
          <a:xfrm>
            <a:off x="4419600" y="4419600"/>
            <a:ext cx="152400" cy="228600"/>
          </a:xfrm>
          <a:prstGeom prst="ellipse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9" name="Dowolny kształt 28"/>
          <p:cNvSpPr/>
          <p:nvPr/>
        </p:nvSpPr>
        <p:spPr>
          <a:xfrm>
            <a:off x="4114800" y="4572000"/>
            <a:ext cx="751437" cy="108641"/>
          </a:xfrm>
          <a:custGeom>
            <a:avLst/>
            <a:gdLst>
              <a:gd name="connsiteX0" fmla="*/ 0 w 751437"/>
              <a:gd name="connsiteY0" fmla="*/ 0 h 108641"/>
              <a:gd name="connsiteX1" fmla="*/ 126748 w 751437"/>
              <a:gd name="connsiteY1" fmla="*/ 36213 h 108641"/>
              <a:gd name="connsiteX2" fmla="*/ 262550 w 751437"/>
              <a:gd name="connsiteY2" fmla="*/ 18107 h 108641"/>
              <a:gd name="connsiteX3" fmla="*/ 316871 w 751437"/>
              <a:gd name="connsiteY3" fmla="*/ 45267 h 108641"/>
              <a:gd name="connsiteX4" fmla="*/ 543208 w 751437"/>
              <a:gd name="connsiteY4" fmla="*/ 36213 h 108641"/>
              <a:gd name="connsiteX5" fmla="*/ 751437 w 751437"/>
              <a:gd name="connsiteY5" fmla="*/ 108641 h 10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1437" h="108641">
                <a:moveTo>
                  <a:pt x="0" y="0"/>
                </a:moveTo>
                <a:cubicBezTo>
                  <a:pt x="41495" y="16597"/>
                  <a:pt x="82990" y="33195"/>
                  <a:pt x="126748" y="36213"/>
                </a:cubicBezTo>
                <a:cubicBezTo>
                  <a:pt x="170506" y="39231"/>
                  <a:pt x="230863" y="16598"/>
                  <a:pt x="262550" y="18107"/>
                </a:cubicBezTo>
                <a:cubicBezTo>
                  <a:pt x="294237" y="19616"/>
                  <a:pt x="270095" y="42249"/>
                  <a:pt x="316871" y="45267"/>
                </a:cubicBezTo>
                <a:cubicBezTo>
                  <a:pt x="363647" y="48285"/>
                  <a:pt x="470780" y="25651"/>
                  <a:pt x="543208" y="36213"/>
                </a:cubicBezTo>
                <a:cubicBezTo>
                  <a:pt x="615636" y="46775"/>
                  <a:pt x="683536" y="77708"/>
                  <a:pt x="751437" y="108641"/>
                </a:cubicBezTo>
              </a:path>
            </a:pathLst>
          </a:cu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1" name="Dowolny kształt 30"/>
          <p:cNvSpPr/>
          <p:nvPr/>
        </p:nvSpPr>
        <p:spPr>
          <a:xfrm>
            <a:off x="1846555" y="1198485"/>
            <a:ext cx="3391270" cy="4101484"/>
          </a:xfrm>
          <a:custGeom>
            <a:avLst/>
            <a:gdLst>
              <a:gd name="connsiteX0" fmla="*/ 1864311 w 3391270"/>
              <a:gd name="connsiteY0" fmla="*/ 3986074 h 4101484"/>
              <a:gd name="connsiteX1" fmla="*/ 1953088 w 3391270"/>
              <a:gd name="connsiteY1" fmla="*/ 3986074 h 4101484"/>
              <a:gd name="connsiteX2" fmla="*/ 2059620 w 3391270"/>
              <a:gd name="connsiteY2" fmla="*/ 3817398 h 4101484"/>
              <a:gd name="connsiteX3" fmla="*/ 1935332 w 3391270"/>
              <a:gd name="connsiteY3" fmla="*/ 3613212 h 4101484"/>
              <a:gd name="connsiteX4" fmla="*/ 1535837 w 3391270"/>
              <a:gd name="connsiteY4" fmla="*/ 3231472 h 4101484"/>
              <a:gd name="connsiteX5" fmla="*/ 1207363 w 3391270"/>
              <a:gd name="connsiteY5" fmla="*/ 3559946 h 4101484"/>
              <a:gd name="connsiteX6" fmla="*/ 1074198 w 3391270"/>
              <a:gd name="connsiteY6" fmla="*/ 3453414 h 4101484"/>
              <a:gd name="connsiteX7" fmla="*/ 648070 w 3391270"/>
              <a:gd name="connsiteY7" fmla="*/ 3293616 h 4101484"/>
              <a:gd name="connsiteX8" fmla="*/ 568171 w 3391270"/>
              <a:gd name="connsiteY8" fmla="*/ 3178206 h 4101484"/>
              <a:gd name="connsiteX9" fmla="*/ 976544 w 3391270"/>
              <a:gd name="connsiteY9" fmla="*/ 2743200 h 4101484"/>
              <a:gd name="connsiteX10" fmla="*/ 772358 w 3391270"/>
              <a:gd name="connsiteY10" fmla="*/ 2494626 h 4101484"/>
              <a:gd name="connsiteX11" fmla="*/ 630315 w 3391270"/>
              <a:gd name="connsiteY11" fmla="*/ 2512381 h 4101484"/>
              <a:gd name="connsiteX12" fmla="*/ 408373 w 3391270"/>
              <a:gd name="connsiteY12" fmla="*/ 2485748 h 4101484"/>
              <a:gd name="connsiteX13" fmla="*/ 435006 w 3391270"/>
              <a:gd name="connsiteY13" fmla="*/ 2574525 h 4101484"/>
              <a:gd name="connsiteX14" fmla="*/ 346229 w 3391270"/>
              <a:gd name="connsiteY14" fmla="*/ 2547892 h 4101484"/>
              <a:gd name="connsiteX15" fmla="*/ 319596 w 3391270"/>
              <a:gd name="connsiteY15" fmla="*/ 2618913 h 4101484"/>
              <a:gd name="connsiteX16" fmla="*/ 266330 w 3391270"/>
              <a:gd name="connsiteY16" fmla="*/ 2583402 h 4101484"/>
              <a:gd name="connsiteX17" fmla="*/ 248575 w 3391270"/>
              <a:gd name="connsiteY17" fmla="*/ 2778711 h 4101484"/>
              <a:gd name="connsiteX18" fmla="*/ 337352 w 3391270"/>
              <a:gd name="connsiteY18" fmla="*/ 2831977 h 4101484"/>
              <a:gd name="connsiteX19" fmla="*/ 248575 w 3391270"/>
              <a:gd name="connsiteY19" fmla="*/ 2867488 h 4101484"/>
              <a:gd name="connsiteX20" fmla="*/ 44389 w 3391270"/>
              <a:gd name="connsiteY20" fmla="*/ 2672179 h 4101484"/>
              <a:gd name="connsiteX21" fmla="*/ 0 w 3391270"/>
              <a:gd name="connsiteY21" fmla="*/ 2272684 h 4101484"/>
              <a:gd name="connsiteX22" fmla="*/ 195309 w 3391270"/>
              <a:gd name="connsiteY22" fmla="*/ 1882066 h 4101484"/>
              <a:gd name="connsiteX23" fmla="*/ 239697 w 3391270"/>
              <a:gd name="connsiteY23" fmla="*/ 1917577 h 4101484"/>
              <a:gd name="connsiteX24" fmla="*/ 346229 w 3391270"/>
              <a:gd name="connsiteY24" fmla="*/ 1677880 h 4101484"/>
              <a:gd name="connsiteX25" fmla="*/ 772358 w 3391270"/>
              <a:gd name="connsiteY25" fmla="*/ 1624614 h 4101484"/>
              <a:gd name="connsiteX26" fmla="*/ 967666 w 3391270"/>
              <a:gd name="connsiteY26" fmla="*/ 1287263 h 4101484"/>
              <a:gd name="connsiteX27" fmla="*/ 976544 w 3391270"/>
              <a:gd name="connsiteY27" fmla="*/ 1056443 h 4101484"/>
              <a:gd name="connsiteX28" fmla="*/ 1109709 w 3391270"/>
              <a:gd name="connsiteY28" fmla="*/ 976544 h 4101484"/>
              <a:gd name="connsiteX29" fmla="*/ 1083076 w 3391270"/>
              <a:gd name="connsiteY29" fmla="*/ 816746 h 4101484"/>
              <a:gd name="connsiteX30" fmla="*/ 1109709 w 3391270"/>
              <a:gd name="connsiteY30" fmla="*/ 727969 h 4101484"/>
              <a:gd name="connsiteX31" fmla="*/ 1118587 w 3391270"/>
              <a:gd name="connsiteY31" fmla="*/ 648070 h 4101484"/>
              <a:gd name="connsiteX32" fmla="*/ 1154097 w 3391270"/>
              <a:gd name="connsiteY32" fmla="*/ 550416 h 4101484"/>
              <a:gd name="connsiteX33" fmla="*/ 1322773 w 3391270"/>
              <a:gd name="connsiteY33" fmla="*/ 594804 h 4101484"/>
              <a:gd name="connsiteX34" fmla="*/ 1313895 w 3391270"/>
              <a:gd name="connsiteY34" fmla="*/ 488272 h 4101484"/>
              <a:gd name="connsiteX35" fmla="*/ 1518082 w 3391270"/>
              <a:gd name="connsiteY35" fmla="*/ 17756 h 4101484"/>
              <a:gd name="connsiteX36" fmla="*/ 2272684 w 3391270"/>
              <a:gd name="connsiteY36" fmla="*/ 372863 h 4101484"/>
              <a:gd name="connsiteX37" fmla="*/ 2263806 w 3391270"/>
              <a:gd name="connsiteY37" fmla="*/ 541538 h 4101484"/>
              <a:gd name="connsiteX38" fmla="*/ 2414727 w 3391270"/>
              <a:gd name="connsiteY38" fmla="*/ 621437 h 4101484"/>
              <a:gd name="connsiteX39" fmla="*/ 2512381 w 3391270"/>
              <a:gd name="connsiteY39" fmla="*/ 443884 h 4101484"/>
              <a:gd name="connsiteX40" fmla="*/ 2823099 w 3391270"/>
              <a:gd name="connsiteY40" fmla="*/ 577049 h 4101484"/>
              <a:gd name="connsiteX41" fmla="*/ 2902998 w 3391270"/>
              <a:gd name="connsiteY41" fmla="*/ 514905 h 4101484"/>
              <a:gd name="connsiteX42" fmla="*/ 3178206 w 3391270"/>
              <a:gd name="connsiteY42" fmla="*/ 0 h 4101484"/>
              <a:gd name="connsiteX43" fmla="*/ 3391270 w 3391270"/>
              <a:gd name="connsiteY43" fmla="*/ 124288 h 4101484"/>
              <a:gd name="connsiteX44" fmla="*/ 3311371 w 3391270"/>
              <a:gd name="connsiteY44" fmla="*/ 355107 h 4101484"/>
              <a:gd name="connsiteX45" fmla="*/ 3311371 w 3391270"/>
              <a:gd name="connsiteY45" fmla="*/ 559294 h 4101484"/>
              <a:gd name="connsiteX46" fmla="*/ 3116062 w 3391270"/>
              <a:gd name="connsiteY46" fmla="*/ 719092 h 4101484"/>
              <a:gd name="connsiteX47" fmla="*/ 2760956 w 3391270"/>
              <a:gd name="connsiteY47" fmla="*/ 790113 h 4101484"/>
              <a:gd name="connsiteX48" fmla="*/ 2530136 w 3391270"/>
              <a:gd name="connsiteY48" fmla="*/ 843379 h 4101484"/>
              <a:gd name="connsiteX49" fmla="*/ 2618913 w 3391270"/>
              <a:gd name="connsiteY49" fmla="*/ 1180731 h 4101484"/>
              <a:gd name="connsiteX50" fmla="*/ 2610035 w 3391270"/>
              <a:gd name="connsiteY50" fmla="*/ 1296140 h 4101484"/>
              <a:gd name="connsiteX51" fmla="*/ 2157274 w 3391270"/>
              <a:gd name="connsiteY51" fmla="*/ 1225119 h 4101484"/>
              <a:gd name="connsiteX52" fmla="*/ 1997476 w 3391270"/>
              <a:gd name="connsiteY52" fmla="*/ 1216241 h 4101484"/>
              <a:gd name="connsiteX53" fmla="*/ 2015231 w 3391270"/>
              <a:gd name="connsiteY53" fmla="*/ 1420428 h 4101484"/>
              <a:gd name="connsiteX54" fmla="*/ 2086253 w 3391270"/>
              <a:gd name="connsiteY54" fmla="*/ 1597981 h 4101484"/>
              <a:gd name="connsiteX55" fmla="*/ 2325950 w 3391270"/>
              <a:gd name="connsiteY55" fmla="*/ 1624614 h 4101484"/>
              <a:gd name="connsiteX56" fmla="*/ 2645546 w 3391270"/>
              <a:gd name="connsiteY56" fmla="*/ 1748901 h 4101484"/>
              <a:gd name="connsiteX57" fmla="*/ 2858610 w 3391270"/>
              <a:gd name="connsiteY57" fmla="*/ 1766657 h 4101484"/>
              <a:gd name="connsiteX58" fmla="*/ 3018408 w 3391270"/>
              <a:gd name="connsiteY58" fmla="*/ 1802167 h 4101484"/>
              <a:gd name="connsiteX59" fmla="*/ 2991775 w 3391270"/>
              <a:gd name="connsiteY59" fmla="*/ 1997476 h 4101484"/>
              <a:gd name="connsiteX60" fmla="*/ 2823099 w 3391270"/>
              <a:gd name="connsiteY60" fmla="*/ 2068498 h 4101484"/>
              <a:gd name="connsiteX61" fmla="*/ 2725445 w 3391270"/>
              <a:gd name="connsiteY61" fmla="*/ 2219418 h 4101484"/>
              <a:gd name="connsiteX62" fmla="*/ 2539014 w 3391270"/>
              <a:gd name="connsiteY62" fmla="*/ 2325950 h 4101484"/>
              <a:gd name="connsiteX63" fmla="*/ 2592280 w 3391270"/>
              <a:gd name="connsiteY63" fmla="*/ 2414727 h 4101484"/>
              <a:gd name="connsiteX64" fmla="*/ 2778711 w 3391270"/>
              <a:gd name="connsiteY64" fmla="*/ 2539014 h 4101484"/>
              <a:gd name="connsiteX65" fmla="*/ 2849732 w 3391270"/>
              <a:gd name="connsiteY65" fmla="*/ 2725445 h 4101484"/>
              <a:gd name="connsiteX66" fmla="*/ 2707690 w 3391270"/>
              <a:gd name="connsiteY66" fmla="*/ 2796466 h 4101484"/>
              <a:gd name="connsiteX67" fmla="*/ 2618913 w 3391270"/>
              <a:gd name="connsiteY67" fmla="*/ 2894121 h 4101484"/>
              <a:gd name="connsiteX68" fmla="*/ 2734323 w 3391270"/>
              <a:gd name="connsiteY68" fmla="*/ 2982898 h 4101484"/>
              <a:gd name="connsiteX69" fmla="*/ 2645546 w 3391270"/>
              <a:gd name="connsiteY69" fmla="*/ 3080552 h 4101484"/>
              <a:gd name="connsiteX70" fmla="*/ 2476870 w 3391270"/>
              <a:gd name="connsiteY70" fmla="*/ 3098307 h 4101484"/>
              <a:gd name="connsiteX71" fmla="*/ 2467993 w 3391270"/>
              <a:gd name="connsiteY71" fmla="*/ 3249228 h 4101484"/>
              <a:gd name="connsiteX72" fmla="*/ 2476870 w 3391270"/>
              <a:gd name="connsiteY72" fmla="*/ 3524435 h 4101484"/>
              <a:gd name="connsiteX73" fmla="*/ 2556769 w 3391270"/>
              <a:gd name="connsiteY73" fmla="*/ 3657600 h 4101484"/>
              <a:gd name="connsiteX74" fmla="*/ 2467993 w 3391270"/>
              <a:gd name="connsiteY74" fmla="*/ 3888420 h 4101484"/>
              <a:gd name="connsiteX75" fmla="*/ 2308195 w 3391270"/>
              <a:gd name="connsiteY75" fmla="*/ 3941686 h 4101484"/>
              <a:gd name="connsiteX76" fmla="*/ 2068497 w 3391270"/>
              <a:gd name="connsiteY76" fmla="*/ 4101484 h 4101484"/>
              <a:gd name="connsiteX77" fmla="*/ 1917577 w 3391270"/>
              <a:gd name="connsiteY77" fmla="*/ 4101484 h 4101484"/>
              <a:gd name="connsiteX78" fmla="*/ 1864311 w 3391270"/>
              <a:gd name="connsiteY78" fmla="*/ 3986074 h 41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3391270" h="4101484">
                <a:moveTo>
                  <a:pt x="1864311" y="3986074"/>
                </a:moveTo>
                <a:lnTo>
                  <a:pt x="1953088" y="3986074"/>
                </a:lnTo>
                <a:lnTo>
                  <a:pt x="2059620" y="3817398"/>
                </a:lnTo>
                <a:lnTo>
                  <a:pt x="1935332" y="3613212"/>
                </a:lnTo>
                <a:lnTo>
                  <a:pt x="1535837" y="3231472"/>
                </a:lnTo>
                <a:lnTo>
                  <a:pt x="1207363" y="3559946"/>
                </a:lnTo>
                <a:lnTo>
                  <a:pt x="1074198" y="3453414"/>
                </a:lnTo>
                <a:lnTo>
                  <a:pt x="648070" y="3293616"/>
                </a:lnTo>
                <a:lnTo>
                  <a:pt x="568171" y="3178206"/>
                </a:lnTo>
                <a:lnTo>
                  <a:pt x="976544" y="2743200"/>
                </a:lnTo>
                <a:lnTo>
                  <a:pt x="772358" y="2494626"/>
                </a:lnTo>
                <a:lnTo>
                  <a:pt x="630315" y="2512381"/>
                </a:lnTo>
                <a:lnTo>
                  <a:pt x="408373" y="2485748"/>
                </a:lnTo>
                <a:lnTo>
                  <a:pt x="435006" y="2574525"/>
                </a:lnTo>
                <a:lnTo>
                  <a:pt x="346229" y="2547892"/>
                </a:lnTo>
                <a:lnTo>
                  <a:pt x="319596" y="2618913"/>
                </a:lnTo>
                <a:lnTo>
                  <a:pt x="266330" y="2583402"/>
                </a:lnTo>
                <a:lnTo>
                  <a:pt x="248575" y="2778711"/>
                </a:lnTo>
                <a:lnTo>
                  <a:pt x="337352" y="2831977"/>
                </a:lnTo>
                <a:lnTo>
                  <a:pt x="248575" y="2867488"/>
                </a:lnTo>
                <a:lnTo>
                  <a:pt x="44389" y="2672179"/>
                </a:lnTo>
                <a:lnTo>
                  <a:pt x="0" y="2272684"/>
                </a:lnTo>
                <a:lnTo>
                  <a:pt x="195309" y="1882066"/>
                </a:lnTo>
                <a:lnTo>
                  <a:pt x="239697" y="1917577"/>
                </a:lnTo>
                <a:lnTo>
                  <a:pt x="346229" y="1677880"/>
                </a:lnTo>
                <a:lnTo>
                  <a:pt x="772358" y="1624614"/>
                </a:lnTo>
                <a:lnTo>
                  <a:pt x="967666" y="1287263"/>
                </a:lnTo>
                <a:lnTo>
                  <a:pt x="976544" y="1056443"/>
                </a:lnTo>
                <a:lnTo>
                  <a:pt x="1109709" y="976544"/>
                </a:lnTo>
                <a:lnTo>
                  <a:pt x="1083076" y="816746"/>
                </a:lnTo>
                <a:lnTo>
                  <a:pt x="1109709" y="727969"/>
                </a:lnTo>
                <a:lnTo>
                  <a:pt x="1118587" y="648070"/>
                </a:lnTo>
                <a:lnTo>
                  <a:pt x="1154097" y="550416"/>
                </a:lnTo>
                <a:lnTo>
                  <a:pt x="1322773" y="594804"/>
                </a:lnTo>
                <a:lnTo>
                  <a:pt x="1313895" y="488272"/>
                </a:lnTo>
                <a:lnTo>
                  <a:pt x="1518082" y="17756"/>
                </a:lnTo>
                <a:lnTo>
                  <a:pt x="2272684" y="372863"/>
                </a:lnTo>
                <a:lnTo>
                  <a:pt x="2263806" y="541538"/>
                </a:lnTo>
                <a:lnTo>
                  <a:pt x="2414727" y="621437"/>
                </a:lnTo>
                <a:lnTo>
                  <a:pt x="2512381" y="443884"/>
                </a:lnTo>
                <a:lnTo>
                  <a:pt x="2823099" y="577049"/>
                </a:lnTo>
                <a:lnTo>
                  <a:pt x="2902998" y="514905"/>
                </a:lnTo>
                <a:lnTo>
                  <a:pt x="3178206" y="0"/>
                </a:lnTo>
                <a:lnTo>
                  <a:pt x="3391270" y="124288"/>
                </a:lnTo>
                <a:lnTo>
                  <a:pt x="3311371" y="355107"/>
                </a:lnTo>
                <a:lnTo>
                  <a:pt x="3311371" y="559294"/>
                </a:lnTo>
                <a:lnTo>
                  <a:pt x="3116062" y="719092"/>
                </a:lnTo>
                <a:lnTo>
                  <a:pt x="2760956" y="790113"/>
                </a:lnTo>
                <a:lnTo>
                  <a:pt x="2530136" y="843379"/>
                </a:lnTo>
                <a:lnTo>
                  <a:pt x="2618913" y="1180731"/>
                </a:lnTo>
                <a:lnTo>
                  <a:pt x="2610035" y="1296140"/>
                </a:lnTo>
                <a:lnTo>
                  <a:pt x="2157274" y="1225119"/>
                </a:lnTo>
                <a:lnTo>
                  <a:pt x="1997476" y="1216241"/>
                </a:lnTo>
                <a:lnTo>
                  <a:pt x="2015231" y="1420428"/>
                </a:lnTo>
                <a:lnTo>
                  <a:pt x="2086253" y="1597981"/>
                </a:lnTo>
                <a:lnTo>
                  <a:pt x="2325950" y="1624614"/>
                </a:lnTo>
                <a:lnTo>
                  <a:pt x="2645546" y="1748901"/>
                </a:lnTo>
                <a:lnTo>
                  <a:pt x="2858610" y="1766657"/>
                </a:lnTo>
                <a:lnTo>
                  <a:pt x="3018408" y="1802167"/>
                </a:lnTo>
                <a:lnTo>
                  <a:pt x="2991775" y="1997476"/>
                </a:lnTo>
                <a:lnTo>
                  <a:pt x="2823099" y="2068498"/>
                </a:lnTo>
                <a:lnTo>
                  <a:pt x="2725445" y="2219418"/>
                </a:lnTo>
                <a:lnTo>
                  <a:pt x="2539014" y="2325950"/>
                </a:lnTo>
                <a:lnTo>
                  <a:pt x="2592280" y="2414727"/>
                </a:lnTo>
                <a:lnTo>
                  <a:pt x="2778711" y="2539014"/>
                </a:lnTo>
                <a:lnTo>
                  <a:pt x="2849732" y="2725445"/>
                </a:lnTo>
                <a:lnTo>
                  <a:pt x="2707690" y="2796466"/>
                </a:lnTo>
                <a:lnTo>
                  <a:pt x="2618913" y="2894121"/>
                </a:lnTo>
                <a:lnTo>
                  <a:pt x="2734323" y="2982898"/>
                </a:lnTo>
                <a:lnTo>
                  <a:pt x="2645546" y="3080552"/>
                </a:lnTo>
                <a:lnTo>
                  <a:pt x="2476870" y="3098307"/>
                </a:lnTo>
                <a:lnTo>
                  <a:pt x="2467993" y="3249228"/>
                </a:lnTo>
                <a:lnTo>
                  <a:pt x="2476870" y="3524435"/>
                </a:lnTo>
                <a:lnTo>
                  <a:pt x="2556769" y="3657600"/>
                </a:lnTo>
                <a:lnTo>
                  <a:pt x="2467993" y="3888420"/>
                </a:lnTo>
                <a:lnTo>
                  <a:pt x="2308195" y="3941686"/>
                </a:lnTo>
                <a:cubicBezTo>
                  <a:pt x="2065993" y="4094183"/>
                  <a:pt x="2068497" y="3998189"/>
                  <a:pt x="2068497" y="4101484"/>
                </a:cubicBezTo>
                <a:lnTo>
                  <a:pt x="1917577" y="4101484"/>
                </a:lnTo>
                <a:lnTo>
                  <a:pt x="1864311" y="3986074"/>
                </a:lnTo>
                <a:close/>
              </a:path>
            </a:pathLst>
          </a:cu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2" name="Prostokąt 31"/>
          <p:cNvSpPr/>
          <p:nvPr/>
        </p:nvSpPr>
        <p:spPr>
          <a:xfrm>
            <a:off x="2590800" y="152400"/>
            <a:ext cx="479265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Charakterystyka ogólna powiatu skarżyskiego</a:t>
            </a:r>
          </a:p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zagrożenia</a:t>
            </a:r>
            <a:endParaRPr lang="pl-PL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3" name="pole tekstowe 32"/>
          <p:cNvSpPr txBox="1"/>
          <p:nvPr/>
        </p:nvSpPr>
        <p:spPr>
          <a:xfrm>
            <a:off x="3352800" y="2514600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Droga krajowa nr 42</a:t>
            </a:r>
          </a:p>
        </p:txBody>
      </p:sp>
      <p:sp>
        <p:nvSpPr>
          <p:cNvPr id="34" name="pole tekstowe 33"/>
          <p:cNvSpPr txBox="1"/>
          <p:nvPr/>
        </p:nvSpPr>
        <p:spPr>
          <a:xfrm>
            <a:off x="4572000" y="1828800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Droga krajowa nr 7</a:t>
            </a:r>
          </a:p>
        </p:txBody>
      </p:sp>
      <p:sp>
        <p:nvSpPr>
          <p:cNvPr id="35" name="pole tekstowe 34"/>
          <p:cNvSpPr txBox="1"/>
          <p:nvPr/>
        </p:nvSpPr>
        <p:spPr>
          <a:xfrm>
            <a:off x="3733800" y="3505200"/>
            <a:ext cx="152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Droga krajowa S7</a:t>
            </a:r>
          </a:p>
        </p:txBody>
      </p:sp>
      <p:sp>
        <p:nvSpPr>
          <p:cNvPr id="36" name="pole tekstowe 35"/>
          <p:cNvSpPr txBox="1"/>
          <p:nvPr/>
        </p:nvSpPr>
        <p:spPr>
          <a:xfrm>
            <a:off x="5029200" y="4191000"/>
            <a:ext cx="1752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Droga wojewódzka nr 751</a:t>
            </a:r>
          </a:p>
        </p:txBody>
      </p:sp>
      <p:sp>
        <p:nvSpPr>
          <p:cNvPr id="37" name="pole tekstowe 36"/>
          <p:cNvSpPr txBox="1"/>
          <p:nvPr/>
        </p:nvSpPr>
        <p:spPr>
          <a:xfrm>
            <a:off x="1466453" y="5735828"/>
            <a:ext cx="7010400" cy="769441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pl-PL" sz="1100" b="1" dirty="0">
                <a:latin typeface="Arial" pitchFamily="34" charset="0"/>
                <a:cs typeface="Arial" pitchFamily="34" charset="0"/>
              </a:rPr>
              <a:t>Powiat skarżyski przecinają dwie drogi krajowe. Z Pólnocy na południe droga krajowa nr 7 (Warszawa-Kraków) w tym trasa szybkiego ruch S7 (Skarżysko-Kamienna – Kielce) oraz droga krajowa nr 42 z zachodu na wschód (Końskie – Ostrowiec Świętokrzyski) ponadto gminę Suchedniów przecina część drogi wojewódzkiej nr 751</a:t>
            </a:r>
          </a:p>
        </p:txBody>
      </p:sp>
      <p:sp>
        <p:nvSpPr>
          <p:cNvPr id="38" name="pole tekstowe 37"/>
          <p:cNvSpPr txBox="1"/>
          <p:nvPr/>
        </p:nvSpPr>
        <p:spPr>
          <a:xfrm>
            <a:off x="3200400" y="2057400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Rzeka  Kamienna</a:t>
            </a:r>
          </a:p>
        </p:txBody>
      </p:sp>
      <p:sp>
        <p:nvSpPr>
          <p:cNvPr id="39" name="pole tekstowe 38"/>
          <p:cNvSpPr txBox="1"/>
          <p:nvPr/>
        </p:nvSpPr>
        <p:spPr>
          <a:xfrm>
            <a:off x="4191000" y="1981200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Rzeka  Bernatka</a:t>
            </a:r>
          </a:p>
        </p:txBody>
      </p:sp>
      <p:sp>
        <p:nvSpPr>
          <p:cNvPr id="40" name="pole tekstowe 39"/>
          <p:cNvSpPr txBox="1"/>
          <p:nvPr/>
        </p:nvSpPr>
        <p:spPr>
          <a:xfrm>
            <a:off x="5257800" y="1752600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Rzeka  Oleśnica</a:t>
            </a:r>
          </a:p>
        </p:txBody>
      </p:sp>
      <p:sp>
        <p:nvSpPr>
          <p:cNvPr id="41" name="pole tekstowe 40"/>
          <p:cNvSpPr txBox="1"/>
          <p:nvPr/>
        </p:nvSpPr>
        <p:spPr>
          <a:xfrm>
            <a:off x="3657600" y="4648200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Rzeka  </a:t>
            </a:r>
            <a:r>
              <a:rPr lang="pl-PL" sz="1000" b="1" dirty="0" err="1">
                <a:latin typeface="Arial" pitchFamily="34" charset="0"/>
                <a:cs typeface="Arial" pitchFamily="34" charset="0"/>
              </a:rPr>
              <a:t>Jaślana</a:t>
            </a:r>
            <a:endParaRPr lang="pl-PL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pole tekstowe 41"/>
          <p:cNvSpPr txBox="1"/>
          <p:nvPr/>
        </p:nvSpPr>
        <p:spPr>
          <a:xfrm>
            <a:off x="4572000" y="3124200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Rzeka  Kamionka</a:t>
            </a:r>
          </a:p>
        </p:txBody>
      </p:sp>
      <p:sp>
        <p:nvSpPr>
          <p:cNvPr id="43" name="pole tekstowe 42"/>
          <p:cNvSpPr txBox="1"/>
          <p:nvPr/>
        </p:nvSpPr>
        <p:spPr>
          <a:xfrm>
            <a:off x="5562600" y="3810000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Rzeka  Żarnówka</a:t>
            </a:r>
          </a:p>
        </p:txBody>
      </p:sp>
      <p:sp>
        <p:nvSpPr>
          <p:cNvPr id="44" name="pole tekstowe 43"/>
          <p:cNvSpPr txBox="1"/>
          <p:nvPr/>
        </p:nvSpPr>
        <p:spPr>
          <a:xfrm>
            <a:off x="5029200" y="2667000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Zbiornik Rejów</a:t>
            </a:r>
          </a:p>
        </p:txBody>
      </p:sp>
      <p:sp>
        <p:nvSpPr>
          <p:cNvPr id="45" name="pole tekstowe 44"/>
          <p:cNvSpPr txBox="1"/>
          <p:nvPr/>
        </p:nvSpPr>
        <p:spPr>
          <a:xfrm>
            <a:off x="4419600" y="3657600"/>
            <a:ext cx="16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Zbiornik Suchedniów</a:t>
            </a:r>
          </a:p>
        </p:txBody>
      </p:sp>
      <p:sp>
        <p:nvSpPr>
          <p:cNvPr id="46" name="pole tekstowe 45"/>
          <p:cNvSpPr txBox="1"/>
          <p:nvPr/>
        </p:nvSpPr>
        <p:spPr>
          <a:xfrm>
            <a:off x="5562600" y="3352800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Zbiornik Mostki</a:t>
            </a:r>
          </a:p>
        </p:txBody>
      </p:sp>
      <p:sp>
        <p:nvSpPr>
          <p:cNvPr id="47" name="pole tekstowe 46"/>
          <p:cNvSpPr txBox="1"/>
          <p:nvPr/>
        </p:nvSpPr>
        <p:spPr>
          <a:xfrm>
            <a:off x="3657600" y="4267200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Zbiornik Jaśle</a:t>
            </a:r>
          </a:p>
        </p:txBody>
      </p:sp>
      <p:sp>
        <p:nvSpPr>
          <p:cNvPr id="48" name="pole tekstowe 47"/>
          <p:cNvSpPr txBox="1"/>
          <p:nvPr/>
        </p:nvSpPr>
        <p:spPr>
          <a:xfrm>
            <a:off x="1295400" y="5178154"/>
            <a:ext cx="7086600" cy="1323439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Dużym zagrożeniem są powodzie i podtopienia, które mogą powstać wzdłuż rzeki Kamiennej. Dopływy rz. Kamiennej, tj. Kamionka, Bernatka, Oleśnica i Kuźniczka są rzekami/potokami o podgórskim charakterze i stanowią naturalną zlewnię dla wód opadowych z przyległego terenu.  Szczególnie w czasie intensywnych lub długotrwałych opadów oraz w czasie  wiosennego topnienia śniegów, następuje gwałtowny przybór wód, powodujący lokalne powodzie i podtopienia. Ponadto potencjalne zagrożenie powodzią istnieje w wyniku uszkodzenia urządzeń piętrzących  na zbiornikach wodnych „Rejów” „Bliżyn” i  „Suchedniów” na rzece Kamionce, „Jaśle”  na rzece Jaślanej w Łącznej oraz „Mostki” na Żarnówce. Również anomalia pogodowe, np. w postaci oberwania chmury mogą spowodować zagrożenie powodziowe.</a:t>
            </a:r>
          </a:p>
        </p:txBody>
      </p:sp>
      <p:sp>
        <p:nvSpPr>
          <p:cNvPr id="49" name="pole tekstowe 48"/>
          <p:cNvSpPr txBox="1"/>
          <p:nvPr/>
        </p:nvSpPr>
        <p:spPr>
          <a:xfrm>
            <a:off x="3048000" y="2133600"/>
            <a:ext cx="2362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Szlak kolejowy Łódź Kaliska-Dębica</a:t>
            </a:r>
          </a:p>
        </p:txBody>
      </p:sp>
      <p:sp>
        <p:nvSpPr>
          <p:cNvPr id="50" name="pole tekstowe 49"/>
          <p:cNvSpPr txBox="1"/>
          <p:nvPr/>
        </p:nvSpPr>
        <p:spPr>
          <a:xfrm rot="17105708">
            <a:off x="3512547" y="3411496"/>
            <a:ext cx="2362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Szlak kolejowy Warszawa-Kraków</a:t>
            </a:r>
          </a:p>
        </p:txBody>
      </p:sp>
      <p:sp>
        <p:nvSpPr>
          <p:cNvPr id="51" name="pole tekstowe 50"/>
          <p:cNvSpPr txBox="1"/>
          <p:nvPr/>
        </p:nvSpPr>
        <p:spPr>
          <a:xfrm>
            <a:off x="1161653" y="4557958"/>
            <a:ext cx="7315200" cy="1955920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r>
              <a:rPr lang="pl-PL" sz="1000" b="1" dirty="0">
                <a:latin typeface="Arial" pitchFamily="34" charset="0"/>
                <a:cs typeface="Arial" pitchFamily="34" charset="0"/>
              </a:rPr>
              <a:t>Na terenie powiatu krzyżują się dwie linie kolejowe </a:t>
            </a:r>
          </a:p>
          <a:p>
            <a:pPr eaLnBrk="0" hangingPunct="0">
              <a:lnSpc>
                <a:spcPct val="10000"/>
              </a:lnSpc>
              <a:spcBef>
                <a:spcPct val="50000"/>
              </a:spcBef>
            </a:pPr>
            <a:endParaRPr lang="pl-PL" sz="1000" b="1" dirty="0"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20000"/>
              </a:lnSpc>
              <a:spcBef>
                <a:spcPct val="50000"/>
              </a:spcBef>
            </a:pPr>
            <a:r>
              <a:rPr lang="pl-PL" sz="1000" b="1" dirty="0">
                <a:latin typeface="Arial" pitchFamily="34" charset="0"/>
                <a:cs typeface="Arial" pitchFamily="34" charset="0"/>
              </a:rPr>
              <a:t>WARSZAWA – KRAKÓW oraz ŁÓDŹ KALISKA - DĘBICA</a:t>
            </a:r>
          </a:p>
          <a:p>
            <a:pPr eaLnBrk="0" hangingPunct="0">
              <a:spcBef>
                <a:spcPct val="50000"/>
              </a:spcBef>
            </a:pPr>
            <a:r>
              <a:rPr lang="pl-PL" sz="1000" b="1" dirty="0">
                <a:latin typeface="Arial" pitchFamily="34" charset="0"/>
                <a:cs typeface="Arial" pitchFamily="34" charset="0"/>
              </a:rPr>
              <a:t>Linia Warszawa-Kraków jest szlakiem dwutorowym zelektryfikowanym. Liczy na terenie powiatu 26,706 km</a:t>
            </a:r>
          </a:p>
          <a:p>
            <a:pPr eaLnBrk="0" hangingPunct="0">
              <a:lnSpc>
                <a:spcPct val="0"/>
              </a:lnSpc>
              <a:spcBef>
                <a:spcPct val="50000"/>
              </a:spcBef>
            </a:pPr>
            <a:endParaRPr lang="pl-PL" sz="1000" b="1" dirty="0">
              <a:latin typeface="Arial" pitchFamily="34" charset="0"/>
              <a:cs typeface="Arial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pl-PL" sz="1000" b="1" dirty="0">
                <a:latin typeface="Arial" pitchFamily="34" charset="0"/>
                <a:cs typeface="Arial" pitchFamily="34" charset="0"/>
              </a:rPr>
              <a:t>Linia Łódź Kaliska - Dębica jest szlakiem jednotorowym. Liczy na terenie powiatu 21, 414 km</a:t>
            </a:r>
          </a:p>
          <a:p>
            <a:pPr eaLnBrk="0" hangingPunct="0">
              <a:spcBef>
                <a:spcPct val="50000"/>
              </a:spcBef>
            </a:pPr>
            <a:r>
              <a:rPr lang="pl-PL" sz="1000" b="1" dirty="0">
                <a:latin typeface="Arial" pitchFamily="34" charset="0"/>
                <a:cs typeface="Arial" pitchFamily="34" charset="0"/>
              </a:rPr>
              <a:t>Stacja kolejowa Skarżysko - Kamienna jest największą i najnowocześniejszą stacją rozrządową Polski południowo - wschodniej. Różnorodność substancji przewożonych koleją jest bardzo duża: od mniej niebezpiecznych, przez takie które stwarzają zagrożenie dla ludzi i środowiska, po materiały niebezpieczne pożarowo i wybuchowo. W przypadku powstania awarii na stacji rozrządowej, której mogłaby towarzyszyć emisja toksycznych substancji przemysłowych oraz przy niekorzystnych wiatrach (wiejących w kierunku północnym i północno-wschodnim), strefa zagrożenia może objąć praktycznie całe miasto. </a:t>
            </a:r>
          </a:p>
        </p:txBody>
      </p:sp>
      <p:sp>
        <p:nvSpPr>
          <p:cNvPr id="52" name="pole tekstowe 51"/>
          <p:cNvSpPr txBox="1"/>
          <p:nvPr/>
        </p:nvSpPr>
        <p:spPr>
          <a:xfrm>
            <a:off x="1504025" y="4883750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Kompleksy leśne zajmujące ok. 56,5% powierzchni powiatu, należą do największych  w województwie świętokrzyskim  i stanowią część Puszczy Świętokrzyskiej. </a:t>
            </a:r>
          </a:p>
        </p:txBody>
      </p:sp>
      <p:sp>
        <p:nvSpPr>
          <p:cNvPr id="24580" name="AutoShape 4" descr="data:image/jpeg;base64,/9j/4AAQSkZJRgABAQAAAQABAAD/2wCEAAkGBhQSERUUEhQWFBUWFBkYGRYVGRgZHBYYHRghGB0eICIfGycqICAjGxwdIDssIzMsLi4uGyMxOTwqNSYrLCoBCQoKDgwOGg8PGjQlHyUyLjQsLCw1Mi80LC0sMC8sLCwtLC8sLzQtLC8sNCwsLCwsLDUsLCwsKSwsLCwsLCwsLP/AABEIAHsAdQMBIgACEQEDEQH/xAAcAAACAwEBAQEAAAAAAAAAAAAABwQFBgMIAgH/xAA+EAACAQMCBQIDBQMKBwAAAAABAgMABBESIQUGEzFBIlEHMmEUI0JxgSSRsRUWMzRScnSCweFTYmRzobTw/8QAGQEAAwEBAQAAAAAAAAAAAAAAAAIDBAEF/8QALhEAAgIBAgMGBQUBAAAAAAAAAAECEQMhMQQSMhNBUWFx8CKBobHBQpHR4fEU/9oADAMBAAIRAxEAPwB40UUUAFFFFABRRWQ535te3dLeFlSSSN3aQo8xiQekERpuWLnYthfQ3fGK6k26RxujXZrL8Q5zfqMltbiUIWVpJJOkmtSQVXCOzEMCD6QAfJrHWnDrKaQ+gyykK7mdZiZNI0B2WUBWI1Y7enVtir6KEKoVVCqBgKoAAHsANgK3Y+EvWT/YzyzeCLrhvPEMnpmBtpQcFJtgW8aHHofOcjScnfbIIGbNy96RPI8iowzFFG8sKrGSSpcK4LSFSMknSOwA3LdOIcPSeJ4pV1I4wwPkf6HO+fBGa7ogAAAwAMAewGwq2PhYxlb1QkszaohQ8wScNZXlllntGZY3Eh1vbZ9KurY1OurCkNlvUpBOCDdv8RYkZetBPDG7KqzMqlcswVQwViyZz+IDHY4O1QHQHuAdwdxncHIP5ggH8xUbi1r1YJY9OrXGy6ScZyuO/iuT4SLtoI5mtGMTNftLEcvxyAG6CXMpQKzyICMBQuEU5Ea7dlwfJyTmrflC+6V49oDIyPb/AGhA7s/TKuImUFmJAOUON99XbOKx5OHlCPMy8cqk6Rt6KKKzlQooooAKKKKAClpz5IReuRkH7PbYZTKrL95dZwYoJSM+dgD70y6WvPN2kfEC0hUAQWxAeQR5IkudgxlRc+cNqBAIxvmq4etE8nSRZOYNESuEMmlJHkXLoQkSB3ZerGmvAI76c5OMkEVmeHTq7RvJI8zyhW6Zu4EyWQBQq9RXA7EAdz2yDW/4Zhr627FTFcbjsQVj/iKouVU0xgDUECBVGpygC+ApUAHGPlLZ3yQQRW+5Syctmeko2XNrAEQKM4HhmLEZ3xkk5x27ntXWovDrS6mecxdFljmEYWQvGQOhFITqVX1ZZztpBHuew5XvEJYG0S2lyX8GCJp0fYbhlGwJOPWFP0qyz475b2E7OW9E+oPFLph044yBNNIscY3J3Ya2wAdkTU52wAN8VY8G5Tmn1TXbywasCO3ik0lFH4nK93b2BwoAG5yavuF8qw2zPJFqaZl09WVmkYDb07nZcgHC4yR771mycWqaiVjhe7KD+ad1CSkLRzRZyhnkkWRB/YYiJ9YB7McHGxzjJvuA8AMLtLIwMjoiELnSirltIJ3b1sx1EDIxsMb5TlzgKSFlvUuDdR4L9eZ2UsQVM0IEhCqSXAK4K9vTU26C2dzbiCdw8sqo1q8jzCWMnDOqsxZCigvqHpwpBzkYyynOUab0OqcFOq1NxRQKKgaQooooAKKKKAClvzvr+3sELAtBaj0vLH3kue5jik2/vYH1pkUn+fOKK/Ep0J0LFFbIxMkUWpsSyjS7ygY0y4xpJ2JGnHqri60Jk6TV8tcPb7RCzNvEko3Jctq0jJYhTnb281iOEW5Lq8cYdk06iostQz4JZequVyNyDjttitlyjdwRvF0zlZmZFKuZR1NBcjVqbYCJhscZH1rJ8EhLhBrulX7wEqzBM6zjB1DSNsY0kZOxxudrV5dPBGf9BveRu95/ix/6lvWprK8iDH2sf9Uvf/CW9aqsOXrfqzTDpQUUUVMYzXE+HzR3huYo2nEkKxMmtF6ZRiyldRAIbW2fbSO+dpHLtlL1J5p06ZkKKiZDFY0XyQSMl2c4G3byTV7RXb0oTkXNzd4UUUVwcKKKKACiiigApK8fnZeMcQ0s4/qudD3K5/Z/PRgkz/mx9M74dDOB3IFed7Pjhur25b7VNFLLJ3iaIJKkeUTT933CD65G+TvhozUHbOrFLLaib7g120k9o7jBN6dvvsD9jm7dWKMj9BjOd85Az/B7OJF60/ShGW0SyLZD1lyQwYx69Qxkayf1rI8eSJLxY5pJjE0at65DKqsWcaisgbPYbjtvsc1d2fI9oAo0axnVuchiRjO2NseBtTvilzc1WOuBm1Vmz5b+InD7d7tZblAWnEihNUmUFrCCQUDAgFG87aTVpwr4ycPuGKo8owMkmGQjvj8Kt/8AClVwONLgNo6CMr+oGDXIoBABDSSvkFVAB04HsNqvjwxmJL3E7ZGMBlQfn6FXeoSy22y8OE0WoxpviLbK2Ak7LsdaxHTggHzg7Z32zsamJz1YEf1y2G3Zpo1YfQqzAqfoQCPNKr+btudOqMOV7GQs+/v6iR4qZb2aR56aIme+hVXP7gKTtB/+Tz9/QbnD+JxTrrgljlXONUbq4yPGVJGd6lUorW7lhkEkLlHGNQ/BKADhXHkbncbjx7Uw+W+aI7xWwrRyIcPE+Mj2YEbMpxsR9RsQRTxlZny4Xj9C6ooopiIUUUUAFJ747cRlE9lFbyyLIyy5jhdgzanjVMqhycnUB7kHHY04aSXPlwJeZbYRo8jwJBlEC6mZXe5wNTKN1K7k7b98YKy2LYEnkV+f2FdfyTCR+qPvM4frxh3BAxg6xqGBtv8ASoKR4XHfam/xnmVDw7iAeK4Q3N6zgtE3TUh40KmQeksOk3Yn2qDzBJw64/lOSLoE5sxbYwh/CsuhTg++cCs7Xmevjmlry+X2/n6C4vOISSsDKdRVFQN5IBYjV7n1Yz5x75q65Y5ra3ZUkJaHYY7mPfuv09x+7tvuua/hnaRz3SxCSNYOGG5UB9WqQPKPVrDHThF2GKqLz4PuJII4rhWM1s8+XQqFCaPTsWyTr+nahxlYRzYXFLb3ZhLbiDRy9SJsEMSCPIJ8jyCPBpl8v8wJdJkel1+dPb6j3U/7Gsgfh5eaLZ1RX+1jMSq66mGjqHOcAekE9/FUgaW2lI9UUiMVYbqwOcMp/hXNb1KNRcfhew36g3XG4IzpeVQ2caQdTds/KuT237VkeJ3KL/Ts8ncgOWfIX1Hb5TjvvUE8cAGmOMKAcYOABiRVOy/3811a7E5JR6n+TYy8zrnCRSP33wqDHuNRB3/IfpVfPxad3Rk6cLxsGSRdbujdiQfQACNiCGDDY7VmPv30F2Kepe/ozvIMAdySNJx5xUvgRA14cOSIzkZ3wgXO/wBVP196HaCKjNpNaPxPSfLXEWuLO2ncANLbxSMFyAGeMMcZJ2yaKqfhncF+GW+r8AeMfRI5WiQfoiKPrjNFajw2qdGoooooOBSM+0yy80TyQwrJJCSAjS9MNohEeS2hvBzjH608689cBluHv+K3UUyxSwJcyajEkmoI5GkZ2XIUDIzSTNPDq2/T+i6Xj37DZLdW7Qwy8QFz1ZCjxNGZmnK4BLH0EjdRk1B4iOHS2nEJE+z9Y3v3GCEk6RaH5E2OMF+w96vOHcQnt/5Jint20RI8qNbF53kUQ9PdFQaf6VT3PY1Fg4pw+6FzFKUM11xNNKOjLKImmhRlLafQcLJtnz7mps1xdPRd/d6lpzJyfGn8oNDPcp0+HAkdYyCQH7QSrmQMdPoGykdz718pw3iC3VoEuYZnewl0daExqkeYsr922WO67ntg+9V0vKUcI4ylvLNBFBboRFG4KyZtWch9SsSM5GxGxNdreDi8V1aFZLW4kNnJ01dSipFmLVnTpJb5Pfsa6J3br5+nvvONpx64hj4Sz2pkSDrRoLdzLJKyQPCw0aBjSQSdz8p/OlhzXedW9uZCjx653YpIMMmWJww8EUy+FcwNbwcPmuYJEhgubzXMuhld5TMuEUPq2ckbjxSy5s4gs95czR50STSOuRg4ZiRkeKST2NWGOstO56/NlpxoIdDMCwJZVwcAl0IGds4I9u1VouJGz0F051HKDfLRCRctvg6sA7gNjsKvDaq6R6hnTpYfmB/vXUaUXGyqo/IAD/SlUqLyxOTu6KiLgjksWbALHHdjgSK65/IKR9M1Y2PDUiHpz2xknxqLfxY1xuuORpkbsRnYDHYajucfh39jXOw4q0kpUhQAH7ZJyrBe+2xz7UPmaOR7KMqW46/hHMTYuCdluZAo9gQrkD/MzH9TRUH4Nv6LsZ2EsZA8DMQz++itMdkeJnVZJLzYx6ynxA58HDIRJoSVjnCGaONjgqNg3qb5vwAkbe+aX3PvCeYpbiWOBpHttZMZhaGLKMQwU4ZWJX5d/Y+9JzmPhNzbXDR3iss2Aza2DE5GQSQTnb60xE13MHxz4lcE9ORbZPCwjfGSRlmyc4IBxgHHYVneG8amRXCTOvVUrIAx9YYEENvvkE9/c1VcP4TNO2iCKSVsE6Y0ZzgdzhQat77kK9giE08XQUgkdWSKNjgZwEZwxbA+XGT7Uko8xo4fN2Uras3vAvi4y3FvJdRKyW1u8KCEEMQwQZbW5B/ox2x3qws+L2FzbWkJEZnk4mrSIyevpPdMcM2nBGhgO/akul2w85/Ou6cQ9x+6ptTXmbY5OHnr0sel9y1GrcaFvJJbxQ26EQwFVjkzaFyHBUkgnPYj5jUnhMfE4b20LtBds1lL0kz0AkeYs5YRnJ+Xx7/qlOH8eeNXWKVkEqFHVSQHVhggjsdtq23Bvi7PFNDLNGk3RgkhXB6ZKuytkkAjYIBsB9cneucy79B5YZSXwtS/yvepdQc16LWyjmt5okh4n1XuSpMO1zK7BWA9RGojb+yaxvxF4jDccSnlt2DxOUIYAgMekoY4IB+YN381fXvO8EvDLa2GpZlvDM2R6VUzSP8ANnwHFRfjBLbNxAPaNCyNChZoWRlL6nBzpONWAv8A4pZaorhXLk1Vb/crBdstrG4IJ0x5yM9yFPkb7589qgNHK2hpSVw4Pqwp7yKQo23KaTgYzUuCZvsiGPVqGlfT39MgVu3jAP6V82/AmJUyNuGBwMsTh3OM/VXH7qE0jsoyk0ley9CuaWNQNKmQ6DgvsNrcH5R7rsQTtVzw+OXqEtgJl8KMDOWBU4Hc6c7nerDhHBzK4jtYWmkGB6BnQNOAXc7J6Vx6iCewzTF5f+EOcPfyZ7HoQkqvbcO+zNuey6RtvqpknLYi8kML+J6+C/JU/DFg011jBxHbg43wdUxwfY4IP61+U2+HcNigjEcMaxovZUAUDx4oq8VSo8rLPtJufiSah3nB4JTqlhjkIGAXRWIHfGSDtvUyiuiHOC3VFCooVQMBVAAA+gGwqv4lyxa3Grr28MhYAMWjUkgYxvjO2B+6rSigBXc1fBOxcg29rKCSS3QnWPHsMShhg/8AKB2pL81/D25szn7Pc9MIGaSSNdKksVwWjeRR47kHft2z65oxQB4dKkbHavtJ2HYmvZPFeVbS5J+0W8UpJBy6KSSBgb4z22rEzfCLheo/svk9pZx5/wC5RVjKTi7TPOcd+fIz+VSEvVPnH516a4P8K+FqhH2ONvUd31Oew8sxOPpV7bco2cahEtYAo7DpIe5z5Huam8cWaocblju79RB8mcHmuYlS3iaQgtkjZUy5xqY7DYg43YjcAjNNLgHwlRfVev1T/wAKMlYxv5OzPt42XfscA0wlXHav2hY0hcnF5Jrl2XkcrW0SNQkaKiDsqgKBvnYDYb11ooqhlCiiig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4582" name="Picture 6" descr="http://www.hobby-education.com.pl/KKM/Grafika/fabryka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1828800"/>
            <a:ext cx="333375" cy="349250"/>
          </a:xfrm>
          <a:prstGeom prst="rect">
            <a:avLst/>
          </a:prstGeom>
          <a:noFill/>
        </p:spPr>
      </p:pic>
      <p:pic>
        <p:nvPicPr>
          <p:cNvPr id="53" name="Picture 6" descr="http://www.hobby-education.com.pl/KKM/Grafika/fabryka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2438400"/>
            <a:ext cx="333375" cy="349250"/>
          </a:xfrm>
          <a:prstGeom prst="rect">
            <a:avLst/>
          </a:prstGeom>
          <a:noFill/>
        </p:spPr>
      </p:pic>
      <p:sp>
        <p:nvSpPr>
          <p:cNvPr id="56" name="pole tekstowe 55"/>
          <p:cNvSpPr txBox="1"/>
          <p:nvPr/>
        </p:nvSpPr>
        <p:spPr>
          <a:xfrm>
            <a:off x="4953000" y="2362200"/>
            <a:ext cx="1981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latin typeface="Arial" pitchFamily="34" charset="0"/>
                <a:cs typeface="Arial" pitchFamily="34" charset="0"/>
              </a:rPr>
              <a:t>Zakłady MESKO S.A.</a:t>
            </a:r>
          </a:p>
        </p:txBody>
      </p:sp>
      <p:sp>
        <p:nvSpPr>
          <p:cNvPr id="57" name="pole tekstowe 56"/>
          <p:cNvSpPr txBox="1"/>
          <p:nvPr/>
        </p:nvSpPr>
        <p:spPr>
          <a:xfrm>
            <a:off x="5410200" y="1524000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/>
              <a:t>Baza Paliw nr 6 Operatora Logistycznego Paliw Płynnych</a:t>
            </a:r>
            <a:endParaRPr lang="pl-PL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pole tekstowe 59"/>
          <p:cNvSpPr txBox="1"/>
          <p:nvPr/>
        </p:nvSpPr>
        <p:spPr>
          <a:xfrm>
            <a:off x="1210837" y="4884755"/>
            <a:ext cx="7391400" cy="1631216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pl-PL" sz="1000" b="1" dirty="0"/>
              <a:t>Na terenie powiatu znajdują się dwa zakłady dużego ryzyka.</a:t>
            </a:r>
          </a:p>
          <a:p>
            <a:endParaRPr lang="pl-PL" sz="1000" b="1" dirty="0"/>
          </a:p>
          <a:p>
            <a:r>
              <a:rPr lang="pl-PL" sz="1000" b="1" dirty="0"/>
              <a:t>Największa ilość toksycznych substancji chemicznych znajduje się w zakładzie MESKO S.A. w </a:t>
            </a:r>
            <a:r>
              <a:rPr lang="pl-PL" sz="1000" b="1" dirty="0" err="1"/>
              <a:t>Skarżysku-Kamiennej</a:t>
            </a:r>
            <a:r>
              <a:rPr lang="pl-PL" sz="1000" b="1" dirty="0"/>
              <a:t> .  Biorąc pod uwagę ilość wykorzystywanych materiałów i substancji niebezpiecznych Zakład Mesko S.A.  zalicza się do zakładu o dużym ryzyku wystąpienia poważnej awarii przemysłowej.</a:t>
            </a:r>
          </a:p>
          <a:p>
            <a:r>
              <a:rPr lang="pl-PL" sz="1000" b="1" dirty="0"/>
              <a:t>W procesie produkcji wykorzystywane są następujące rodzaje substancji: cyjanek sodu, wodorotlenek sodu, kwasy: solny, siarkowy, azotowy, pirosiarczyn sodu, podchloryn sodu, cyjanek potasu, amoniak, rozpuszczalnik „tri”, ciecze ropopochodne. </a:t>
            </a:r>
            <a:endParaRPr lang="pl-PL" sz="1000" b="1" dirty="0">
              <a:latin typeface="Arial" pitchFamily="34" charset="0"/>
              <a:cs typeface="Arial" pitchFamily="34" charset="0"/>
            </a:endParaRPr>
          </a:p>
          <a:p>
            <a:r>
              <a:rPr lang="pl-PL" sz="1000" b="1" dirty="0"/>
              <a:t>Zakładem stwarzającym duże zagrożenie, głównie dla środowiska naturalnego jest Baza Paliw nr 6 Operatora Logistycznego Paliw Płynnych (OLPP) w Skarżysku Kościelnym. Składowany jest tam olej napędowy w tysiącach ton. W normalnych warunkach pracy zagrożenie nie jest duże.</a:t>
            </a:r>
            <a:endParaRPr lang="pl-PL" sz="1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pole tekstowe 60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55" name="pole tekstowe 54">
            <a:extLst>
              <a:ext uri="{FF2B5EF4-FFF2-40B4-BE49-F238E27FC236}">
                <a16:creationId xmlns:a16="http://schemas.microsoft.com/office/drawing/2014/main" xmlns="" id="{BDE3F0E6-A1B6-43FF-937C-BC5A9A79CAF1}"/>
              </a:ext>
            </a:extLst>
          </p:cNvPr>
          <p:cNvSpPr txBox="1"/>
          <p:nvPr/>
        </p:nvSpPr>
        <p:spPr>
          <a:xfrm>
            <a:off x="4072046" y="2323137"/>
            <a:ext cx="1295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latin typeface="Arial" pitchFamily="34" charset="0"/>
                <a:cs typeface="Arial" pitchFamily="34" charset="0"/>
              </a:rPr>
              <a:t>Zbiornik Bliżyn</a:t>
            </a:r>
          </a:p>
        </p:txBody>
      </p:sp>
      <p:sp>
        <p:nvSpPr>
          <p:cNvPr id="58" name="Elipsa 22">
            <a:extLst>
              <a:ext uri="{FF2B5EF4-FFF2-40B4-BE49-F238E27FC236}">
                <a16:creationId xmlns:a16="http://schemas.microsoft.com/office/drawing/2014/main" xmlns="" id="{B364E99A-505F-4714-8E2B-859F05027A9D}"/>
              </a:ext>
            </a:extLst>
          </p:cNvPr>
          <p:cNvSpPr/>
          <p:nvPr/>
        </p:nvSpPr>
        <p:spPr>
          <a:xfrm rot="16013346">
            <a:off x="4635574" y="2519305"/>
            <a:ext cx="152400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000"/>
                            </p:stCondLst>
                            <p:childTnLst>
                              <p:par>
                                <p:cTn id="1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500"/>
                            </p:stCondLst>
                            <p:childTnLst>
                              <p:par>
                                <p:cTn id="1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0"/>
                            </p:stCondLst>
                            <p:childTnLst>
                              <p:par>
                                <p:cTn id="1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500"/>
                            </p:stCondLst>
                            <p:childTnLst>
                              <p:par>
                                <p:cTn id="1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6500"/>
                            </p:stCondLst>
                            <p:childTnLst>
                              <p:par>
                                <p:cTn id="14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7000"/>
                            </p:stCondLst>
                            <p:childTnLst>
                              <p:par>
                                <p:cTn id="15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500"/>
                            </p:stCondLst>
                            <p:childTnLst>
                              <p:par>
                                <p:cTn id="15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8000"/>
                            </p:stCondLst>
                            <p:childTnLst>
                              <p:par>
                                <p:cTn id="16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8500"/>
                            </p:stCondLst>
                            <p:childTnLst>
                              <p:par>
                                <p:cTn id="1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000"/>
                            </p:stCondLst>
                            <p:childTnLst>
                              <p:par>
                                <p:cTn id="16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9500"/>
                            </p:stCondLst>
                            <p:childTnLst>
                              <p:par>
                                <p:cTn id="17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000"/>
                            </p:stCondLst>
                            <p:childTnLst>
                              <p:par>
                                <p:cTn id="26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500"/>
                            </p:stCondLst>
                            <p:childTnLst>
                              <p:par>
                                <p:cTn id="268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000"/>
                            </p:stCondLst>
                            <p:childTnLst>
                              <p:par>
                                <p:cTn id="27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"/>
                            </p:stCondLst>
                            <p:childTnLst>
                              <p:par>
                                <p:cTn id="28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9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1000"/>
                            </p:stCondLst>
                            <p:childTnLst>
                              <p:par>
                                <p:cTn id="29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1500"/>
                            </p:stCondLst>
                            <p:childTnLst>
                              <p:par>
                                <p:cTn id="29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2500"/>
                            </p:stCondLst>
                            <p:childTnLst>
                              <p:par>
                                <p:cTn id="30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4" grpId="0" animBg="1"/>
      <p:bldP spid="24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23" grpId="0" animBg="1"/>
      <p:bldP spid="23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1" grpId="1" animBg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 animBg="1"/>
      <p:bldP spid="37" grpId="1" animBg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 animBg="1"/>
      <p:bldP spid="48" grpId="1" animBg="1"/>
      <p:bldP spid="49" grpId="0"/>
      <p:bldP spid="49" grpId="1"/>
      <p:bldP spid="50" grpId="0"/>
      <p:bldP spid="50" grpId="1"/>
      <p:bldP spid="51" grpId="0" animBg="1"/>
      <p:bldP spid="51" grpId="1" animBg="1"/>
      <p:bldP spid="52" grpId="0"/>
      <p:bldP spid="52" grpId="1"/>
      <p:bldP spid="56" grpId="0"/>
      <p:bldP spid="57" grpId="0"/>
      <p:bldP spid="60" grpId="0" animBg="1"/>
      <p:bldP spid="55" grpId="0"/>
      <p:bldP spid="55" grpId="1"/>
      <p:bldP spid="58" grpId="0" animBg="1"/>
      <p:bldP spid="58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3362988" y="163695"/>
            <a:ext cx="30276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2019 r.</a:t>
            </a:r>
          </a:p>
          <a:p>
            <a:pPr algn="ctr"/>
            <a:endParaRPr lang="pl-PL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C351AB40-E15A-4EF1-AD35-C56F04D66AEF}"/>
              </a:ext>
            </a:extLst>
          </p:cNvPr>
          <p:cNvSpPr txBox="1"/>
          <p:nvPr/>
        </p:nvSpPr>
        <p:spPr>
          <a:xfrm>
            <a:off x="1676400" y="592463"/>
            <a:ext cx="617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200" dirty="0"/>
              <a:t>Porównanie ilości zdarzeń za okres 01.01-07.05.2019 r z analogicznym okresem 2018 roku</a:t>
            </a: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xmlns="" id="{ACE64CC9-4BCC-4C1F-A921-2BE6DBA9CA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510825194"/>
              </p:ext>
            </p:extLst>
          </p:nvPr>
        </p:nvGraphicFramePr>
        <p:xfrm>
          <a:off x="1562101" y="1143000"/>
          <a:ext cx="7010400" cy="477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980613479"/>
      </p:ext>
    </p:extLst>
  </p:cSld>
  <p:clrMapOvr>
    <a:masterClrMapping/>
  </p:clrMapOvr>
  <p:transition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3362988" y="163695"/>
            <a:ext cx="30276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2019 r.</a:t>
            </a:r>
          </a:p>
          <a:p>
            <a:pPr algn="ctr"/>
            <a:endParaRPr lang="pl-PL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C351AB40-E15A-4EF1-AD35-C56F04D66AEF}"/>
              </a:ext>
            </a:extLst>
          </p:cNvPr>
          <p:cNvSpPr txBox="1"/>
          <p:nvPr/>
        </p:nvSpPr>
        <p:spPr>
          <a:xfrm>
            <a:off x="1676400" y="592463"/>
            <a:ext cx="617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200" dirty="0"/>
              <a:t>Porównanie ilości zdarzeń za okres 01.01-07.05.2019 r z analogicznym okresem 2018 roku</a:t>
            </a: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xmlns="" id="{ACE64CC9-4BCC-4C1F-A921-2BE6DBA9CA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584940862"/>
              </p:ext>
            </p:extLst>
          </p:nvPr>
        </p:nvGraphicFramePr>
        <p:xfrm>
          <a:off x="1562101" y="1143000"/>
          <a:ext cx="7010400" cy="477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72601687"/>
      </p:ext>
    </p:extLst>
  </p:cSld>
  <p:clrMapOvr>
    <a:masterClrMapping/>
  </p:clrMapOvr>
  <p:transition>
    <p:wedg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3362988" y="163695"/>
            <a:ext cx="30276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2019 r.</a:t>
            </a:r>
          </a:p>
          <a:p>
            <a:pPr algn="ctr"/>
            <a:endParaRPr lang="pl-PL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C351AB40-E15A-4EF1-AD35-C56F04D66AEF}"/>
              </a:ext>
            </a:extLst>
          </p:cNvPr>
          <p:cNvSpPr txBox="1"/>
          <p:nvPr/>
        </p:nvSpPr>
        <p:spPr>
          <a:xfrm>
            <a:off x="1676400" y="592463"/>
            <a:ext cx="617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200" dirty="0"/>
              <a:t>Porównanie ilości zdarzeń za okres 01.01-07.05.2019 r z analogicznym okresem 2018 roku</a:t>
            </a: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xmlns="" id="{ACE64CC9-4BCC-4C1F-A921-2BE6DBA9CA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421290852"/>
              </p:ext>
            </p:extLst>
          </p:nvPr>
        </p:nvGraphicFramePr>
        <p:xfrm>
          <a:off x="1562101" y="1143000"/>
          <a:ext cx="7010400" cy="477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531185775"/>
      </p:ext>
    </p:extLst>
  </p:cSld>
  <p:clrMapOvr>
    <a:masterClrMapping/>
  </p:clrMapOvr>
  <p:transition>
    <p:wedg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3362988" y="163695"/>
            <a:ext cx="30276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2019 r.</a:t>
            </a:r>
          </a:p>
          <a:p>
            <a:pPr algn="ctr"/>
            <a:endParaRPr lang="pl-PL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C351AB40-E15A-4EF1-AD35-C56F04D66AEF}"/>
              </a:ext>
            </a:extLst>
          </p:cNvPr>
          <p:cNvSpPr txBox="1"/>
          <p:nvPr/>
        </p:nvSpPr>
        <p:spPr>
          <a:xfrm>
            <a:off x="1676400" y="592463"/>
            <a:ext cx="617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200" dirty="0"/>
              <a:t>Porównanie ilości zdarzeń za okres 01.01-07.05.2019 r z analogicznym okresem 2018 roku</a:t>
            </a: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xmlns="" id="{ACE64CC9-4BCC-4C1F-A921-2BE6DBA9CA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64505837"/>
              </p:ext>
            </p:extLst>
          </p:nvPr>
        </p:nvGraphicFramePr>
        <p:xfrm>
          <a:off x="1371600" y="1298230"/>
          <a:ext cx="7010400" cy="477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562968329"/>
      </p:ext>
    </p:extLst>
  </p:cSld>
  <p:clrMapOvr>
    <a:masterClrMapping/>
  </p:clrMapOvr>
  <p:transition>
    <p:wedg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3362988" y="163695"/>
            <a:ext cx="30276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2019 r.</a:t>
            </a:r>
          </a:p>
          <a:p>
            <a:pPr algn="ctr"/>
            <a:endParaRPr lang="pl-PL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graphicFrame>
        <p:nvGraphicFramePr>
          <p:cNvPr id="12" name="Wykres 11">
            <a:extLst>
              <a:ext uri="{FF2B5EF4-FFF2-40B4-BE49-F238E27FC236}">
                <a16:creationId xmlns:a16="http://schemas.microsoft.com/office/drawing/2014/main" xmlns="" id="{435CEAB6-E186-485B-B445-F2110FE21A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43883949"/>
              </p:ext>
            </p:extLst>
          </p:nvPr>
        </p:nvGraphicFramePr>
        <p:xfrm>
          <a:off x="1447800" y="1226262"/>
          <a:ext cx="7391400" cy="4631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486592906"/>
      </p:ext>
    </p:extLst>
  </p:cSld>
  <p:clrMapOvr>
    <a:masterClrMapping/>
  </p:clrMapOvr>
  <p:transition>
    <p:wedg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xmlns="" val="2592044429"/>
              </p:ext>
            </p:extLst>
          </p:nvPr>
        </p:nvGraphicFramePr>
        <p:xfrm>
          <a:off x="1361412" y="1600200"/>
          <a:ext cx="71628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Prostokąt 8"/>
          <p:cNvSpPr/>
          <p:nvPr/>
        </p:nvSpPr>
        <p:spPr>
          <a:xfrm>
            <a:off x="3429000" y="304800"/>
            <a:ext cx="30276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2019 r.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1524000" y="1163320"/>
            <a:ext cx="647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Interwencje do stwierdzonej obecności tlenku węgla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1F4B5F01-830A-47C1-ABC6-6D58E15DA34E}"/>
              </a:ext>
            </a:extLst>
          </p:cNvPr>
          <p:cNvSpPr txBox="1"/>
          <p:nvPr/>
        </p:nvSpPr>
        <p:spPr>
          <a:xfrm>
            <a:off x="1676400" y="695513"/>
            <a:ext cx="617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200" dirty="0"/>
              <a:t>Porównanie ilości zdarzeń za okres 01.01-07.05.2019 r z analogicznym okresem 2018 roku</a:t>
            </a:r>
          </a:p>
        </p:txBody>
      </p:sp>
    </p:spTree>
    <p:extLst>
      <p:ext uri="{BB962C8B-B14F-4D97-AF65-F5344CB8AC3E}">
        <p14:creationId xmlns:p14="http://schemas.microsoft.com/office/powerpoint/2010/main" xmlns="" val="3343945832"/>
      </p:ext>
    </p:extLst>
  </p:cSld>
  <p:clrMapOvr>
    <a:masterClrMapping/>
  </p:clrMapOvr>
  <p:transition>
    <p:wedg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3362988" y="163695"/>
            <a:ext cx="30276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2019 r.</a:t>
            </a:r>
          </a:p>
          <a:p>
            <a:pPr algn="ctr"/>
            <a:endParaRPr lang="pl-PL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C351AB40-E15A-4EF1-AD35-C56F04D66AEF}"/>
              </a:ext>
            </a:extLst>
          </p:cNvPr>
          <p:cNvSpPr txBox="1"/>
          <p:nvPr/>
        </p:nvSpPr>
        <p:spPr>
          <a:xfrm>
            <a:off x="1676400" y="592463"/>
            <a:ext cx="617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200" dirty="0"/>
              <a:t>Porównanie ilości zdarzeń za okres 01.01-07.05.2019 r z analogicznym okresem 2018 roku</a:t>
            </a: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xmlns="" id="{ACE64CC9-4BCC-4C1F-A921-2BE6DBA9CA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206746434"/>
              </p:ext>
            </p:extLst>
          </p:nvPr>
        </p:nvGraphicFramePr>
        <p:xfrm>
          <a:off x="1371600" y="1298230"/>
          <a:ext cx="7010400" cy="477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549975351"/>
      </p:ext>
    </p:extLst>
  </p:cSld>
  <p:clrMapOvr>
    <a:masterClrMapping/>
  </p:clrMapOvr>
  <p:transition>
    <p:wedg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pp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3426242" y="381000"/>
            <a:ext cx="30276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2019 r.</a:t>
            </a:r>
          </a:p>
          <a:p>
            <a:pPr algn="ctr"/>
            <a:endParaRPr lang="pl-PL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981201" y="778290"/>
            <a:ext cx="617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Wyjazdy jednostek OSP włączonych do KSRG do zdarzeń w powiecie skarżyskim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2057400" y="6539351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graphicFrame>
        <p:nvGraphicFramePr>
          <p:cNvPr id="16" name="Wykres 15">
            <a:extLst>
              <a:ext uri="{FF2B5EF4-FFF2-40B4-BE49-F238E27FC236}">
                <a16:creationId xmlns:a16="http://schemas.microsoft.com/office/drawing/2014/main" xmlns="" id="{E53F504E-095E-4B7A-AE47-299EA33BA3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31110894"/>
              </p:ext>
            </p:extLst>
          </p:nvPr>
        </p:nvGraphicFramePr>
        <p:xfrm>
          <a:off x="1295400" y="1452579"/>
          <a:ext cx="7772399" cy="406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38EB9484-3A54-4877-8781-5796E118BF30}"/>
              </a:ext>
            </a:extLst>
          </p:cNvPr>
          <p:cNvSpPr txBox="1"/>
          <p:nvPr/>
        </p:nvSpPr>
        <p:spPr>
          <a:xfrm>
            <a:off x="1981201" y="1060422"/>
            <a:ext cx="617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200" dirty="0"/>
              <a:t>Porównanie ilości zdarzeń za okres 01.01-07.05.2019 r z analogicznym okresem 2018 roku</a:t>
            </a:r>
          </a:p>
        </p:txBody>
      </p:sp>
    </p:spTree>
    <p:extLst>
      <p:ext uri="{BB962C8B-B14F-4D97-AF65-F5344CB8AC3E}">
        <p14:creationId xmlns:p14="http://schemas.microsoft.com/office/powerpoint/2010/main" xmlns="" val="395013305"/>
      </p:ext>
    </p:extLst>
  </p:cSld>
  <p:clrMapOvr>
    <a:masterClrMapping/>
  </p:clrMapOvr>
  <p:transition>
    <p:wedg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pp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3426242" y="381000"/>
            <a:ext cx="302762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2019 r.</a:t>
            </a:r>
          </a:p>
          <a:p>
            <a:pPr algn="ctr"/>
            <a:endParaRPr lang="pl-PL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981201" y="778290"/>
            <a:ext cx="617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Wyjazdy jednostek OSP włączonych do KSRG do zdarzeń w powiecie skarżyskim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2057400" y="6539351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graphicFrame>
        <p:nvGraphicFramePr>
          <p:cNvPr id="16" name="Wykres 15">
            <a:extLst>
              <a:ext uri="{FF2B5EF4-FFF2-40B4-BE49-F238E27FC236}">
                <a16:creationId xmlns:a16="http://schemas.microsoft.com/office/drawing/2014/main" xmlns="" id="{E53F504E-095E-4B7A-AE47-299EA33BA3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1549796"/>
              </p:ext>
            </p:extLst>
          </p:nvPr>
        </p:nvGraphicFramePr>
        <p:xfrm>
          <a:off x="609600" y="1473886"/>
          <a:ext cx="8229599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38EB9484-3A54-4877-8781-5796E118BF30}"/>
              </a:ext>
            </a:extLst>
          </p:cNvPr>
          <p:cNvSpPr txBox="1"/>
          <p:nvPr/>
        </p:nvSpPr>
        <p:spPr>
          <a:xfrm>
            <a:off x="1981201" y="1060422"/>
            <a:ext cx="617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200" dirty="0"/>
              <a:t>Porównanie ilości zdarzeń za okres 01.01-07.05.2019 r z analogicznym okresem 2018 roku</a:t>
            </a:r>
          </a:p>
        </p:txBody>
      </p:sp>
    </p:spTree>
    <p:extLst>
      <p:ext uri="{BB962C8B-B14F-4D97-AF65-F5344CB8AC3E}">
        <p14:creationId xmlns:p14="http://schemas.microsoft.com/office/powerpoint/2010/main" xmlns="" val="2773453547"/>
      </p:ext>
    </p:extLst>
  </p:cSld>
  <p:clrMapOvr>
    <a:masterClrMapping/>
  </p:clrMapOvr>
  <p:transition>
    <p:wedg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pp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3426241" y="381000"/>
            <a:ext cx="30276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2019 r.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956817" y="1107609"/>
            <a:ext cx="617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Brak wyjazdu do zdarzenia jednostek OSP pomimo alarmowania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xmlns="" id="{27435D0A-3BBC-48D5-95F1-6C1201EDD1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903628301"/>
              </p:ext>
            </p:extLst>
          </p:nvPr>
        </p:nvGraphicFramePr>
        <p:xfrm>
          <a:off x="1343413" y="1524000"/>
          <a:ext cx="7193280" cy="4378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37836439-63DB-4542-A9AA-F203A55A77C6}"/>
              </a:ext>
            </a:extLst>
          </p:cNvPr>
          <p:cNvSpPr txBox="1"/>
          <p:nvPr/>
        </p:nvSpPr>
        <p:spPr>
          <a:xfrm>
            <a:off x="1981201" y="790604"/>
            <a:ext cx="617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200" dirty="0"/>
              <a:t>Porównanie ilości zdarzeń za okres 01.01-07.05.2019 r z analogicznym okresem 2018 roku</a:t>
            </a:r>
          </a:p>
        </p:txBody>
      </p:sp>
    </p:spTree>
    <p:extLst>
      <p:ext uri="{BB962C8B-B14F-4D97-AF65-F5344CB8AC3E}">
        <p14:creationId xmlns:p14="http://schemas.microsoft.com/office/powerpoint/2010/main" xmlns="" val="3282709099"/>
      </p:ext>
    </p:extLst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Obraz 163" descr="ppp.gif">
            <a:extLst>
              <a:ext uri="{FF2B5EF4-FFF2-40B4-BE49-F238E27FC236}">
                <a16:creationId xmlns:a16="http://schemas.microsoft.com/office/drawing/2014/main" xmlns="" id="{E2833598-4528-420D-8B9E-712A93DD7B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28854" y="2117565"/>
            <a:ext cx="6553200" cy="2590800"/>
          </a:xfrm>
          <a:prstGeom prst="rect">
            <a:avLst/>
          </a:prstGeom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4691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02D56D24-C094-4E2E-87D7-6A37CBFA78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2600" y="100990"/>
            <a:ext cx="5962229" cy="6553199"/>
          </a:xfrm>
          <a:prstGeom prst="rect">
            <a:avLst/>
          </a:prstGeom>
        </p:spPr>
      </p:pic>
      <p:grpSp>
        <p:nvGrpSpPr>
          <p:cNvPr id="4" name="Grupa 3">
            <a:extLst>
              <a:ext uri="{FF2B5EF4-FFF2-40B4-BE49-F238E27FC236}">
                <a16:creationId xmlns:a16="http://schemas.microsoft.com/office/drawing/2014/main" xmlns="" id="{D2175DF1-BA23-41B6-B3FF-73E61E90FA9D}"/>
              </a:ext>
            </a:extLst>
          </p:cNvPr>
          <p:cNvGrpSpPr/>
          <p:nvPr/>
        </p:nvGrpSpPr>
        <p:grpSpPr>
          <a:xfrm>
            <a:off x="2068535" y="647562"/>
            <a:ext cx="6336408" cy="5550756"/>
            <a:chOff x="2068535" y="647562"/>
            <a:chExt cx="6336408" cy="5550756"/>
          </a:xfrm>
        </p:grpSpPr>
        <p:pic>
          <p:nvPicPr>
            <p:cNvPr id="69" name="Picture 7" descr="samochodzik_str">
              <a:extLst>
                <a:ext uri="{FF2B5EF4-FFF2-40B4-BE49-F238E27FC236}">
                  <a16:creationId xmlns:a16="http://schemas.microsoft.com/office/drawing/2014/main" xmlns="" id="{AE9F2D6F-4CDB-4C86-9FFB-4899FDDCC1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84938" y="3548086"/>
              <a:ext cx="26161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" name="Picture 7" descr="samochodzik_str">
              <a:extLst>
                <a:ext uri="{FF2B5EF4-FFF2-40B4-BE49-F238E27FC236}">
                  <a16:creationId xmlns:a16="http://schemas.microsoft.com/office/drawing/2014/main" xmlns="" id="{550EC84B-B758-4BE5-887F-5128617F7A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011771" y="647562"/>
              <a:ext cx="26161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" name="Picture 7" descr="samochodzik_str">
              <a:extLst>
                <a:ext uri="{FF2B5EF4-FFF2-40B4-BE49-F238E27FC236}">
                  <a16:creationId xmlns:a16="http://schemas.microsoft.com/office/drawing/2014/main" xmlns="" id="{D133F5D2-903C-453C-A020-470CEEFA68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61783" y="1207665"/>
              <a:ext cx="26161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" name="pole tekstowe 85">
              <a:extLst>
                <a:ext uri="{FF2B5EF4-FFF2-40B4-BE49-F238E27FC236}">
                  <a16:creationId xmlns:a16="http://schemas.microsoft.com/office/drawing/2014/main" xmlns="" id="{9D3E07E9-1E11-4B12-AAB2-0B39E6A1A656}"/>
                </a:ext>
              </a:extLst>
            </p:cNvPr>
            <p:cNvSpPr txBox="1"/>
            <p:nvPr/>
          </p:nvSpPr>
          <p:spPr>
            <a:xfrm>
              <a:off x="2694337" y="2193388"/>
              <a:ext cx="841190" cy="261610"/>
            </a:xfrm>
            <a:prstGeom prst="rect">
              <a:avLst/>
            </a:prstGeom>
            <a:solidFill>
              <a:srgbClr val="FFFF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pl-PL" sz="1100" b="1" dirty="0">
                  <a:solidFill>
                    <a:schemeClr val="tx1"/>
                  </a:solidFill>
                </a:rPr>
                <a:t>OSP Nowki</a:t>
              </a:r>
            </a:p>
          </p:txBody>
        </p:sp>
        <p:pic>
          <p:nvPicPr>
            <p:cNvPr id="81" name="Picture 7" descr="samochodzik_str">
              <a:extLst>
                <a:ext uri="{FF2B5EF4-FFF2-40B4-BE49-F238E27FC236}">
                  <a16:creationId xmlns:a16="http://schemas.microsoft.com/office/drawing/2014/main" xmlns="" id="{0C1E6D34-C3FA-49EA-AED9-C2FE5D8853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00420" y="1969665"/>
              <a:ext cx="26161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" name="pole tekstowe 87">
              <a:extLst>
                <a:ext uri="{FF2B5EF4-FFF2-40B4-BE49-F238E27FC236}">
                  <a16:creationId xmlns:a16="http://schemas.microsoft.com/office/drawing/2014/main" xmlns="" id="{CD1BD3B2-41A6-4116-94C6-48E84B4B5AF8}"/>
                </a:ext>
              </a:extLst>
            </p:cNvPr>
            <p:cNvSpPr txBox="1"/>
            <p:nvPr/>
          </p:nvSpPr>
          <p:spPr>
            <a:xfrm>
              <a:off x="2068535" y="2873220"/>
              <a:ext cx="1602159" cy="261610"/>
            </a:xfrm>
            <a:prstGeom prst="rect">
              <a:avLst/>
            </a:prstGeom>
            <a:solidFill>
              <a:srgbClr val="FFFF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pl-PL" sz="1100" b="1" dirty="0">
                  <a:solidFill>
                    <a:schemeClr val="tx1"/>
                  </a:solidFill>
                </a:rPr>
                <a:t>OSP Nowy Odrowążek</a:t>
              </a:r>
            </a:p>
          </p:txBody>
        </p:sp>
        <p:pic>
          <p:nvPicPr>
            <p:cNvPr id="83" name="Picture 7" descr="samochodzik_str">
              <a:extLst>
                <a:ext uri="{FF2B5EF4-FFF2-40B4-BE49-F238E27FC236}">
                  <a16:creationId xmlns:a16="http://schemas.microsoft.com/office/drawing/2014/main" xmlns="" id="{03CB82DD-8739-4E96-9026-21E0A82CC8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38810" y="2622187"/>
              <a:ext cx="26161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9" name="pole tekstowe 88">
              <a:extLst>
                <a:ext uri="{FF2B5EF4-FFF2-40B4-BE49-F238E27FC236}">
                  <a16:creationId xmlns:a16="http://schemas.microsoft.com/office/drawing/2014/main" xmlns="" id="{DCA947B5-550F-4210-BB91-42ACCE270A0C}"/>
                </a:ext>
              </a:extLst>
            </p:cNvPr>
            <p:cNvSpPr txBox="1"/>
            <p:nvPr/>
          </p:nvSpPr>
          <p:spPr>
            <a:xfrm>
              <a:off x="3860839" y="2960265"/>
              <a:ext cx="910937" cy="261610"/>
            </a:xfrm>
            <a:prstGeom prst="rect">
              <a:avLst/>
            </a:prstGeom>
            <a:solidFill>
              <a:srgbClr val="FFFF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pl-PL" sz="1100" b="1" dirty="0">
                  <a:solidFill>
                    <a:schemeClr val="tx1"/>
                  </a:solidFill>
                </a:rPr>
                <a:t>OSP Wołów</a:t>
              </a:r>
            </a:p>
          </p:txBody>
        </p:sp>
        <p:pic>
          <p:nvPicPr>
            <p:cNvPr id="80" name="Picture 7" descr="samochodzik_str">
              <a:extLst>
                <a:ext uri="{FF2B5EF4-FFF2-40B4-BE49-F238E27FC236}">
                  <a16:creationId xmlns:a16="http://schemas.microsoft.com/office/drawing/2014/main" xmlns="" id="{75B194CD-F49E-4518-AE54-E32C397FE0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58626" y="2688475"/>
              <a:ext cx="26161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" name="pole tekstowe 89">
              <a:extLst>
                <a:ext uri="{FF2B5EF4-FFF2-40B4-BE49-F238E27FC236}">
                  <a16:creationId xmlns:a16="http://schemas.microsoft.com/office/drawing/2014/main" xmlns="" id="{D426175C-C427-493C-A0AE-8FB657F00B93}"/>
                </a:ext>
              </a:extLst>
            </p:cNvPr>
            <p:cNvSpPr txBox="1"/>
            <p:nvPr/>
          </p:nvSpPr>
          <p:spPr>
            <a:xfrm>
              <a:off x="3285952" y="1496707"/>
              <a:ext cx="1059322" cy="261610"/>
            </a:xfrm>
            <a:prstGeom prst="rect">
              <a:avLst/>
            </a:prstGeom>
            <a:solidFill>
              <a:srgbClr val="FFFF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pl-PL" sz="1100" b="1" dirty="0">
                  <a:solidFill>
                    <a:schemeClr val="tx1"/>
                  </a:solidFill>
                </a:rPr>
                <a:t>OSP Mroczków</a:t>
              </a:r>
            </a:p>
          </p:txBody>
        </p:sp>
        <p:sp>
          <p:nvSpPr>
            <p:cNvPr id="91" name="pole tekstowe 90">
              <a:extLst>
                <a:ext uri="{FF2B5EF4-FFF2-40B4-BE49-F238E27FC236}">
                  <a16:creationId xmlns:a16="http://schemas.microsoft.com/office/drawing/2014/main" xmlns="" id="{06A6214C-0F0C-483F-A085-61132029B88C}"/>
                </a:ext>
              </a:extLst>
            </p:cNvPr>
            <p:cNvSpPr txBox="1"/>
            <p:nvPr/>
          </p:nvSpPr>
          <p:spPr>
            <a:xfrm>
              <a:off x="4156190" y="3836658"/>
              <a:ext cx="941313" cy="261610"/>
            </a:xfrm>
            <a:prstGeom prst="rect">
              <a:avLst/>
            </a:prstGeom>
            <a:solidFill>
              <a:srgbClr val="FFFF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pl-PL" sz="1100" b="1" dirty="0">
                  <a:solidFill>
                    <a:schemeClr val="tx1"/>
                  </a:solidFill>
                </a:rPr>
                <a:t>OSP Ostojów</a:t>
              </a:r>
            </a:p>
          </p:txBody>
        </p:sp>
        <p:sp>
          <p:nvSpPr>
            <p:cNvPr id="95" name="pole tekstowe 94">
              <a:extLst>
                <a:ext uri="{FF2B5EF4-FFF2-40B4-BE49-F238E27FC236}">
                  <a16:creationId xmlns:a16="http://schemas.microsoft.com/office/drawing/2014/main" xmlns="" id="{BB12FA4D-41C7-4F9F-AE80-196E552317FD}"/>
                </a:ext>
              </a:extLst>
            </p:cNvPr>
            <p:cNvSpPr txBox="1"/>
            <p:nvPr/>
          </p:nvSpPr>
          <p:spPr>
            <a:xfrm>
              <a:off x="6675608" y="934074"/>
              <a:ext cx="1602159" cy="261610"/>
            </a:xfrm>
            <a:prstGeom prst="rect">
              <a:avLst/>
            </a:prstGeom>
            <a:solidFill>
              <a:srgbClr val="FFFF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pl-PL" sz="1100" b="1" dirty="0">
                  <a:solidFill>
                    <a:schemeClr val="tx1"/>
                  </a:solidFill>
                </a:rPr>
                <a:t>OSP Kierz Niedźwiedzi</a:t>
              </a:r>
            </a:p>
          </p:txBody>
        </p:sp>
        <p:sp>
          <p:nvSpPr>
            <p:cNvPr id="97" name="pole tekstowe 96">
              <a:extLst>
                <a:ext uri="{FF2B5EF4-FFF2-40B4-BE49-F238E27FC236}">
                  <a16:creationId xmlns:a16="http://schemas.microsoft.com/office/drawing/2014/main" xmlns="" id="{9C17DEB1-192F-4E53-A92D-33732456EF30}"/>
                </a:ext>
              </a:extLst>
            </p:cNvPr>
            <p:cNvSpPr txBox="1"/>
            <p:nvPr/>
          </p:nvSpPr>
          <p:spPr>
            <a:xfrm>
              <a:off x="6228391" y="5987325"/>
              <a:ext cx="199542" cy="168677"/>
            </a:xfrm>
            <a:prstGeom prst="rect">
              <a:avLst/>
            </a:prstGeom>
            <a:solidFill>
              <a:srgbClr val="FFFF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pl-PL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99" name="pole tekstowe 98">
              <a:extLst>
                <a:ext uri="{FF2B5EF4-FFF2-40B4-BE49-F238E27FC236}">
                  <a16:creationId xmlns:a16="http://schemas.microsoft.com/office/drawing/2014/main" xmlns="" id="{E413EA81-073F-42DC-9B48-0884402C5D7E}"/>
                </a:ext>
              </a:extLst>
            </p:cNvPr>
            <p:cNvSpPr txBox="1"/>
            <p:nvPr/>
          </p:nvSpPr>
          <p:spPr>
            <a:xfrm>
              <a:off x="6540664" y="5952097"/>
              <a:ext cx="186427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00" dirty="0">
                  <a:latin typeface="Arial" panose="020B0604020202020204" pitchFamily="34" charset="0"/>
                  <a:cs typeface="Arial" panose="020B0604020202020204" pitchFamily="34" charset="0"/>
                </a:rPr>
                <a:t>Jednostki spoza KSRG</a:t>
              </a:r>
            </a:p>
          </p:txBody>
        </p:sp>
      </p:grpSp>
      <p:sp>
        <p:nvSpPr>
          <p:cNvPr id="100" name="Prostokąt 99">
            <a:extLst>
              <a:ext uri="{FF2B5EF4-FFF2-40B4-BE49-F238E27FC236}">
                <a16:creationId xmlns:a16="http://schemas.microsoft.com/office/drawing/2014/main" xmlns="" id="{F8FDB367-B58A-41F4-B07D-F4A53173E139}"/>
              </a:ext>
            </a:extLst>
          </p:cNvPr>
          <p:cNvSpPr/>
          <p:nvPr/>
        </p:nvSpPr>
        <p:spPr>
          <a:xfrm>
            <a:off x="1709586" y="257574"/>
            <a:ext cx="3104888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Rozlokowanie </a:t>
            </a:r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jednostek OSP</a:t>
            </a:r>
            <a:endParaRPr lang="pl-PL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" name="Grupa 1">
            <a:extLst>
              <a:ext uri="{FF2B5EF4-FFF2-40B4-BE49-F238E27FC236}">
                <a16:creationId xmlns:a16="http://schemas.microsoft.com/office/drawing/2014/main" xmlns="" id="{BCF77779-4B73-4A90-B392-AE45CCF1577A}"/>
              </a:ext>
            </a:extLst>
          </p:cNvPr>
          <p:cNvGrpSpPr/>
          <p:nvPr/>
        </p:nvGrpSpPr>
        <p:grpSpPr>
          <a:xfrm>
            <a:off x="3244618" y="940170"/>
            <a:ext cx="4663371" cy="5340282"/>
            <a:chOff x="3244618" y="940170"/>
            <a:chExt cx="4663371" cy="5340282"/>
          </a:xfrm>
        </p:grpSpPr>
        <p:pic>
          <p:nvPicPr>
            <p:cNvPr id="51" name="Picture 7" descr="samochodzik_str">
              <a:extLst>
                <a:ext uri="{FF2B5EF4-FFF2-40B4-BE49-F238E27FC236}">
                  <a16:creationId xmlns:a16="http://schemas.microsoft.com/office/drawing/2014/main" xmlns="" id="{ADFD5B16-B269-4567-8DDD-0F9EC9779D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854565" y="3645907"/>
              <a:ext cx="26161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7" descr="samochodzik_str">
              <a:extLst>
                <a:ext uri="{FF2B5EF4-FFF2-40B4-BE49-F238E27FC236}">
                  <a16:creationId xmlns:a16="http://schemas.microsoft.com/office/drawing/2014/main" xmlns="" id="{5E0FAC55-9873-4897-AB51-7E8190ABDE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865554" y="5721590"/>
              <a:ext cx="26161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" name="Picture 7" descr="samochodzik_str">
              <a:extLst>
                <a:ext uri="{FF2B5EF4-FFF2-40B4-BE49-F238E27FC236}">
                  <a16:creationId xmlns:a16="http://schemas.microsoft.com/office/drawing/2014/main" xmlns="" id="{1BF9D8A4-59B8-471A-9450-32C90963AC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327342" y="940170"/>
              <a:ext cx="26161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" name="Picture 7" descr="samochodzik_str">
              <a:extLst>
                <a:ext uri="{FF2B5EF4-FFF2-40B4-BE49-F238E27FC236}">
                  <a16:creationId xmlns:a16="http://schemas.microsoft.com/office/drawing/2014/main" xmlns="" id="{9556B0C9-83AD-44E7-85FF-09D1073159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42576" y="2231275"/>
              <a:ext cx="26161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" name="Picture 7" descr="samochodzik_str">
              <a:extLst>
                <a:ext uri="{FF2B5EF4-FFF2-40B4-BE49-F238E27FC236}">
                  <a16:creationId xmlns:a16="http://schemas.microsoft.com/office/drawing/2014/main" xmlns="" id="{861A7942-64B7-440E-B10E-CD4963B782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04782" y="1904880"/>
              <a:ext cx="26161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4" name="pole tekstowe 83">
              <a:extLst>
                <a:ext uri="{FF2B5EF4-FFF2-40B4-BE49-F238E27FC236}">
                  <a16:creationId xmlns:a16="http://schemas.microsoft.com/office/drawing/2014/main" xmlns="" id="{349F55FB-5CE5-4994-B7BE-661BC50A634A}"/>
                </a:ext>
              </a:extLst>
            </p:cNvPr>
            <p:cNvSpPr txBox="1"/>
            <p:nvPr/>
          </p:nvSpPr>
          <p:spPr>
            <a:xfrm>
              <a:off x="5389303" y="3947419"/>
              <a:ext cx="1192134" cy="261610"/>
            </a:xfrm>
            <a:prstGeom prst="rect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pl-PL" sz="1100" b="1" dirty="0">
                  <a:solidFill>
                    <a:schemeClr val="tx1"/>
                  </a:solidFill>
                </a:rPr>
                <a:t>OSP Suchedniów</a:t>
              </a:r>
            </a:p>
          </p:txBody>
        </p:sp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xmlns="" id="{9554D510-71F2-4207-84F0-FE4021AA8DA4}"/>
                </a:ext>
              </a:extLst>
            </p:cNvPr>
            <p:cNvSpPr txBox="1"/>
            <p:nvPr/>
          </p:nvSpPr>
          <p:spPr>
            <a:xfrm>
              <a:off x="3244618" y="2502030"/>
              <a:ext cx="834329" cy="261610"/>
            </a:xfrm>
            <a:prstGeom prst="rect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pl-PL" sz="1100" b="1" dirty="0">
                  <a:solidFill>
                    <a:schemeClr val="tx1"/>
                  </a:solidFill>
                </a:rPr>
                <a:t>OSP Sorbin</a:t>
              </a:r>
            </a:p>
          </p:txBody>
        </p:sp>
        <p:sp>
          <p:nvSpPr>
            <p:cNvPr id="85" name="pole tekstowe 84">
              <a:extLst>
                <a:ext uri="{FF2B5EF4-FFF2-40B4-BE49-F238E27FC236}">
                  <a16:creationId xmlns:a16="http://schemas.microsoft.com/office/drawing/2014/main" xmlns="" id="{1A1E750D-1369-44CB-8DCC-3C0C67DA9DA1}"/>
                </a:ext>
              </a:extLst>
            </p:cNvPr>
            <p:cNvSpPr txBox="1"/>
            <p:nvPr/>
          </p:nvSpPr>
          <p:spPr>
            <a:xfrm>
              <a:off x="4018422" y="2193388"/>
              <a:ext cx="834329" cy="261610"/>
            </a:xfrm>
            <a:prstGeom prst="rect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pl-PL" sz="1100" b="1" dirty="0">
                  <a:solidFill>
                    <a:schemeClr val="tx1"/>
                  </a:solidFill>
                </a:rPr>
                <a:t>OSP Bliżyn</a:t>
              </a:r>
            </a:p>
          </p:txBody>
        </p:sp>
        <p:sp>
          <p:nvSpPr>
            <p:cNvPr id="87" name="pole tekstowe 86">
              <a:extLst>
                <a:ext uri="{FF2B5EF4-FFF2-40B4-BE49-F238E27FC236}">
                  <a16:creationId xmlns:a16="http://schemas.microsoft.com/office/drawing/2014/main" xmlns="" id="{7BA0B625-3DBB-4C2B-A427-53FBAA23924B}"/>
                </a:ext>
              </a:extLst>
            </p:cNvPr>
            <p:cNvSpPr txBox="1"/>
            <p:nvPr/>
          </p:nvSpPr>
          <p:spPr>
            <a:xfrm>
              <a:off x="4599236" y="6018842"/>
              <a:ext cx="883887" cy="261610"/>
            </a:xfrm>
            <a:prstGeom prst="rect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pl-PL" sz="1100" b="1" dirty="0">
                  <a:solidFill>
                    <a:schemeClr val="tx1"/>
                  </a:solidFill>
                </a:rPr>
                <a:t>OSP Łączna</a:t>
              </a:r>
            </a:p>
          </p:txBody>
        </p:sp>
        <p:pic>
          <p:nvPicPr>
            <p:cNvPr id="78" name="Picture 7" descr="samochodzik_str">
              <a:extLst>
                <a:ext uri="{FF2B5EF4-FFF2-40B4-BE49-F238E27FC236}">
                  <a16:creationId xmlns:a16="http://schemas.microsoft.com/office/drawing/2014/main" xmlns="" id="{A414035C-17C1-49F9-9C0C-0985B96039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99229" y="2232206"/>
              <a:ext cx="26161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" name="pole tekstowe 91">
              <a:extLst>
                <a:ext uri="{FF2B5EF4-FFF2-40B4-BE49-F238E27FC236}">
                  <a16:creationId xmlns:a16="http://schemas.microsoft.com/office/drawing/2014/main" xmlns="" id="{737ADDD1-BE10-4F8C-ADDE-579D63DF6E5D}"/>
                </a:ext>
              </a:extLst>
            </p:cNvPr>
            <p:cNvSpPr txBox="1"/>
            <p:nvPr/>
          </p:nvSpPr>
          <p:spPr>
            <a:xfrm>
              <a:off x="4679714" y="1751434"/>
              <a:ext cx="1682134" cy="261610"/>
            </a:xfrm>
            <a:prstGeom prst="rect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pl-PL" sz="1100" b="1" dirty="0">
                  <a:solidFill>
                    <a:schemeClr val="tx1"/>
                  </a:solidFill>
                </a:rPr>
                <a:t>OSP Skarżysko-Kamienna</a:t>
              </a:r>
            </a:p>
          </p:txBody>
        </p:sp>
        <p:sp>
          <p:nvSpPr>
            <p:cNvPr id="93" name="pole tekstowe 92">
              <a:extLst>
                <a:ext uri="{FF2B5EF4-FFF2-40B4-BE49-F238E27FC236}">
                  <a16:creationId xmlns:a16="http://schemas.microsoft.com/office/drawing/2014/main" xmlns="" id="{420B2F95-F1B1-4660-BD48-DFAD35D50373}"/>
                </a:ext>
              </a:extLst>
            </p:cNvPr>
            <p:cNvSpPr txBox="1"/>
            <p:nvPr/>
          </p:nvSpPr>
          <p:spPr>
            <a:xfrm>
              <a:off x="5502493" y="1259970"/>
              <a:ext cx="1828800" cy="261610"/>
            </a:xfrm>
            <a:prstGeom prst="rect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pl-PL" sz="1100" b="1" dirty="0">
                  <a:solidFill>
                    <a:schemeClr val="tx1"/>
                  </a:solidFill>
                </a:rPr>
                <a:t>OSP Lipowe Pole Plebańskie</a:t>
              </a:r>
            </a:p>
          </p:txBody>
        </p:sp>
        <p:sp>
          <p:nvSpPr>
            <p:cNvPr id="94" name="pole tekstowe 93">
              <a:extLst>
                <a:ext uri="{FF2B5EF4-FFF2-40B4-BE49-F238E27FC236}">
                  <a16:creationId xmlns:a16="http://schemas.microsoft.com/office/drawing/2014/main" xmlns="" id="{142581F2-657B-4BA1-813A-A59CC5E05FA9}"/>
                </a:ext>
              </a:extLst>
            </p:cNvPr>
            <p:cNvSpPr txBox="1"/>
            <p:nvPr/>
          </p:nvSpPr>
          <p:spPr>
            <a:xfrm>
              <a:off x="6552376" y="2505337"/>
              <a:ext cx="1355613" cy="261610"/>
            </a:xfrm>
            <a:prstGeom prst="rect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pl-PL" sz="1100" b="1" dirty="0">
                  <a:solidFill>
                    <a:schemeClr val="tx1"/>
                  </a:solidFill>
                </a:rPr>
                <a:t>OSP Grzybowa Góra</a:t>
              </a:r>
            </a:p>
          </p:txBody>
        </p:sp>
        <p:sp>
          <p:nvSpPr>
            <p:cNvPr id="96" name="pole tekstowe 95">
              <a:extLst>
                <a:ext uri="{FF2B5EF4-FFF2-40B4-BE49-F238E27FC236}">
                  <a16:creationId xmlns:a16="http://schemas.microsoft.com/office/drawing/2014/main" xmlns="" id="{7526686F-7869-4C0D-A71D-E9847953A243}"/>
                </a:ext>
              </a:extLst>
            </p:cNvPr>
            <p:cNvSpPr txBox="1"/>
            <p:nvPr/>
          </p:nvSpPr>
          <p:spPr>
            <a:xfrm>
              <a:off x="6228391" y="5559599"/>
              <a:ext cx="199542" cy="168677"/>
            </a:xfrm>
            <a:prstGeom prst="rect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endParaRPr lang="pl-PL" sz="1100" b="1" dirty="0">
                <a:solidFill>
                  <a:schemeClr val="tx1"/>
                </a:solidFill>
              </a:endParaRPr>
            </a:p>
          </p:txBody>
        </p:sp>
        <p:sp>
          <p:nvSpPr>
            <p:cNvPr id="98" name="pole tekstowe 97">
              <a:extLst>
                <a:ext uri="{FF2B5EF4-FFF2-40B4-BE49-F238E27FC236}">
                  <a16:creationId xmlns:a16="http://schemas.microsoft.com/office/drawing/2014/main" xmlns="" id="{4A01F746-B20C-4091-AD6B-478C518A205B}"/>
                </a:ext>
              </a:extLst>
            </p:cNvPr>
            <p:cNvSpPr txBox="1"/>
            <p:nvPr/>
          </p:nvSpPr>
          <p:spPr>
            <a:xfrm>
              <a:off x="6540664" y="5519775"/>
              <a:ext cx="135561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000" dirty="0">
                  <a:latin typeface="Arial" panose="020B0604020202020204" pitchFamily="34" charset="0"/>
                  <a:cs typeface="Arial" panose="020B0604020202020204" pitchFamily="34" charset="0"/>
                </a:rPr>
                <a:t>Jednostki w KSRG</a:t>
              </a:r>
            </a:p>
          </p:txBody>
        </p:sp>
        <p:pic>
          <p:nvPicPr>
            <p:cNvPr id="73" name="Picture 7" descr="samochodzik_str">
              <a:extLst>
                <a:ext uri="{FF2B5EF4-FFF2-40B4-BE49-F238E27FC236}">
                  <a16:creationId xmlns:a16="http://schemas.microsoft.com/office/drawing/2014/main" xmlns="" id="{5C739900-7536-457B-932D-40C1FC50B3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389976" y="1469275"/>
              <a:ext cx="26161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7D3D312B-3EC8-436E-9A50-B8E83B63CD31}"/>
              </a:ext>
            </a:extLst>
          </p:cNvPr>
          <p:cNvSpPr txBox="1"/>
          <p:nvPr/>
        </p:nvSpPr>
        <p:spPr>
          <a:xfrm>
            <a:off x="1049279" y="4959915"/>
            <a:ext cx="2486248" cy="646331"/>
          </a:xfrm>
          <a:prstGeom prst="rect">
            <a:avLst/>
          </a:prstGeom>
          <a:solidFill>
            <a:srgbClr val="FF0000">
              <a:alpha val="68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pl-PL" b="1" i="1" dirty="0"/>
              <a:t>7 jednostek </a:t>
            </a:r>
            <a:r>
              <a:rPr lang="pl-PL" b="1" i="1" dirty="0" err="1"/>
              <a:t>właczonych</a:t>
            </a:r>
            <a:r>
              <a:rPr lang="pl-PL" b="1" i="1" dirty="0"/>
              <a:t> do systemu KSRG</a:t>
            </a: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xmlns="" id="{DA1BACB1-F31D-40D4-B6D6-5E5E1878F028}"/>
              </a:ext>
            </a:extLst>
          </p:cNvPr>
          <p:cNvSpPr txBox="1"/>
          <p:nvPr/>
        </p:nvSpPr>
        <p:spPr>
          <a:xfrm>
            <a:off x="1061442" y="5710741"/>
            <a:ext cx="2486248" cy="646331"/>
          </a:xfrm>
          <a:prstGeom prst="rect">
            <a:avLst/>
          </a:prstGeom>
          <a:solidFill>
            <a:srgbClr val="FFFF00">
              <a:alpha val="68000"/>
            </a:srgb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ctr"/>
            <a:r>
              <a:rPr lang="pl-PL" b="1" i="1" dirty="0"/>
              <a:t>6 jednostek spoza systemu KSRG</a:t>
            </a:r>
          </a:p>
        </p:txBody>
      </p:sp>
    </p:spTree>
    <p:extLst>
      <p:ext uri="{BB962C8B-B14F-4D97-AF65-F5344CB8AC3E}">
        <p14:creationId xmlns:p14="http://schemas.microsoft.com/office/powerpoint/2010/main" xmlns="" val="313440775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3429000" y="304800"/>
            <a:ext cx="30276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2018 r.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828801" y="1118800"/>
            <a:ext cx="647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Udział załóg podczas zdarzeń  w  powiecie skarżyskim 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755DA0F7-9D2A-4E07-BDA8-ACA1DE791608}"/>
              </a:ext>
            </a:extLst>
          </p:cNvPr>
          <p:cNvSpPr txBox="1"/>
          <p:nvPr/>
        </p:nvSpPr>
        <p:spPr>
          <a:xfrm>
            <a:off x="1981201" y="732714"/>
            <a:ext cx="617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200" dirty="0"/>
              <a:t>Porównanie ilości zdarzeń za okres 01.01-07.05.2019 r z analogicznym okresem 2018 roku</a:t>
            </a: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xmlns="" id="{BF5587FD-D383-44DC-A64A-970F6701FE53}"/>
              </a:ext>
            </a:extLst>
          </p:cNvPr>
          <p:cNvGraphicFramePr/>
          <p:nvPr/>
        </p:nvGraphicFramePr>
        <p:xfrm>
          <a:off x="1524001" y="1520126"/>
          <a:ext cx="6781800" cy="4042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293948628"/>
      </p:ext>
    </p:extLst>
  </p:cSld>
  <p:clrMapOvr>
    <a:masterClrMapping/>
  </p:clrMapOvr>
  <p:transition>
    <p:wedg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3429000" y="304800"/>
            <a:ext cx="30276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2019 r.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828801" y="1118800"/>
            <a:ext cx="647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Udział załóg podczas zdarzeń  w  powiecie skarżyskim 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755DA0F7-9D2A-4E07-BDA8-ACA1DE791608}"/>
              </a:ext>
            </a:extLst>
          </p:cNvPr>
          <p:cNvSpPr txBox="1"/>
          <p:nvPr/>
        </p:nvSpPr>
        <p:spPr>
          <a:xfrm>
            <a:off x="1981201" y="732714"/>
            <a:ext cx="617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200" dirty="0"/>
              <a:t>Porównanie ilości zdarzeń za okres 01.01-07.05.2019 r z analogicznym okresem 2018 roku</a:t>
            </a: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xmlns="" id="{BF5587FD-D383-44DC-A64A-970F6701FE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716148375"/>
              </p:ext>
            </p:extLst>
          </p:nvPr>
        </p:nvGraphicFramePr>
        <p:xfrm>
          <a:off x="1125537" y="1395799"/>
          <a:ext cx="7561262" cy="48769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020047448"/>
      </p:ext>
    </p:extLst>
  </p:cSld>
  <p:clrMapOvr>
    <a:masterClrMapping/>
  </p:clrMapOvr>
  <p:transition>
    <p:wedg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3429000" y="304800"/>
            <a:ext cx="30276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2019 r.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828801" y="1118800"/>
            <a:ext cx="647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Ofiary śmiertelne i poszkodowani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755DA0F7-9D2A-4E07-BDA8-ACA1DE791608}"/>
              </a:ext>
            </a:extLst>
          </p:cNvPr>
          <p:cNvSpPr txBox="1"/>
          <p:nvPr/>
        </p:nvSpPr>
        <p:spPr>
          <a:xfrm>
            <a:off x="1981201" y="732714"/>
            <a:ext cx="617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200" dirty="0"/>
              <a:t>Porównanie ilości zdarzeń za okres 01.01-07.05.2019 r z analogicznym okresem 2018 roku</a:t>
            </a:r>
          </a:p>
        </p:txBody>
      </p:sp>
      <p:graphicFrame>
        <p:nvGraphicFramePr>
          <p:cNvPr id="4" name="Wykres 3">
            <a:extLst>
              <a:ext uri="{FF2B5EF4-FFF2-40B4-BE49-F238E27FC236}">
                <a16:creationId xmlns:a16="http://schemas.microsoft.com/office/drawing/2014/main" xmlns="" id="{BF5587FD-D383-44DC-A64A-970F6701FE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133951624"/>
              </p:ext>
            </p:extLst>
          </p:nvPr>
        </p:nvGraphicFramePr>
        <p:xfrm>
          <a:off x="1527049" y="1395799"/>
          <a:ext cx="6781800" cy="4042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036076899"/>
      </p:ext>
    </p:extLst>
  </p:cSld>
  <p:clrMapOvr>
    <a:masterClrMapping/>
  </p:clrMapOvr>
  <p:transition>
    <p:wedg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3F80B513-3D11-477B-BF08-937919532B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1265" y="4403588"/>
            <a:ext cx="2862368" cy="2145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4AD3B864-8898-43F2-AE10-4B892270A2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4336" y="1828473"/>
            <a:ext cx="2081376" cy="2775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E6B2646-0F2B-4E96-9FC6-BA4157B4EC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5990" y="1945910"/>
            <a:ext cx="2081375" cy="2775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Obraz 15" descr="ppp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3000361" y="304800"/>
            <a:ext cx="388491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Charakterystyczne akcje roku 2018 r.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905000" y="685800"/>
            <a:ext cx="6477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/>
              <a:t>20.08.2018 r. – Skarżysko Kamienna, ul. Warszawska, Pożar drewnianego domu                         mieszkalnego ( ofiara śmiertelna )</a:t>
            </a:r>
          </a:p>
          <a:p>
            <a:r>
              <a:rPr lang="pl-PL" sz="1200" dirty="0"/>
              <a:t>Po </a:t>
            </a:r>
            <a:r>
              <a:rPr lang="pl-PL" sz="1200" dirty="0" err="1"/>
              <a:t>dojeździ</a:t>
            </a:r>
            <a:r>
              <a:rPr lang="pl-PL" sz="1200" dirty="0"/>
              <a:t> zastępów z JRG Skarżysko stwierdzono, że pożarem objęte jest całe wnętrze drewnianego budynku mieszkalnego krytego eternitem. Płomienie wydostawały się na zewnątrz budynku obejmując poddasze. Na miejscu obecny był już patrol Policji. Równocześnie z zastępami straży na miejsce przybył ZRM. Z informacji uzyskanych od sąsiadów wynikało, że do budynku nie są doprowadzone żadne media. Działania straży polegały na zabezpieczeniu miejsca zdarzenia i podaniu dwóch prądów wody. </a:t>
            </a:r>
            <a:endParaRPr lang="pl-PL" sz="1200" b="1" dirty="0"/>
          </a:p>
          <a:p>
            <a:pPr algn="ctr"/>
            <a:endParaRPr lang="pl-PL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1431900" y="3094794"/>
            <a:ext cx="7072362" cy="2308324"/>
          </a:xfrm>
          <a:prstGeom prst="rect">
            <a:avLst/>
          </a:prstGeom>
          <a:solidFill>
            <a:srgbClr val="FFFF00">
              <a:alpha val="37000"/>
            </a:srgbClr>
          </a:solidFill>
          <a:ln w="25400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>
            <a:bevelT w="50800" h="127000"/>
            <a:bevelB prst="relaxedInset"/>
          </a:sp3d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l-PL" sz="1200" b="1" dirty="0"/>
              <a:t>Pożar mały</a:t>
            </a:r>
            <a:endParaRPr lang="pl-PL" sz="1200" dirty="0"/>
          </a:p>
          <a:p>
            <a:r>
              <a:rPr lang="pl-PL" sz="1200" b="1" dirty="0"/>
              <a:t>Czas akcji: 4 godz. 44 min</a:t>
            </a:r>
            <a:endParaRPr lang="pl-PL" sz="1200" dirty="0"/>
          </a:p>
          <a:p>
            <a:r>
              <a:rPr lang="pl-PL" sz="1200" b="1" dirty="0"/>
              <a:t>Siły i środki:  PSP 7/21</a:t>
            </a:r>
            <a:endParaRPr lang="pl-PL" sz="1200" dirty="0"/>
          </a:p>
          <a:p>
            <a:r>
              <a:rPr lang="pl-PL" sz="1200" b="1" dirty="0"/>
              <a:t>OSP 2/3		</a:t>
            </a:r>
            <a:endParaRPr lang="pl-PL" sz="1200" dirty="0"/>
          </a:p>
          <a:p>
            <a:r>
              <a:rPr lang="pl-PL" sz="1200" b="1" dirty="0"/>
              <a:t>ZRM 1/2</a:t>
            </a:r>
            <a:endParaRPr lang="pl-PL" sz="1200" dirty="0"/>
          </a:p>
          <a:p>
            <a:r>
              <a:rPr lang="pl-PL" sz="1200" b="1" dirty="0"/>
              <a:t>Policja 2/5  </a:t>
            </a:r>
            <a:endParaRPr lang="pl-PL" sz="1200" dirty="0"/>
          </a:p>
          <a:p>
            <a:r>
              <a:rPr lang="pl-PL" sz="1200" b="1" dirty="0"/>
              <a:t>Inne podmioty 3/5</a:t>
            </a:r>
            <a:endParaRPr lang="pl-PL" sz="1200" dirty="0"/>
          </a:p>
          <a:p>
            <a:endParaRPr lang="pl-PL" sz="1200" b="1" dirty="0"/>
          </a:p>
          <a:p>
            <a:r>
              <a:rPr lang="pl-PL" sz="1200" b="1" dirty="0"/>
              <a:t>Dowodził: </a:t>
            </a:r>
          </a:p>
          <a:p>
            <a:r>
              <a:rPr lang="pl-PL" sz="1200" b="1" dirty="0"/>
              <a:t>	st. kpt. Wawrzak Sławomir (Dowódca Zmiany II) </a:t>
            </a:r>
            <a:endParaRPr lang="pl-PL" sz="1200" dirty="0"/>
          </a:p>
          <a:p>
            <a:r>
              <a:rPr lang="pl-PL" sz="1200" b="1" dirty="0"/>
              <a:t>      	bryg. Janowski Jarosław (Dowódca JRG PSP) </a:t>
            </a:r>
            <a:endParaRPr lang="pl-PL" sz="1200" dirty="0"/>
          </a:p>
          <a:p>
            <a:r>
              <a:rPr lang="pl-PL" sz="1200" b="1" dirty="0"/>
              <a:t>      	bryg. Pyzik Andrzej (Zastępca Komendanta Powiatowego)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xmlns="" val="418570608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1CE49EC-4EB7-4DBC-AB79-7F4488430C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0328" y="2780868"/>
            <a:ext cx="3624072" cy="2716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1C3922B9-D6EC-4147-92B1-5401C40B55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5537" y="2687158"/>
            <a:ext cx="3505505" cy="2627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Obraz 15" descr="ppp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3000361" y="304800"/>
            <a:ext cx="388491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Charakterystyczne akcje roku 2018 r.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905000" y="838200"/>
            <a:ext cx="6477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/>
              <a:t>07.07.2018r – Łączna pożar poddasza budynku mieszkalnego i budynku gospodarczego</a:t>
            </a:r>
            <a:endParaRPr lang="pl-PL" sz="1400" dirty="0"/>
          </a:p>
          <a:p>
            <a:pPr algn="ctr"/>
            <a:r>
              <a:rPr lang="pl-PL" sz="1200" dirty="0"/>
              <a:t>Po dojeździe na miejsce zdarzenia zastępu OSP Łączna stwierdzono pożar całkowity drewnianej szopy na drewno znajdującej się bezpośrednio pomiędzy budynkiem mieszkalnym i budynkiem gospodarczym. Pożar rozprzestrzeniał się na poddasze budynku mieszkalnego oraz częściowo na poddasze budynku gospodarczego. Oba budynki były pokryte eternitem. Lokatorzy obecni w budynku (dwójka dzieci i kobieta) opuściły bezpiecznie budynek i udały się na sąsiednią posesję, nie uskarżali się na żadne obrażenia, po przebadaniu przez załogę ZRM zostali na miejscu działań. 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1742416" y="3077387"/>
            <a:ext cx="6400800" cy="2123658"/>
          </a:xfrm>
          <a:prstGeom prst="rect">
            <a:avLst/>
          </a:prstGeom>
          <a:solidFill>
            <a:srgbClr val="FFFF00">
              <a:alpha val="37000"/>
            </a:srgbClr>
          </a:solidFill>
          <a:ln w="25400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>
            <a:bevelT w="50800" h="127000"/>
            <a:bevelB prst="relaxedInset"/>
          </a:sp3d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l-PL" sz="1200" b="1" dirty="0"/>
              <a:t>Pożar średni</a:t>
            </a:r>
            <a:endParaRPr lang="pl-PL" sz="1200" dirty="0"/>
          </a:p>
          <a:p>
            <a:r>
              <a:rPr lang="pl-PL" sz="1200" b="1" dirty="0"/>
              <a:t>Czas akcji: 3 godz. 02 min</a:t>
            </a:r>
            <a:endParaRPr lang="pl-PL" sz="1200" dirty="0"/>
          </a:p>
          <a:p>
            <a:r>
              <a:rPr lang="pl-PL" sz="1200" b="1" dirty="0"/>
              <a:t>Siły i środki:  	PSP 2/7 </a:t>
            </a:r>
            <a:endParaRPr lang="pl-PL" sz="1200" dirty="0"/>
          </a:p>
          <a:p>
            <a:r>
              <a:rPr lang="pl-PL" sz="1200" b="1" dirty="0"/>
              <a:t>		OSP 4/22</a:t>
            </a:r>
            <a:endParaRPr lang="pl-PL" sz="1200" dirty="0"/>
          </a:p>
          <a:p>
            <a:r>
              <a:rPr lang="pl-PL" sz="1200" b="1" dirty="0"/>
              <a:t>		ZRM 1/2</a:t>
            </a:r>
            <a:endParaRPr lang="pl-PL" sz="1200" dirty="0"/>
          </a:p>
          <a:p>
            <a:r>
              <a:rPr lang="pl-PL" sz="1200" b="1" dirty="0"/>
              <a:t>		Policja 1/2 </a:t>
            </a:r>
            <a:endParaRPr lang="pl-PL" sz="1200" dirty="0"/>
          </a:p>
          <a:p>
            <a:r>
              <a:rPr lang="pl-PL" sz="1200" b="1" dirty="0"/>
              <a:t>		Pogotowie energetyczne 1/2</a:t>
            </a:r>
            <a:endParaRPr lang="pl-PL" sz="1200" dirty="0"/>
          </a:p>
          <a:p>
            <a:r>
              <a:rPr lang="pl-PL" sz="1200" b="1" dirty="0"/>
              <a:t>		Inne podmioty 1/1		</a:t>
            </a:r>
            <a:endParaRPr lang="pl-PL" sz="1200" dirty="0"/>
          </a:p>
          <a:p>
            <a:r>
              <a:rPr lang="pl-PL" sz="1200" b="1" dirty="0"/>
              <a:t>Dowodził: </a:t>
            </a:r>
          </a:p>
          <a:p>
            <a:r>
              <a:rPr lang="pl-PL" sz="1200" b="1" dirty="0"/>
              <a:t>	Wilkosz Dariusz (Druh OSP Łączna) </a:t>
            </a:r>
            <a:endParaRPr lang="pl-PL" sz="1200" dirty="0"/>
          </a:p>
          <a:p>
            <a:r>
              <a:rPr lang="pl-PL" sz="1200" b="1" dirty="0"/>
              <a:t>      	mł. bryg Kiełek Daniel (Dowódca zmiany I)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xmlns="" val="147275767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C8605668-ED3E-4484-9605-07769FA407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1071" y="2561325"/>
            <a:ext cx="3051063" cy="19513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A1894C3A-2C74-4D78-BD85-321381B066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2870" y="4268494"/>
            <a:ext cx="1713530" cy="2284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9A1D9CF1-D092-4200-A83A-FAAE3AB7EA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3468" y="2527780"/>
            <a:ext cx="3051063" cy="22871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Obraz 15" descr="ppp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3000361" y="304800"/>
            <a:ext cx="388491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Charakterystyczne akcje roku 2018 r.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905000" y="838200"/>
            <a:ext cx="647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/>
              <a:t>11.08.2018r – Suchedniów ul. Wspólna – VW Golf wpadł do rowu (1 osoba śmiertelna)</a:t>
            </a:r>
          </a:p>
          <a:p>
            <a:pPr algn="ctr"/>
            <a:r>
              <a:rPr lang="pl-PL" sz="1200" dirty="0"/>
              <a:t>Po otrzymaniu zgłoszenia z CPR Kielce o wypadku samochodowym w Suchedniowie ul. Wspólna do akcji zadysponowano zastępy z OSP Suchedniów i JRG Skarżysko-Kamienna. Po dojeździe na teren akcji stwierdzono, że samochód osobowy VW Golf leży w głębokim rowie na lewym boku przy szutrowej drodze gminnej. Ranny pasażer samochodu został wydobyty z pojazdu przez osoby postronne. Zajmowali się nim ratownicy ZRM. Został on zabrany na dalsze badania do szpitala. Kierowca znajdował się w samochodzie. Gdy ratownicy ZRM udzielali pomocy medycznej rannemu pasażerowi, ratownicy PSP i OSP zabezpieczyli terenu akcji i przystąpili do wykonania dostępu do kierowcy. </a:t>
            </a:r>
            <a:endParaRPr lang="pl-PL" sz="1200" b="1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1790700" y="2592554"/>
            <a:ext cx="6172200" cy="2308324"/>
          </a:xfrm>
          <a:prstGeom prst="rect">
            <a:avLst/>
          </a:prstGeom>
          <a:solidFill>
            <a:srgbClr val="FFFF00">
              <a:alpha val="37000"/>
            </a:srgbClr>
          </a:solidFill>
          <a:ln w="25400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>
            <a:bevelT w="50800" h="127000"/>
            <a:bevelB prst="relaxedInset"/>
          </a:sp3d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l-PL" sz="1200" b="1" dirty="0"/>
              <a:t>Miejscowe zagrożenie - lokalne</a:t>
            </a:r>
            <a:endParaRPr lang="pl-PL" sz="1200" dirty="0"/>
          </a:p>
          <a:p>
            <a:r>
              <a:rPr lang="pl-PL" sz="1200" b="1" dirty="0"/>
              <a:t>Czas akcji: 4 godz. 45 min</a:t>
            </a:r>
            <a:endParaRPr lang="pl-PL" sz="1200" dirty="0"/>
          </a:p>
          <a:p>
            <a:r>
              <a:rPr lang="pl-PL" sz="1200" b="1" dirty="0"/>
              <a:t>Siły i środki:  	PSP 2/7</a:t>
            </a:r>
            <a:endParaRPr lang="pl-PL" sz="1200" dirty="0"/>
          </a:p>
          <a:p>
            <a:r>
              <a:rPr lang="pl-PL" sz="1200" b="1" dirty="0"/>
              <a:t>		OSP 1/4</a:t>
            </a:r>
            <a:endParaRPr lang="pl-PL" sz="1200" dirty="0"/>
          </a:p>
          <a:p>
            <a:r>
              <a:rPr lang="pl-PL" sz="1200" b="1" dirty="0"/>
              <a:t>		ZRM 3/7</a:t>
            </a:r>
            <a:endParaRPr lang="pl-PL" sz="1200" dirty="0"/>
          </a:p>
          <a:p>
            <a:r>
              <a:rPr lang="pl-PL" sz="1200" b="1" dirty="0"/>
              <a:t>		Policja 3/6</a:t>
            </a:r>
            <a:endParaRPr lang="pl-PL" sz="1200" dirty="0"/>
          </a:p>
          <a:p>
            <a:r>
              <a:rPr lang="pl-PL" sz="1200" b="1" dirty="0"/>
              <a:t>		Pogotowie energetyczne 1/2 </a:t>
            </a:r>
            <a:endParaRPr lang="pl-PL" sz="1200" dirty="0"/>
          </a:p>
          <a:p>
            <a:r>
              <a:rPr lang="pl-PL" sz="1200" b="1" dirty="0"/>
              <a:t>		Inne podmioty 3/4</a:t>
            </a:r>
            <a:endParaRPr lang="pl-PL" sz="1200" dirty="0"/>
          </a:p>
          <a:p>
            <a:r>
              <a:rPr lang="pl-PL" sz="1200" b="1" dirty="0"/>
              <a:t>Dowodził: </a:t>
            </a:r>
          </a:p>
          <a:p>
            <a:r>
              <a:rPr lang="pl-PL" sz="1200" b="1" dirty="0"/>
              <a:t>	</a:t>
            </a:r>
            <a:r>
              <a:rPr lang="pl-PL" sz="1200" b="1" dirty="0" err="1"/>
              <a:t>asp</a:t>
            </a:r>
            <a:r>
              <a:rPr lang="pl-PL" sz="1200" b="1" dirty="0"/>
              <a:t>. Pożoga Henryk (Dowódca zastępu zmiana III)</a:t>
            </a:r>
            <a:endParaRPr lang="pl-PL" sz="1200" dirty="0"/>
          </a:p>
          <a:p>
            <a:r>
              <a:rPr lang="pl-PL" sz="1200" b="1" dirty="0"/>
              <a:t>	bryg. Janowski Jarosław (Dowódca JRG PSP) </a:t>
            </a:r>
            <a:endParaRPr lang="pl-PL" sz="1200" dirty="0"/>
          </a:p>
          <a:p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xmlns="" val="303388074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62223D09-9B49-4E71-8F87-7B4B30E914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5400" y="2968692"/>
            <a:ext cx="3048000" cy="1714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BCAC954-F81F-4DDF-84AD-7A39AE5495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5400" y="2943785"/>
            <a:ext cx="3164536" cy="17798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486AE063-E038-423A-A345-DCC77DC806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8649" y="4786178"/>
            <a:ext cx="3167062" cy="17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Obraz 15" descr="ppp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3000361" y="23950"/>
            <a:ext cx="388491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Charakterystyczne akcje roku 2018 r.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905000" y="838200"/>
            <a:ext cx="647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16.07.2018 r.  -  Alarm o wycieku z cysterny na stacji kolejowej</a:t>
            </a:r>
            <a:endParaRPr lang="pl-PL" sz="1200" dirty="0"/>
          </a:p>
          <a:p>
            <a:r>
              <a:rPr lang="pl-PL" sz="1200" dirty="0"/>
              <a:t>16 lipca 2018 r. na terenie górki rozrządowej przy ul. Fałata w </a:t>
            </a:r>
            <a:r>
              <a:rPr lang="pl-PL" sz="1200" dirty="0" err="1"/>
              <a:t>Skarżysku-Kamiennej</a:t>
            </a:r>
            <a:r>
              <a:rPr lang="pl-PL" sz="1200" dirty="0"/>
              <a:t> działania ratownicze prowadziła specjalistyczna grupa ratownictwa </a:t>
            </a:r>
            <a:r>
              <a:rPr lang="pl-PL" sz="1200" dirty="0" err="1"/>
              <a:t>chemiczno</a:t>
            </a:r>
            <a:r>
              <a:rPr lang="pl-PL" sz="1200" dirty="0"/>
              <a:t> - ekologicznego „Skarżysko”. Powodem zadysponowania specjalistycznej grupy </a:t>
            </a:r>
            <a:r>
              <a:rPr lang="pl-PL" sz="1200" dirty="0" err="1"/>
              <a:t>chemiczno</a:t>
            </a:r>
            <a:r>
              <a:rPr lang="pl-PL" sz="1200" dirty="0"/>
              <a:t> ekologicznej była informacja, jaka wpłynęła do Stanowiska Kierowania KP PSP w </a:t>
            </a:r>
            <a:r>
              <a:rPr lang="pl-PL" sz="1200" dirty="0" err="1"/>
              <a:t>Skarżysku-Kamiennej</a:t>
            </a:r>
            <a:r>
              <a:rPr lang="pl-PL" sz="1200" dirty="0"/>
              <a:t> od pracowników kolei o wydobywającym się obłoku oparów z trzech cystern składu pociągu przewożącego fosfor biały.</a:t>
            </a:r>
          </a:p>
          <a:p>
            <a:r>
              <a:rPr lang="pl-PL" sz="1200" dirty="0"/>
              <a:t>  </a:t>
            </a:r>
            <a:endParaRPr lang="pl-PL" sz="1200" dirty="0">
              <a:effectLst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790700" y="2878515"/>
            <a:ext cx="6172200" cy="1938992"/>
          </a:xfrm>
          <a:prstGeom prst="rect">
            <a:avLst/>
          </a:prstGeom>
          <a:solidFill>
            <a:srgbClr val="FFFF00">
              <a:alpha val="37000"/>
            </a:srgbClr>
          </a:solidFill>
          <a:ln w="25400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>
            <a:bevelT w="50800" h="127000"/>
            <a:bevelB prst="relaxedInset"/>
          </a:sp3d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l-PL" sz="1200" b="1" dirty="0"/>
              <a:t>Miejscowe zagrożenie średnie</a:t>
            </a:r>
            <a:endParaRPr lang="pl-PL" sz="1200" dirty="0"/>
          </a:p>
          <a:p>
            <a:r>
              <a:rPr lang="pl-PL" sz="1200" b="1" dirty="0"/>
              <a:t>Czas akcji: 2 godz. 43 min</a:t>
            </a:r>
            <a:endParaRPr lang="pl-PL" sz="1200" dirty="0"/>
          </a:p>
          <a:p>
            <a:r>
              <a:rPr lang="pl-PL" sz="1200" b="1" dirty="0"/>
              <a:t>Siły i środki: 	 PSP 4/12</a:t>
            </a:r>
            <a:endParaRPr lang="pl-PL" sz="1200" dirty="0"/>
          </a:p>
          <a:p>
            <a:r>
              <a:rPr lang="pl-PL" sz="1200" b="1" dirty="0"/>
              <a:t>		</a:t>
            </a:r>
            <a:r>
              <a:rPr lang="pl-PL" sz="1200" b="1" dirty="0" err="1"/>
              <a:t>SGRChem</a:t>
            </a:r>
            <a:r>
              <a:rPr lang="pl-PL" sz="1200" b="1" dirty="0"/>
              <a:t> „SKARŻYSKO” </a:t>
            </a:r>
            <a:endParaRPr lang="pl-PL" sz="1200" dirty="0"/>
          </a:p>
          <a:p>
            <a:r>
              <a:rPr lang="pl-PL" sz="1200" b="1" dirty="0"/>
              <a:t>		Policja 2/4</a:t>
            </a:r>
            <a:endParaRPr lang="pl-PL" sz="1200" dirty="0"/>
          </a:p>
          <a:p>
            <a:r>
              <a:rPr lang="pl-PL" sz="1200" b="1" dirty="0"/>
              <a:t>		</a:t>
            </a:r>
            <a:endParaRPr lang="pl-PL" sz="1200" dirty="0"/>
          </a:p>
          <a:p>
            <a:r>
              <a:rPr lang="pl-PL" sz="1200" b="1" dirty="0"/>
              <a:t>Dowodził: </a:t>
            </a:r>
          </a:p>
          <a:p>
            <a:r>
              <a:rPr lang="pl-PL" sz="1200" b="1" dirty="0"/>
              <a:t>	mł. bryg. Kiełek Daniel (Dowódca zmiany I)</a:t>
            </a:r>
          </a:p>
          <a:p>
            <a:r>
              <a:rPr lang="pl-PL" sz="1200" b="1" dirty="0"/>
              <a:t> 	bryg. Jarosław Janowski D-ca JRG</a:t>
            </a:r>
            <a:endParaRPr lang="pl-PL" sz="1200" dirty="0"/>
          </a:p>
          <a:p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xmlns="" val="62236869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B620F8CE-555F-44C4-B883-8F16A05911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9387" y="2654095"/>
            <a:ext cx="3443649" cy="1938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42F9E755-D3C9-4049-BDD8-0263D0DA0A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3446" y="2654096"/>
            <a:ext cx="3443649" cy="1938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AE2C7598-235E-48D5-88F5-EC9174BCA6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1876" y="4654657"/>
            <a:ext cx="3371814" cy="1898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pic>
        <p:nvPicPr>
          <p:cNvPr id="16" name="Obraz 15" descr="ppp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3000361" y="23950"/>
            <a:ext cx="388491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Charakterystyczne akcje roku 2018 r.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905000" y="838200"/>
            <a:ext cx="647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/>
              <a:t>16.05.2018 r.  -  Działania </a:t>
            </a:r>
            <a:r>
              <a:rPr lang="pl-PL" sz="1200" b="1" dirty="0" err="1"/>
              <a:t>SGRChem</a:t>
            </a:r>
            <a:r>
              <a:rPr lang="pl-PL" sz="1200" b="1" dirty="0"/>
              <a:t> „Skarżysko” poza terenem powiatu skarżyskiego</a:t>
            </a:r>
            <a:endParaRPr lang="pl-PL" sz="1200" dirty="0"/>
          </a:p>
          <a:p>
            <a:r>
              <a:rPr lang="pl-PL" sz="1200" dirty="0"/>
              <a:t>6 maja 2018 r. po godzinie 12:30 skarżyscy strażacy z Specjalistycznej Grupy Ratownictwa Chemiczno-Ekologicznego Skarżysko zostali zadysponowani do groźnego wypadku w powiecie koneckim. W miejscowości Wólka Plebańska doszło do zderzenia samochodu transportującego drewno z pociągiem towarowym przewożącym gaz propan-butan. Zdarzenie miało miejsce na niestrzeżonym przejeździe kolejowym. W wyniku wypadku poszkodowany został kierowca samochodu ciężarowego i pozostawał w </a:t>
            </a:r>
            <a:r>
              <a:rPr lang="pl-PL" sz="1200" dirty="0" err="1"/>
              <a:t>pojeździe,a</a:t>
            </a:r>
            <a:r>
              <a:rPr lang="pl-PL" sz="1200" dirty="0"/>
              <a:t> skład pociągu wypadł z torowiska i jeden wagon przewrócił się na bok stwarzając poważne zagrożenie wybuchem. Strażacy użyli narzędzi hydraulicznych, wydobyli poszkodowanego z wraku, a zastęp ratownictwa medycznego przetransportował poszkodowanego do szpitala. </a:t>
            </a:r>
            <a:endParaRPr lang="pl-PL" sz="1200" dirty="0">
              <a:effectLst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1856716" y="3111145"/>
            <a:ext cx="6172200" cy="1938992"/>
          </a:xfrm>
          <a:prstGeom prst="rect">
            <a:avLst/>
          </a:prstGeom>
          <a:solidFill>
            <a:srgbClr val="FFFF00">
              <a:alpha val="37000"/>
            </a:srgbClr>
          </a:solidFill>
          <a:ln w="25400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>
            <a:bevelT w="50800" h="127000"/>
            <a:bevelB prst="relaxedInset"/>
          </a:sp3d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l-PL" sz="1200" b="1" dirty="0"/>
              <a:t>Miejscowe zagrożenie średnie</a:t>
            </a:r>
            <a:endParaRPr lang="pl-PL" sz="1200" dirty="0"/>
          </a:p>
          <a:p>
            <a:endParaRPr lang="pl-PL" sz="1200" dirty="0"/>
          </a:p>
          <a:p>
            <a:r>
              <a:rPr lang="pl-PL" sz="1200" b="1" dirty="0"/>
              <a:t>Siły i środki: 	</a:t>
            </a:r>
            <a:endParaRPr lang="pl-PL" sz="1200" dirty="0"/>
          </a:p>
          <a:p>
            <a:r>
              <a:rPr lang="pl-PL" sz="1200" b="1" dirty="0"/>
              <a:t>		</a:t>
            </a:r>
            <a:r>
              <a:rPr lang="pl-PL" sz="1200" b="1" dirty="0" err="1"/>
              <a:t>SGRChem</a:t>
            </a:r>
            <a:r>
              <a:rPr lang="pl-PL" sz="1200" b="1" dirty="0"/>
              <a:t> „SKARŻYSKO” 5/23</a:t>
            </a:r>
            <a:endParaRPr lang="pl-PL" sz="1200" dirty="0"/>
          </a:p>
          <a:p>
            <a:r>
              <a:rPr lang="pl-PL" sz="1200" b="1" dirty="0"/>
              <a:t>		</a:t>
            </a:r>
            <a:endParaRPr lang="pl-PL" sz="1200" dirty="0"/>
          </a:p>
          <a:p>
            <a:r>
              <a:rPr lang="pl-PL" sz="1200" b="1" dirty="0"/>
              <a:t>		</a:t>
            </a:r>
            <a:endParaRPr lang="pl-PL" sz="1200" dirty="0"/>
          </a:p>
          <a:p>
            <a:r>
              <a:rPr lang="pl-PL" sz="1200" b="1" dirty="0"/>
              <a:t>Dowodził Grupą </a:t>
            </a:r>
            <a:r>
              <a:rPr lang="pl-PL" sz="1200" b="1" dirty="0" err="1"/>
              <a:t>chemiczno</a:t>
            </a:r>
            <a:r>
              <a:rPr lang="pl-PL" sz="1200" b="1" dirty="0"/>
              <a:t> – ekologiczną </a:t>
            </a:r>
          </a:p>
          <a:p>
            <a:r>
              <a:rPr lang="pl-PL" sz="1200" b="1" dirty="0"/>
              <a:t>st. kpt. Marcin Jasiński</a:t>
            </a:r>
          </a:p>
          <a:p>
            <a:endParaRPr lang="pl-PL" sz="1200" b="1" dirty="0"/>
          </a:p>
          <a:p>
            <a:r>
              <a:rPr lang="pl-PL" sz="1200" b="1" dirty="0"/>
              <a:t>	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xmlns="" val="295041520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3000361" y="304800"/>
            <a:ext cx="388491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Charakterystyczne akcje roku 2019 r.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905000" y="685800"/>
            <a:ext cx="6477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/>
              <a:t>15.04.2019 r. – Skarżysko Kamienna, ul. Sokola, Pożar budynku mieszkalnego</a:t>
            </a:r>
          </a:p>
          <a:p>
            <a:r>
              <a:rPr lang="pl-PL" sz="1200" dirty="0"/>
              <a:t>15 kwietnia 2019 roku tuż po godzinie 15 do Stanowiska Kierowania Komendanta Powiatowego w </a:t>
            </a:r>
            <a:r>
              <a:rPr lang="pl-PL" sz="1200" dirty="0" err="1"/>
              <a:t>Skarżysku-Kamiennej</a:t>
            </a:r>
            <a:r>
              <a:rPr lang="pl-PL" sz="1200" dirty="0"/>
              <a:t> wpłynęło zgłoszenie o pożarze drewnianego budynku mieszkalnego przy ulicy Sokolej w </a:t>
            </a:r>
            <a:r>
              <a:rPr lang="pl-PL" sz="1200" dirty="0" err="1"/>
              <a:t>Skarżysku-Kamiennej</a:t>
            </a:r>
            <a:r>
              <a:rPr lang="pl-PL" sz="1200" dirty="0"/>
              <a:t>. W chwili dojazdu na miejsce zadysponowanych zastępów z Jednostki Ratowniczo Gaśniczej w </a:t>
            </a:r>
            <a:r>
              <a:rPr lang="pl-PL" sz="1200" dirty="0" err="1"/>
              <a:t>Skarżysku-Kamiennej</a:t>
            </a:r>
            <a:r>
              <a:rPr lang="pl-PL" sz="1200" dirty="0"/>
              <a:t> pożarem objęta była drewniana konstrukcja dachu budynku pokryta papą. Mieszkańcy budynku znajdowali się poza domem. Bezpośrednio zagrożony był sąsiedni budynek mieszkalny, w którym na skutek działania wysokiej temperatury uszkodzeniu uległa elewacja oraz </a:t>
            </a:r>
            <a:r>
              <a:rPr lang="pl-PL" sz="1200" dirty="0" err="1"/>
              <a:t>okno.dwóch</a:t>
            </a:r>
            <a:r>
              <a:rPr lang="pl-PL" sz="1200" dirty="0"/>
              <a:t> prądów wody. </a:t>
            </a:r>
            <a:endParaRPr lang="pl-PL" sz="1200" b="1" dirty="0"/>
          </a:p>
          <a:p>
            <a:pPr algn="ctr"/>
            <a:endParaRPr lang="pl-PL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5DACE898-C61A-49B4-AE1A-F38B0758F9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3345" y="2119706"/>
            <a:ext cx="4175600" cy="2345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3692720C-CB12-4AB9-A397-51AD366E6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4132061"/>
            <a:ext cx="4175600" cy="2345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pole tekstowe 10"/>
          <p:cNvSpPr txBox="1"/>
          <p:nvPr/>
        </p:nvSpPr>
        <p:spPr>
          <a:xfrm>
            <a:off x="1219200" y="3094794"/>
            <a:ext cx="7072362" cy="2123658"/>
          </a:xfrm>
          <a:prstGeom prst="rect">
            <a:avLst/>
          </a:prstGeom>
          <a:solidFill>
            <a:srgbClr val="FFFF00">
              <a:alpha val="37000"/>
            </a:srgbClr>
          </a:solidFill>
          <a:ln w="25400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>
            <a:bevelT w="50800" h="127000"/>
            <a:bevelB prst="relaxedInset"/>
          </a:sp3d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pl-PL" sz="1200" b="1" dirty="0"/>
              <a:t>Pożar: średni</a:t>
            </a:r>
            <a:endParaRPr lang="pl-PL" sz="1200" dirty="0"/>
          </a:p>
          <a:p>
            <a:r>
              <a:rPr lang="pl-PL" sz="1200" b="1" dirty="0"/>
              <a:t>Czas akcji: 2 godz. 21 min</a:t>
            </a:r>
            <a:endParaRPr lang="pl-PL" sz="1200" dirty="0"/>
          </a:p>
          <a:p>
            <a:r>
              <a:rPr lang="pl-PL" sz="1200" b="1" dirty="0"/>
              <a:t>Siły i środki:  PSP 6/18</a:t>
            </a:r>
            <a:endParaRPr lang="pl-PL" sz="1200" dirty="0"/>
          </a:p>
          <a:p>
            <a:r>
              <a:rPr lang="pl-PL" sz="1200" b="1" dirty="0"/>
              <a:t>OSP 4/17		</a:t>
            </a:r>
            <a:endParaRPr lang="pl-PL" sz="1200" dirty="0"/>
          </a:p>
          <a:p>
            <a:r>
              <a:rPr lang="pl-PL" sz="1200" b="1" dirty="0"/>
              <a:t>Pogotowie energetyczne 1/2</a:t>
            </a:r>
            <a:endParaRPr lang="pl-PL" sz="1200" dirty="0"/>
          </a:p>
          <a:p>
            <a:r>
              <a:rPr lang="pl-PL" sz="1200" b="1" dirty="0"/>
              <a:t>Policja 2/5  </a:t>
            </a:r>
            <a:endParaRPr lang="pl-PL" sz="1200" dirty="0"/>
          </a:p>
          <a:p>
            <a:r>
              <a:rPr lang="pl-PL" sz="1200" b="1" dirty="0"/>
              <a:t>Inne podmioty 2/3</a:t>
            </a:r>
            <a:endParaRPr lang="pl-PL" sz="1200" dirty="0"/>
          </a:p>
          <a:p>
            <a:r>
              <a:rPr lang="pl-PL" sz="1200" b="1" dirty="0"/>
              <a:t>Uratowane mienie: 200 tys. zł</a:t>
            </a:r>
          </a:p>
          <a:p>
            <a:r>
              <a:rPr lang="pl-PL" sz="1200" b="1" dirty="0"/>
              <a:t>Dowodził: </a:t>
            </a:r>
          </a:p>
          <a:p>
            <a:r>
              <a:rPr lang="pl-PL" sz="1200" b="1" dirty="0"/>
              <a:t>	Zastępca Dowódca JRG </a:t>
            </a:r>
            <a:endParaRPr lang="pl-PL" sz="1200" dirty="0"/>
          </a:p>
          <a:p>
            <a:r>
              <a:rPr lang="pl-PL" sz="1200" b="1" dirty="0"/>
              <a:t>      	Komendant Powiatowy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xmlns="" val="50326689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2443439" y="304800"/>
            <a:ext cx="508158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Działalność Kontrolno-Rozpoznawcza 2017/2018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xmlns="" id="{BAF7B32B-BF73-49BA-B9D6-872169E8EC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6447932"/>
              </p:ext>
            </p:extLst>
          </p:nvPr>
        </p:nvGraphicFramePr>
        <p:xfrm>
          <a:off x="1371600" y="759768"/>
          <a:ext cx="7500930" cy="58137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" name="Łącznik prosty 103">
            <a:extLst>
              <a:ext uri="{FF2B5EF4-FFF2-40B4-BE49-F238E27FC236}">
                <a16:creationId xmlns:a16="http://schemas.microsoft.com/office/drawing/2014/main" xmlns="" id="{B237E914-E8E0-4E9A-B0E4-AC3A781DC250}"/>
              </a:ext>
            </a:extLst>
          </p:cNvPr>
          <p:cNvCxnSpPr>
            <a:cxnSpLocks/>
            <a:endCxn id="116" idx="2"/>
          </p:cNvCxnSpPr>
          <p:nvPr/>
        </p:nvCxnSpPr>
        <p:spPr>
          <a:xfrm>
            <a:off x="1810508" y="1451446"/>
            <a:ext cx="56392" cy="479769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Obraz 67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63461" y="2172816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pole tekstowe 24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10" name="Dowolny kształt 9"/>
          <p:cNvSpPr/>
          <p:nvPr/>
        </p:nvSpPr>
        <p:spPr>
          <a:xfrm>
            <a:off x="1669530" y="158129"/>
            <a:ext cx="5903131" cy="6383593"/>
          </a:xfrm>
          <a:custGeom>
            <a:avLst/>
            <a:gdLst>
              <a:gd name="connsiteX0" fmla="*/ 2271251 w 5191432"/>
              <a:gd name="connsiteY0" fmla="*/ 894735 h 5732206"/>
              <a:gd name="connsiteX1" fmla="*/ 1514167 w 5191432"/>
              <a:gd name="connsiteY1" fmla="*/ 540774 h 5732206"/>
              <a:gd name="connsiteX2" fmla="*/ 1278193 w 5191432"/>
              <a:gd name="connsiteY2" fmla="*/ 1120877 h 5732206"/>
              <a:gd name="connsiteX3" fmla="*/ 1140541 w 5191432"/>
              <a:gd name="connsiteY3" fmla="*/ 1061884 h 5732206"/>
              <a:gd name="connsiteX4" fmla="*/ 1140541 w 5191432"/>
              <a:gd name="connsiteY4" fmla="*/ 1150374 h 5732206"/>
              <a:gd name="connsiteX5" fmla="*/ 1091380 w 5191432"/>
              <a:gd name="connsiteY5" fmla="*/ 1229032 h 5732206"/>
              <a:gd name="connsiteX6" fmla="*/ 1091380 w 5191432"/>
              <a:gd name="connsiteY6" fmla="*/ 1327355 h 5732206"/>
              <a:gd name="connsiteX7" fmla="*/ 1061883 w 5191432"/>
              <a:gd name="connsiteY7" fmla="*/ 1376516 h 5732206"/>
              <a:gd name="connsiteX8" fmla="*/ 1111045 w 5191432"/>
              <a:gd name="connsiteY8" fmla="*/ 1484671 h 5732206"/>
              <a:gd name="connsiteX9" fmla="*/ 983225 w 5191432"/>
              <a:gd name="connsiteY9" fmla="*/ 1563329 h 5732206"/>
              <a:gd name="connsiteX10" fmla="*/ 983225 w 5191432"/>
              <a:gd name="connsiteY10" fmla="*/ 1740309 h 5732206"/>
              <a:gd name="connsiteX11" fmla="*/ 934064 w 5191432"/>
              <a:gd name="connsiteY11" fmla="*/ 1877961 h 5732206"/>
              <a:gd name="connsiteX12" fmla="*/ 757083 w 5191432"/>
              <a:gd name="connsiteY12" fmla="*/ 2143432 h 5732206"/>
              <a:gd name="connsiteX13" fmla="*/ 353961 w 5191432"/>
              <a:gd name="connsiteY13" fmla="*/ 2192593 h 5732206"/>
              <a:gd name="connsiteX14" fmla="*/ 255638 w 5191432"/>
              <a:gd name="connsiteY14" fmla="*/ 2448232 h 5732206"/>
              <a:gd name="connsiteX15" fmla="*/ 186812 w 5191432"/>
              <a:gd name="connsiteY15" fmla="*/ 2408903 h 5732206"/>
              <a:gd name="connsiteX16" fmla="*/ 0 w 5191432"/>
              <a:gd name="connsiteY16" fmla="*/ 2762864 h 5732206"/>
              <a:gd name="connsiteX17" fmla="*/ 49161 w 5191432"/>
              <a:gd name="connsiteY17" fmla="*/ 3185651 h 5732206"/>
              <a:gd name="connsiteX18" fmla="*/ 216309 w 5191432"/>
              <a:gd name="connsiteY18" fmla="*/ 3401961 h 5732206"/>
              <a:gd name="connsiteX19" fmla="*/ 314632 w 5191432"/>
              <a:gd name="connsiteY19" fmla="*/ 3362632 h 5732206"/>
              <a:gd name="connsiteX20" fmla="*/ 245806 w 5191432"/>
              <a:gd name="connsiteY20" fmla="*/ 3313471 h 5732206"/>
              <a:gd name="connsiteX21" fmla="*/ 255638 w 5191432"/>
              <a:gd name="connsiteY21" fmla="*/ 3106993 h 5732206"/>
              <a:gd name="connsiteX22" fmla="*/ 314632 w 5191432"/>
              <a:gd name="connsiteY22" fmla="*/ 3146322 h 5732206"/>
              <a:gd name="connsiteX23" fmla="*/ 344129 w 5191432"/>
              <a:gd name="connsiteY23" fmla="*/ 3067664 h 5732206"/>
              <a:gd name="connsiteX24" fmla="*/ 432619 w 5191432"/>
              <a:gd name="connsiteY24" fmla="*/ 3097161 h 5732206"/>
              <a:gd name="connsiteX25" fmla="*/ 403122 w 5191432"/>
              <a:gd name="connsiteY25" fmla="*/ 3008671 h 5732206"/>
              <a:gd name="connsiteX26" fmla="*/ 678425 w 5191432"/>
              <a:gd name="connsiteY26" fmla="*/ 3038168 h 5732206"/>
              <a:gd name="connsiteX27" fmla="*/ 747251 w 5191432"/>
              <a:gd name="connsiteY27" fmla="*/ 2998839 h 5732206"/>
              <a:gd name="connsiteX28" fmla="*/ 973393 w 5191432"/>
              <a:gd name="connsiteY28" fmla="*/ 3254477 h 5732206"/>
              <a:gd name="connsiteX29" fmla="*/ 570270 w 5191432"/>
              <a:gd name="connsiteY29" fmla="*/ 3716593 h 5732206"/>
              <a:gd name="connsiteX30" fmla="*/ 688258 w 5191432"/>
              <a:gd name="connsiteY30" fmla="*/ 3824748 h 5732206"/>
              <a:gd name="connsiteX31" fmla="*/ 1071716 w 5191432"/>
              <a:gd name="connsiteY31" fmla="*/ 3962400 h 5732206"/>
              <a:gd name="connsiteX32" fmla="*/ 1199535 w 5191432"/>
              <a:gd name="connsiteY32" fmla="*/ 4080387 h 5732206"/>
              <a:gd name="connsiteX33" fmla="*/ 1347019 w 5191432"/>
              <a:gd name="connsiteY33" fmla="*/ 3903406 h 5732206"/>
              <a:gd name="connsiteX34" fmla="*/ 1533832 w 5191432"/>
              <a:gd name="connsiteY34" fmla="*/ 3746090 h 5732206"/>
              <a:gd name="connsiteX35" fmla="*/ 1927122 w 5191432"/>
              <a:gd name="connsiteY35" fmla="*/ 4119716 h 5732206"/>
              <a:gd name="connsiteX36" fmla="*/ 1927122 w 5191432"/>
              <a:gd name="connsiteY36" fmla="*/ 4159045 h 5732206"/>
              <a:gd name="connsiteX37" fmla="*/ 2074606 w 5191432"/>
              <a:gd name="connsiteY37" fmla="*/ 4345858 h 5732206"/>
              <a:gd name="connsiteX38" fmla="*/ 1936954 w 5191432"/>
              <a:gd name="connsiteY38" fmla="*/ 4483509 h 5732206"/>
              <a:gd name="connsiteX39" fmla="*/ 1936954 w 5191432"/>
              <a:gd name="connsiteY39" fmla="*/ 4513006 h 5732206"/>
              <a:gd name="connsiteX40" fmla="*/ 1828800 w 5191432"/>
              <a:gd name="connsiteY40" fmla="*/ 4463845 h 5732206"/>
              <a:gd name="connsiteX41" fmla="*/ 1927122 w 5191432"/>
              <a:gd name="connsiteY41" fmla="*/ 4788309 h 5732206"/>
              <a:gd name="connsiteX42" fmla="*/ 1868129 w 5191432"/>
              <a:gd name="connsiteY42" fmla="*/ 4768645 h 5732206"/>
              <a:gd name="connsiteX43" fmla="*/ 1917290 w 5191432"/>
              <a:gd name="connsiteY43" fmla="*/ 4876800 h 5732206"/>
              <a:gd name="connsiteX44" fmla="*/ 2045109 w 5191432"/>
              <a:gd name="connsiteY44" fmla="*/ 4945626 h 5732206"/>
              <a:gd name="connsiteX45" fmla="*/ 2074606 w 5191432"/>
              <a:gd name="connsiteY45" fmla="*/ 4857135 h 5732206"/>
              <a:gd name="connsiteX46" fmla="*/ 2251587 w 5191432"/>
              <a:gd name="connsiteY46" fmla="*/ 4886632 h 5732206"/>
              <a:gd name="connsiteX47" fmla="*/ 2290916 w 5191432"/>
              <a:gd name="connsiteY47" fmla="*/ 5407742 h 5732206"/>
              <a:gd name="connsiteX48" fmla="*/ 2723535 w 5191432"/>
              <a:gd name="connsiteY48" fmla="*/ 5506064 h 5732206"/>
              <a:gd name="connsiteX49" fmla="*/ 2654709 w 5191432"/>
              <a:gd name="connsiteY49" fmla="*/ 5663380 h 5732206"/>
              <a:gd name="connsiteX50" fmla="*/ 2743200 w 5191432"/>
              <a:gd name="connsiteY50" fmla="*/ 5712542 h 5732206"/>
              <a:gd name="connsiteX51" fmla="*/ 2841522 w 5191432"/>
              <a:gd name="connsiteY51" fmla="*/ 5506064 h 5732206"/>
              <a:gd name="connsiteX52" fmla="*/ 3283974 w 5191432"/>
              <a:gd name="connsiteY52" fmla="*/ 5732206 h 5732206"/>
              <a:gd name="connsiteX53" fmla="*/ 3510116 w 5191432"/>
              <a:gd name="connsiteY53" fmla="*/ 5220929 h 5732206"/>
              <a:gd name="connsiteX54" fmla="*/ 3165987 w 5191432"/>
              <a:gd name="connsiteY54" fmla="*/ 5093109 h 5732206"/>
              <a:gd name="connsiteX55" fmla="*/ 3303638 w 5191432"/>
              <a:gd name="connsiteY55" fmla="*/ 4345858 h 5732206"/>
              <a:gd name="connsiteX56" fmla="*/ 3480619 w 5191432"/>
              <a:gd name="connsiteY56" fmla="*/ 4316361 h 5732206"/>
              <a:gd name="connsiteX57" fmla="*/ 3519948 w 5191432"/>
              <a:gd name="connsiteY57" fmla="*/ 4237703 h 5732206"/>
              <a:gd name="connsiteX58" fmla="*/ 3696929 w 5191432"/>
              <a:gd name="connsiteY58" fmla="*/ 4041058 h 5732206"/>
              <a:gd name="connsiteX59" fmla="*/ 3834580 w 5191432"/>
              <a:gd name="connsiteY59" fmla="*/ 3765755 h 5732206"/>
              <a:gd name="connsiteX60" fmla="*/ 3854245 w 5191432"/>
              <a:gd name="connsiteY60" fmla="*/ 3834580 h 5732206"/>
              <a:gd name="connsiteX61" fmla="*/ 3991896 w 5191432"/>
              <a:gd name="connsiteY61" fmla="*/ 3824748 h 5732206"/>
              <a:gd name="connsiteX62" fmla="*/ 4011561 w 5191432"/>
              <a:gd name="connsiteY62" fmla="*/ 3923071 h 5732206"/>
              <a:gd name="connsiteX63" fmla="*/ 4149212 w 5191432"/>
              <a:gd name="connsiteY63" fmla="*/ 3893574 h 5732206"/>
              <a:gd name="connsiteX64" fmla="*/ 4119716 w 5191432"/>
              <a:gd name="connsiteY64" fmla="*/ 3755922 h 5732206"/>
              <a:gd name="connsiteX65" fmla="*/ 4188541 w 5191432"/>
              <a:gd name="connsiteY65" fmla="*/ 3637935 h 5732206"/>
              <a:gd name="connsiteX66" fmla="*/ 4306529 w 5191432"/>
              <a:gd name="connsiteY66" fmla="*/ 3559277 h 5732206"/>
              <a:gd name="connsiteX67" fmla="*/ 4336025 w 5191432"/>
              <a:gd name="connsiteY67" fmla="*/ 3431458 h 5732206"/>
              <a:gd name="connsiteX68" fmla="*/ 4385187 w 5191432"/>
              <a:gd name="connsiteY68" fmla="*/ 3352800 h 5732206"/>
              <a:gd name="connsiteX69" fmla="*/ 4277032 w 5191432"/>
              <a:gd name="connsiteY69" fmla="*/ 3264309 h 5732206"/>
              <a:gd name="connsiteX70" fmla="*/ 4237703 w 5191432"/>
              <a:gd name="connsiteY70" fmla="*/ 3038168 h 5732206"/>
              <a:gd name="connsiteX71" fmla="*/ 4345858 w 5191432"/>
              <a:gd name="connsiteY71" fmla="*/ 2910348 h 5732206"/>
              <a:gd name="connsiteX72" fmla="*/ 4345858 w 5191432"/>
              <a:gd name="connsiteY72" fmla="*/ 2792361 h 5732206"/>
              <a:gd name="connsiteX73" fmla="*/ 4198374 w 5191432"/>
              <a:gd name="connsiteY73" fmla="*/ 2821858 h 5732206"/>
              <a:gd name="connsiteX74" fmla="*/ 4257367 w 5191432"/>
              <a:gd name="connsiteY74" fmla="*/ 2674374 h 5732206"/>
              <a:gd name="connsiteX75" fmla="*/ 4168877 w 5191432"/>
              <a:gd name="connsiteY75" fmla="*/ 2635045 h 5732206"/>
              <a:gd name="connsiteX76" fmla="*/ 4198374 w 5191432"/>
              <a:gd name="connsiteY76" fmla="*/ 2546555 h 5732206"/>
              <a:gd name="connsiteX77" fmla="*/ 4129548 w 5191432"/>
              <a:gd name="connsiteY77" fmla="*/ 2467897 h 5732206"/>
              <a:gd name="connsiteX78" fmla="*/ 4198374 w 5191432"/>
              <a:gd name="connsiteY78" fmla="*/ 2330245 h 5732206"/>
              <a:gd name="connsiteX79" fmla="*/ 4424516 w 5191432"/>
              <a:gd name="connsiteY79" fmla="*/ 2438400 h 5732206"/>
              <a:gd name="connsiteX80" fmla="*/ 4424516 w 5191432"/>
              <a:gd name="connsiteY80" fmla="*/ 2517058 h 5732206"/>
              <a:gd name="connsiteX81" fmla="*/ 4640825 w 5191432"/>
              <a:gd name="connsiteY81" fmla="*/ 2536722 h 5732206"/>
              <a:gd name="connsiteX82" fmla="*/ 4699819 w 5191432"/>
              <a:gd name="connsiteY82" fmla="*/ 2467897 h 5732206"/>
              <a:gd name="connsiteX83" fmla="*/ 4788309 w 5191432"/>
              <a:gd name="connsiteY83" fmla="*/ 2566219 h 5732206"/>
              <a:gd name="connsiteX84" fmla="*/ 4837470 w 5191432"/>
              <a:gd name="connsiteY84" fmla="*/ 2625213 h 5732206"/>
              <a:gd name="connsiteX85" fmla="*/ 4886632 w 5191432"/>
              <a:gd name="connsiteY85" fmla="*/ 2625213 h 5732206"/>
              <a:gd name="connsiteX86" fmla="*/ 4965290 w 5191432"/>
              <a:gd name="connsiteY86" fmla="*/ 2536722 h 5732206"/>
              <a:gd name="connsiteX87" fmla="*/ 4984954 w 5191432"/>
              <a:gd name="connsiteY87" fmla="*/ 2408903 h 5732206"/>
              <a:gd name="connsiteX88" fmla="*/ 4916129 w 5191432"/>
              <a:gd name="connsiteY88" fmla="*/ 2379406 h 5732206"/>
              <a:gd name="connsiteX89" fmla="*/ 5014451 w 5191432"/>
              <a:gd name="connsiteY89" fmla="*/ 2064774 h 5732206"/>
              <a:gd name="connsiteX90" fmla="*/ 4975122 w 5191432"/>
              <a:gd name="connsiteY90" fmla="*/ 1907458 h 5732206"/>
              <a:gd name="connsiteX91" fmla="*/ 4896464 w 5191432"/>
              <a:gd name="connsiteY91" fmla="*/ 1809135 h 5732206"/>
              <a:gd name="connsiteX92" fmla="*/ 4984954 w 5191432"/>
              <a:gd name="connsiteY92" fmla="*/ 1799303 h 5732206"/>
              <a:gd name="connsiteX93" fmla="*/ 5024283 w 5191432"/>
              <a:gd name="connsiteY93" fmla="*/ 1838632 h 5732206"/>
              <a:gd name="connsiteX94" fmla="*/ 5004619 w 5191432"/>
              <a:gd name="connsiteY94" fmla="*/ 1779639 h 5732206"/>
              <a:gd name="connsiteX95" fmla="*/ 4906296 w 5191432"/>
              <a:gd name="connsiteY95" fmla="*/ 1700980 h 5732206"/>
              <a:gd name="connsiteX96" fmla="*/ 4896464 w 5191432"/>
              <a:gd name="connsiteY96" fmla="*/ 1671484 h 5732206"/>
              <a:gd name="connsiteX97" fmla="*/ 5102941 w 5191432"/>
              <a:gd name="connsiteY97" fmla="*/ 1573161 h 5732206"/>
              <a:gd name="connsiteX98" fmla="*/ 5073445 w 5191432"/>
              <a:gd name="connsiteY98" fmla="*/ 1386348 h 5732206"/>
              <a:gd name="connsiteX99" fmla="*/ 5102941 w 5191432"/>
              <a:gd name="connsiteY99" fmla="*/ 1356851 h 5732206"/>
              <a:gd name="connsiteX100" fmla="*/ 4817806 w 5191432"/>
              <a:gd name="connsiteY100" fmla="*/ 1278193 h 5732206"/>
              <a:gd name="connsiteX101" fmla="*/ 4847303 w 5191432"/>
              <a:gd name="connsiteY101" fmla="*/ 1189703 h 5732206"/>
              <a:gd name="connsiteX102" fmla="*/ 4719483 w 5191432"/>
              <a:gd name="connsiteY102" fmla="*/ 1120877 h 5732206"/>
              <a:gd name="connsiteX103" fmla="*/ 4758812 w 5191432"/>
              <a:gd name="connsiteY103" fmla="*/ 884903 h 5732206"/>
              <a:gd name="connsiteX104" fmla="*/ 4886632 w 5191432"/>
              <a:gd name="connsiteY104" fmla="*/ 894735 h 5732206"/>
              <a:gd name="connsiteX105" fmla="*/ 4975122 w 5191432"/>
              <a:gd name="connsiteY105" fmla="*/ 943897 h 5732206"/>
              <a:gd name="connsiteX106" fmla="*/ 5191432 w 5191432"/>
              <a:gd name="connsiteY106" fmla="*/ 599768 h 5732206"/>
              <a:gd name="connsiteX107" fmla="*/ 5024283 w 5191432"/>
              <a:gd name="connsiteY107" fmla="*/ 412955 h 5732206"/>
              <a:gd name="connsiteX108" fmla="*/ 4306529 w 5191432"/>
              <a:gd name="connsiteY108" fmla="*/ 0 h 5732206"/>
              <a:gd name="connsiteX109" fmla="*/ 4198374 w 5191432"/>
              <a:gd name="connsiteY109" fmla="*/ 196645 h 5732206"/>
              <a:gd name="connsiteX110" fmla="*/ 4159045 w 5191432"/>
              <a:gd name="connsiteY110" fmla="*/ 137651 h 5732206"/>
              <a:gd name="connsiteX111" fmla="*/ 4159045 w 5191432"/>
              <a:gd name="connsiteY111" fmla="*/ 353961 h 5732206"/>
              <a:gd name="connsiteX112" fmla="*/ 4100051 w 5191432"/>
              <a:gd name="connsiteY112" fmla="*/ 363793 h 5732206"/>
              <a:gd name="connsiteX113" fmla="*/ 3913238 w 5191432"/>
              <a:gd name="connsiteY113" fmla="*/ 668593 h 5732206"/>
              <a:gd name="connsiteX114" fmla="*/ 3814916 w 5191432"/>
              <a:gd name="connsiteY114" fmla="*/ 963561 h 5732206"/>
              <a:gd name="connsiteX115" fmla="*/ 3519948 w 5191432"/>
              <a:gd name="connsiteY115" fmla="*/ 747251 h 5732206"/>
              <a:gd name="connsiteX116" fmla="*/ 3490451 w 5191432"/>
              <a:gd name="connsiteY116" fmla="*/ 747251 h 5732206"/>
              <a:gd name="connsiteX117" fmla="*/ 3411793 w 5191432"/>
              <a:gd name="connsiteY117" fmla="*/ 658761 h 5732206"/>
              <a:gd name="connsiteX118" fmla="*/ 3185651 w 5191432"/>
              <a:gd name="connsiteY118" fmla="*/ 501445 h 5732206"/>
              <a:gd name="connsiteX119" fmla="*/ 2861187 w 5191432"/>
              <a:gd name="connsiteY119" fmla="*/ 1111045 h 5732206"/>
              <a:gd name="connsiteX120" fmla="*/ 2497393 w 5191432"/>
              <a:gd name="connsiteY120" fmla="*/ 983226 h 5732206"/>
              <a:gd name="connsiteX121" fmla="*/ 2438400 w 5191432"/>
              <a:gd name="connsiteY121" fmla="*/ 1150374 h 5732206"/>
              <a:gd name="connsiteX122" fmla="*/ 2241754 w 5191432"/>
              <a:gd name="connsiteY122" fmla="*/ 1052051 h 5732206"/>
              <a:gd name="connsiteX123" fmla="*/ 2271251 w 5191432"/>
              <a:gd name="connsiteY123" fmla="*/ 894735 h 573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5191432" h="5732206">
                <a:moveTo>
                  <a:pt x="2271251" y="894735"/>
                </a:moveTo>
                <a:lnTo>
                  <a:pt x="1514167" y="540774"/>
                </a:lnTo>
                <a:lnTo>
                  <a:pt x="1278193" y="1120877"/>
                </a:lnTo>
                <a:lnTo>
                  <a:pt x="1140541" y="1061884"/>
                </a:lnTo>
                <a:lnTo>
                  <a:pt x="1140541" y="1150374"/>
                </a:lnTo>
                <a:lnTo>
                  <a:pt x="1091380" y="1229032"/>
                </a:lnTo>
                <a:lnTo>
                  <a:pt x="1091380" y="1327355"/>
                </a:lnTo>
                <a:lnTo>
                  <a:pt x="1061883" y="1376516"/>
                </a:lnTo>
                <a:lnTo>
                  <a:pt x="1111045" y="1484671"/>
                </a:lnTo>
                <a:lnTo>
                  <a:pt x="983225" y="1563329"/>
                </a:lnTo>
                <a:lnTo>
                  <a:pt x="983225" y="1740309"/>
                </a:lnTo>
                <a:lnTo>
                  <a:pt x="934064" y="1877961"/>
                </a:lnTo>
                <a:lnTo>
                  <a:pt x="757083" y="2143432"/>
                </a:lnTo>
                <a:lnTo>
                  <a:pt x="353961" y="2192593"/>
                </a:lnTo>
                <a:lnTo>
                  <a:pt x="255638" y="2448232"/>
                </a:lnTo>
                <a:lnTo>
                  <a:pt x="186812" y="2408903"/>
                </a:lnTo>
                <a:lnTo>
                  <a:pt x="0" y="2762864"/>
                </a:lnTo>
                <a:lnTo>
                  <a:pt x="49161" y="3185651"/>
                </a:lnTo>
                <a:lnTo>
                  <a:pt x="216309" y="3401961"/>
                </a:lnTo>
                <a:lnTo>
                  <a:pt x="314632" y="3362632"/>
                </a:lnTo>
                <a:lnTo>
                  <a:pt x="245806" y="3313471"/>
                </a:lnTo>
                <a:lnTo>
                  <a:pt x="255638" y="3106993"/>
                </a:lnTo>
                <a:lnTo>
                  <a:pt x="314632" y="3146322"/>
                </a:lnTo>
                <a:lnTo>
                  <a:pt x="344129" y="3067664"/>
                </a:lnTo>
                <a:lnTo>
                  <a:pt x="432619" y="3097161"/>
                </a:lnTo>
                <a:lnTo>
                  <a:pt x="403122" y="3008671"/>
                </a:lnTo>
                <a:lnTo>
                  <a:pt x="678425" y="3038168"/>
                </a:lnTo>
                <a:lnTo>
                  <a:pt x="747251" y="2998839"/>
                </a:lnTo>
                <a:lnTo>
                  <a:pt x="973393" y="3254477"/>
                </a:lnTo>
                <a:lnTo>
                  <a:pt x="570270" y="3716593"/>
                </a:lnTo>
                <a:lnTo>
                  <a:pt x="688258" y="3824748"/>
                </a:lnTo>
                <a:lnTo>
                  <a:pt x="1071716" y="3962400"/>
                </a:lnTo>
                <a:lnTo>
                  <a:pt x="1199535" y="4080387"/>
                </a:lnTo>
                <a:lnTo>
                  <a:pt x="1347019" y="3903406"/>
                </a:lnTo>
                <a:lnTo>
                  <a:pt x="1533832" y="3746090"/>
                </a:lnTo>
                <a:lnTo>
                  <a:pt x="1927122" y="4119716"/>
                </a:lnTo>
                <a:lnTo>
                  <a:pt x="1927122" y="4159045"/>
                </a:lnTo>
                <a:lnTo>
                  <a:pt x="2074606" y="4345858"/>
                </a:lnTo>
                <a:lnTo>
                  <a:pt x="1936954" y="4483509"/>
                </a:lnTo>
                <a:lnTo>
                  <a:pt x="1936954" y="4513006"/>
                </a:lnTo>
                <a:lnTo>
                  <a:pt x="1828800" y="4463845"/>
                </a:lnTo>
                <a:lnTo>
                  <a:pt x="1927122" y="4788309"/>
                </a:lnTo>
                <a:lnTo>
                  <a:pt x="1868129" y="4768645"/>
                </a:lnTo>
                <a:lnTo>
                  <a:pt x="1917290" y="4876800"/>
                </a:lnTo>
                <a:lnTo>
                  <a:pt x="2045109" y="4945626"/>
                </a:lnTo>
                <a:lnTo>
                  <a:pt x="2074606" y="4857135"/>
                </a:lnTo>
                <a:lnTo>
                  <a:pt x="2251587" y="4886632"/>
                </a:lnTo>
                <a:lnTo>
                  <a:pt x="2290916" y="5407742"/>
                </a:lnTo>
                <a:lnTo>
                  <a:pt x="2723535" y="5506064"/>
                </a:lnTo>
                <a:lnTo>
                  <a:pt x="2654709" y="5663380"/>
                </a:lnTo>
                <a:lnTo>
                  <a:pt x="2743200" y="5712542"/>
                </a:lnTo>
                <a:lnTo>
                  <a:pt x="2841522" y="5506064"/>
                </a:lnTo>
                <a:lnTo>
                  <a:pt x="3283974" y="5732206"/>
                </a:lnTo>
                <a:lnTo>
                  <a:pt x="3510116" y="5220929"/>
                </a:lnTo>
                <a:lnTo>
                  <a:pt x="3165987" y="5093109"/>
                </a:lnTo>
                <a:lnTo>
                  <a:pt x="3303638" y="4345858"/>
                </a:lnTo>
                <a:lnTo>
                  <a:pt x="3480619" y="4316361"/>
                </a:lnTo>
                <a:lnTo>
                  <a:pt x="3519948" y="4237703"/>
                </a:lnTo>
                <a:lnTo>
                  <a:pt x="3696929" y="4041058"/>
                </a:lnTo>
                <a:lnTo>
                  <a:pt x="3834580" y="3765755"/>
                </a:lnTo>
                <a:lnTo>
                  <a:pt x="3854245" y="3834580"/>
                </a:lnTo>
                <a:lnTo>
                  <a:pt x="3991896" y="3824748"/>
                </a:lnTo>
                <a:lnTo>
                  <a:pt x="4011561" y="3923071"/>
                </a:lnTo>
                <a:lnTo>
                  <a:pt x="4149212" y="3893574"/>
                </a:lnTo>
                <a:lnTo>
                  <a:pt x="4119716" y="3755922"/>
                </a:lnTo>
                <a:lnTo>
                  <a:pt x="4188541" y="3637935"/>
                </a:lnTo>
                <a:lnTo>
                  <a:pt x="4306529" y="3559277"/>
                </a:lnTo>
                <a:lnTo>
                  <a:pt x="4336025" y="3431458"/>
                </a:lnTo>
                <a:lnTo>
                  <a:pt x="4385187" y="3352800"/>
                </a:lnTo>
                <a:lnTo>
                  <a:pt x="4277032" y="3264309"/>
                </a:lnTo>
                <a:lnTo>
                  <a:pt x="4237703" y="3038168"/>
                </a:lnTo>
                <a:lnTo>
                  <a:pt x="4345858" y="2910348"/>
                </a:lnTo>
                <a:lnTo>
                  <a:pt x="4345858" y="2792361"/>
                </a:lnTo>
                <a:lnTo>
                  <a:pt x="4198374" y="2821858"/>
                </a:lnTo>
                <a:lnTo>
                  <a:pt x="4257367" y="2674374"/>
                </a:lnTo>
                <a:lnTo>
                  <a:pt x="4168877" y="2635045"/>
                </a:lnTo>
                <a:lnTo>
                  <a:pt x="4198374" y="2546555"/>
                </a:lnTo>
                <a:lnTo>
                  <a:pt x="4129548" y="2467897"/>
                </a:lnTo>
                <a:lnTo>
                  <a:pt x="4198374" y="2330245"/>
                </a:lnTo>
                <a:lnTo>
                  <a:pt x="4424516" y="2438400"/>
                </a:lnTo>
                <a:lnTo>
                  <a:pt x="4424516" y="2517058"/>
                </a:lnTo>
                <a:lnTo>
                  <a:pt x="4640825" y="2536722"/>
                </a:lnTo>
                <a:lnTo>
                  <a:pt x="4699819" y="2467897"/>
                </a:lnTo>
                <a:lnTo>
                  <a:pt x="4788309" y="2566219"/>
                </a:lnTo>
                <a:lnTo>
                  <a:pt x="4837470" y="2625213"/>
                </a:lnTo>
                <a:lnTo>
                  <a:pt x="4886632" y="2625213"/>
                </a:lnTo>
                <a:lnTo>
                  <a:pt x="4965290" y="2536722"/>
                </a:lnTo>
                <a:lnTo>
                  <a:pt x="4984954" y="2408903"/>
                </a:lnTo>
                <a:lnTo>
                  <a:pt x="4916129" y="2379406"/>
                </a:lnTo>
                <a:lnTo>
                  <a:pt x="5014451" y="2064774"/>
                </a:lnTo>
                <a:lnTo>
                  <a:pt x="4975122" y="1907458"/>
                </a:lnTo>
                <a:lnTo>
                  <a:pt x="4896464" y="1809135"/>
                </a:lnTo>
                <a:lnTo>
                  <a:pt x="4984954" y="1799303"/>
                </a:lnTo>
                <a:lnTo>
                  <a:pt x="5024283" y="1838632"/>
                </a:lnTo>
                <a:lnTo>
                  <a:pt x="5004619" y="1779639"/>
                </a:lnTo>
                <a:lnTo>
                  <a:pt x="4906296" y="1700980"/>
                </a:lnTo>
                <a:lnTo>
                  <a:pt x="4896464" y="1671484"/>
                </a:lnTo>
                <a:lnTo>
                  <a:pt x="5102941" y="1573161"/>
                </a:lnTo>
                <a:lnTo>
                  <a:pt x="5073445" y="1386348"/>
                </a:lnTo>
                <a:lnTo>
                  <a:pt x="5102941" y="1356851"/>
                </a:lnTo>
                <a:lnTo>
                  <a:pt x="4817806" y="1278193"/>
                </a:lnTo>
                <a:lnTo>
                  <a:pt x="4847303" y="1189703"/>
                </a:lnTo>
                <a:lnTo>
                  <a:pt x="4719483" y="1120877"/>
                </a:lnTo>
                <a:lnTo>
                  <a:pt x="4758812" y="884903"/>
                </a:lnTo>
                <a:lnTo>
                  <a:pt x="4886632" y="894735"/>
                </a:lnTo>
                <a:lnTo>
                  <a:pt x="4975122" y="943897"/>
                </a:lnTo>
                <a:lnTo>
                  <a:pt x="5191432" y="599768"/>
                </a:lnTo>
                <a:lnTo>
                  <a:pt x="5024283" y="412955"/>
                </a:lnTo>
                <a:lnTo>
                  <a:pt x="4306529" y="0"/>
                </a:lnTo>
                <a:lnTo>
                  <a:pt x="4198374" y="196645"/>
                </a:lnTo>
                <a:lnTo>
                  <a:pt x="4159045" y="137651"/>
                </a:lnTo>
                <a:lnTo>
                  <a:pt x="4159045" y="353961"/>
                </a:lnTo>
                <a:lnTo>
                  <a:pt x="4100051" y="363793"/>
                </a:lnTo>
                <a:lnTo>
                  <a:pt x="3913238" y="668593"/>
                </a:lnTo>
                <a:lnTo>
                  <a:pt x="3814916" y="963561"/>
                </a:lnTo>
                <a:lnTo>
                  <a:pt x="3519948" y="747251"/>
                </a:lnTo>
                <a:lnTo>
                  <a:pt x="3490451" y="747251"/>
                </a:lnTo>
                <a:lnTo>
                  <a:pt x="3411793" y="658761"/>
                </a:lnTo>
                <a:lnTo>
                  <a:pt x="3185651" y="501445"/>
                </a:lnTo>
                <a:lnTo>
                  <a:pt x="2861187" y="1111045"/>
                </a:lnTo>
                <a:lnTo>
                  <a:pt x="2497393" y="983226"/>
                </a:lnTo>
                <a:lnTo>
                  <a:pt x="2438400" y="1150374"/>
                </a:lnTo>
                <a:lnTo>
                  <a:pt x="2241754" y="1052051"/>
                </a:lnTo>
                <a:lnTo>
                  <a:pt x="2271251" y="894735"/>
                </a:lnTo>
                <a:close/>
              </a:path>
            </a:pathLst>
          </a:cu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Prostokąt 18"/>
          <p:cNvSpPr/>
          <p:nvPr/>
        </p:nvSpPr>
        <p:spPr>
          <a:xfrm>
            <a:off x="2013730" y="151198"/>
            <a:ext cx="553959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System KSRG  - bezpieczeństwo na poziomie powiatu</a:t>
            </a:r>
          </a:p>
        </p:txBody>
      </p:sp>
      <p:cxnSp>
        <p:nvCxnSpPr>
          <p:cNvPr id="93" name="Łącznik prosty 92"/>
          <p:cNvCxnSpPr>
            <a:cxnSpLocks/>
          </p:cNvCxnSpPr>
          <p:nvPr/>
        </p:nvCxnSpPr>
        <p:spPr>
          <a:xfrm>
            <a:off x="7810500" y="1465111"/>
            <a:ext cx="0" cy="140547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Łącznik prosty 86"/>
          <p:cNvCxnSpPr>
            <a:cxnSpLocks/>
            <a:endCxn id="65" idx="0"/>
          </p:cNvCxnSpPr>
          <p:nvPr/>
        </p:nvCxnSpPr>
        <p:spPr>
          <a:xfrm>
            <a:off x="7048500" y="1480494"/>
            <a:ext cx="0" cy="93751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Łącznik prosty 84"/>
          <p:cNvCxnSpPr>
            <a:cxnSpLocks/>
            <a:endCxn id="63" idx="0"/>
          </p:cNvCxnSpPr>
          <p:nvPr/>
        </p:nvCxnSpPr>
        <p:spPr>
          <a:xfrm>
            <a:off x="6210300" y="1480494"/>
            <a:ext cx="0" cy="70891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Łącznik prosty 82"/>
          <p:cNvCxnSpPr>
            <a:cxnSpLocks/>
            <a:endCxn id="123" idx="0"/>
          </p:cNvCxnSpPr>
          <p:nvPr/>
        </p:nvCxnSpPr>
        <p:spPr>
          <a:xfrm>
            <a:off x="5372100" y="1472272"/>
            <a:ext cx="0" cy="129744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Łącznik prosty 80"/>
          <p:cNvCxnSpPr>
            <a:cxnSpLocks/>
            <a:endCxn id="59" idx="0"/>
          </p:cNvCxnSpPr>
          <p:nvPr/>
        </p:nvCxnSpPr>
        <p:spPr>
          <a:xfrm>
            <a:off x="4533900" y="1480494"/>
            <a:ext cx="0" cy="101371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Łącznik prosty 78"/>
          <p:cNvCxnSpPr>
            <a:cxnSpLocks/>
            <a:endCxn id="74" idx="0"/>
          </p:cNvCxnSpPr>
          <p:nvPr/>
        </p:nvCxnSpPr>
        <p:spPr>
          <a:xfrm>
            <a:off x="3619500" y="1480494"/>
            <a:ext cx="0" cy="162331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Łącznik prosty 76"/>
          <p:cNvCxnSpPr>
            <a:cxnSpLocks/>
          </p:cNvCxnSpPr>
          <p:nvPr/>
        </p:nvCxnSpPr>
        <p:spPr>
          <a:xfrm>
            <a:off x="2705100" y="1480494"/>
            <a:ext cx="0" cy="182336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ole tekstowe 26"/>
          <p:cNvSpPr txBox="1"/>
          <p:nvPr/>
        </p:nvSpPr>
        <p:spPr>
          <a:xfrm>
            <a:off x="3987924" y="877871"/>
            <a:ext cx="1676400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900" b="1" dirty="0">
                <a:latin typeface="Arial" pitchFamily="34" charset="0"/>
                <a:cs typeface="Arial" pitchFamily="34" charset="0"/>
              </a:rPr>
              <a:t>Komenda Powiatowa</a:t>
            </a:r>
          </a:p>
          <a:p>
            <a:pPr algn="ctr"/>
            <a:r>
              <a:rPr lang="pl-PL" sz="900" b="1" dirty="0">
                <a:latin typeface="Arial" pitchFamily="34" charset="0"/>
                <a:cs typeface="Arial" pitchFamily="34" charset="0"/>
              </a:rPr>
              <a:t>PSP </a:t>
            </a:r>
          </a:p>
        </p:txBody>
      </p:sp>
      <p:sp>
        <p:nvSpPr>
          <p:cNvPr id="28" name="pole tekstowe 27"/>
          <p:cNvSpPr txBox="1"/>
          <p:nvPr/>
        </p:nvSpPr>
        <p:spPr>
          <a:xfrm>
            <a:off x="1485900" y="1732204"/>
            <a:ext cx="762000" cy="27699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600" dirty="0">
                <a:latin typeface="Arial" pitchFamily="34" charset="0"/>
                <a:cs typeface="Arial" pitchFamily="34" charset="0"/>
              </a:rPr>
              <a:t>JRG </a:t>
            </a:r>
          </a:p>
          <a:p>
            <a:pPr algn="ctr"/>
            <a:r>
              <a:rPr lang="pl-PL" sz="600" dirty="0">
                <a:latin typeface="Arial" pitchFamily="34" charset="0"/>
                <a:cs typeface="Arial" pitchFamily="34" charset="0"/>
              </a:rPr>
              <a:t>Skarżysko-Kam</a:t>
            </a:r>
          </a:p>
        </p:txBody>
      </p:sp>
      <p:sp>
        <p:nvSpPr>
          <p:cNvPr id="36" name="pole tekstowe 35"/>
          <p:cNvSpPr txBox="1"/>
          <p:nvPr/>
        </p:nvSpPr>
        <p:spPr>
          <a:xfrm>
            <a:off x="2324100" y="1732204"/>
            <a:ext cx="762000" cy="27699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600" dirty="0">
                <a:latin typeface="Arial" pitchFamily="34" charset="0"/>
                <a:cs typeface="Arial" pitchFamily="34" charset="0"/>
              </a:rPr>
              <a:t>OSP</a:t>
            </a:r>
          </a:p>
          <a:p>
            <a:pPr algn="ctr"/>
            <a:r>
              <a:rPr lang="pl-PL" sz="600" dirty="0">
                <a:latin typeface="Arial" pitchFamily="34" charset="0"/>
                <a:cs typeface="Arial" pitchFamily="34" charset="0"/>
              </a:rPr>
              <a:t>Skarżysko-Kam</a:t>
            </a:r>
          </a:p>
        </p:txBody>
      </p:sp>
      <p:sp>
        <p:nvSpPr>
          <p:cNvPr id="37" name="pole tekstowe 36"/>
          <p:cNvSpPr txBox="1"/>
          <p:nvPr/>
        </p:nvSpPr>
        <p:spPr>
          <a:xfrm>
            <a:off x="7505700" y="1732204"/>
            <a:ext cx="762000" cy="27699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600" dirty="0">
                <a:latin typeface="Arial" pitchFamily="34" charset="0"/>
                <a:cs typeface="Arial" pitchFamily="34" charset="0"/>
              </a:rPr>
              <a:t>OSP</a:t>
            </a:r>
          </a:p>
          <a:p>
            <a:pPr algn="ctr"/>
            <a:r>
              <a:rPr lang="pl-PL" sz="600" dirty="0">
                <a:latin typeface="Arial" pitchFamily="34" charset="0"/>
                <a:cs typeface="Arial" pitchFamily="34" charset="0"/>
              </a:rPr>
              <a:t>Sorbin</a:t>
            </a:r>
          </a:p>
        </p:txBody>
      </p:sp>
      <p:sp>
        <p:nvSpPr>
          <p:cNvPr id="38" name="pole tekstowe 37"/>
          <p:cNvSpPr txBox="1"/>
          <p:nvPr/>
        </p:nvSpPr>
        <p:spPr>
          <a:xfrm>
            <a:off x="6667500" y="1732204"/>
            <a:ext cx="762000" cy="27699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600" dirty="0">
                <a:latin typeface="Arial" pitchFamily="34" charset="0"/>
                <a:cs typeface="Arial" pitchFamily="34" charset="0"/>
              </a:rPr>
              <a:t>OSP</a:t>
            </a:r>
          </a:p>
          <a:p>
            <a:pPr algn="ctr"/>
            <a:r>
              <a:rPr lang="pl-PL" sz="600" dirty="0">
                <a:latin typeface="Arial" pitchFamily="34" charset="0"/>
                <a:cs typeface="Arial" pitchFamily="34" charset="0"/>
              </a:rPr>
              <a:t>Bliżyn</a:t>
            </a:r>
          </a:p>
        </p:txBody>
      </p:sp>
      <p:sp>
        <p:nvSpPr>
          <p:cNvPr id="39" name="pole tekstowe 38"/>
          <p:cNvSpPr txBox="1"/>
          <p:nvPr/>
        </p:nvSpPr>
        <p:spPr>
          <a:xfrm>
            <a:off x="5829300" y="1732204"/>
            <a:ext cx="762000" cy="27699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600" dirty="0">
                <a:latin typeface="Arial" pitchFamily="34" charset="0"/>
                <a:cs typeface="Arial" pitchFamily="34" charset="0"/>
              </a:rPr>
              <a:t>OSP</a:t>
            </a:r>
          </a:p>
          <a:p>
            <a:pPr algn="ctr"/>
            <a:r>
              <a:rPr lang="pl-PL" sz="600" dirty="0">
                <a:latin typeface="Arial" pitchFamily="34" charset="0"/>
                <a:cs typeface="Arial" pitchFamily="34" charset="0"/>
              </a:rPr>
              <a:t>Łączna</a:t>
            </a:r>
          </a:p>
        </p:txBody>
      </p:sp>
      <p:sp>
        <p:nvSpPr>
          <p:cNvPr id="40" name="pole tekstowe 39"/>
          <p:cNvSpPr txBox="1"/>
          <p:nvPr/>
        </p:nvSpPr>
        <p:spPr>
          <a:xfrm>
            <a:off x="4991100" y="1732204"/>
            <a:ext cx="762000" cy="27699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600" dirty="0">
                <a:latin typeface="Arial" pitchFamily="34" charset="0"/>
                <a:cs typeface="Arial" pitchFamily="34" charset="0"/>
              </a:rPr>
              <a:t>OSP</a:t>
            </a:r>
          </a:p>
          <a:p>
            <a:pPr algn="ctr"/>
            <a:r>
              <a:rPr lang="pl-PL" sz="600" dirty="0">
                <a:latin typeface="Arial" pitchFamily="34" charset="0"/>
                <a:cs typeface="Arial" pitchFamily="34" charset="0"/>
              </a:rPr>
              <a:t>Suchedniów</a:t>
            </a:r>
          </a:p>
        </p:txBody>
      </p:sp>
      <p:sp>
        <p:nvSpPr>
          <p:cNvPr id="41" name="pole tekstowe 40"/>
          <p:cNvSpPr txBox="1"/>
          <p:nvPr/>
        </p:nvSpPr>
        <p:spPr>
          <a:xfrm>
            <a:off x="4152900" y="1732204"/>
            <a:ext cx="762000" cy="27699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600" dirty="0">
                <a:latin typeface="Arial" pitchFamily="34" charset="0"/>
                <a:cs typeface="Arial" pitchFamily="34" charset="0"/>
              </a:rPr>
              <a:t>OSP</a:t>
            </a:r>
          </a:p>
          <a:p>
            <a:pPr algn="ctr"/>
            <a:r>
              <a:rPr lang="pl-PL" sz="600" dirty="0">
                <a:latin typeface="Arial" pitchFamily="34" charset="0"/>
                <a:cs typeface="Arial" pitchFamily="34" charset="0"/>
              </a:rPr>
              <a:t>Lipowe Pole </a:t>
            </a:r>
          </a:p>
        </p:txBody>
      </p:sp>
      <p:sp>
        <p:nvSpPr>
          <p:cNvPr id="42" name="pole tekstowe 41"/>
          <p:cNvSpPr txBox="1"/>
          <p:nvPr/>
        </p:nvSpPr>
        <p:spPr>
          <a:xfrm>
            <a:off x="3238500" y="1732204"/>
            <a:ext cx="762000" cy="27699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600" dirty="0">
                <a:latin typeface="Arial" pitchFamily="34" charset="0"/>
                <a:cs typeface="Arial" pitchFamily="34" charset="0"/>
              </a:rPr>
              <a:t>OSP</a:t>
            </a:r>
          </a:p>
          <a:p>
            <a:pPr algn="ctr"/>
            <a:r>
              <a:rPr lang="pl-PL" sz="600" dirty="0">
                <a:latin typeface="Arial" pitchFamily="34" charset="0"/>
                <a:cs typeface="Arial" pitchFamily="34" charset="0"/>
              </a:rPr>
              <a:t>Grzybowa Góra</a:t>
            </a:r>
          </a:p>
        </p:txBody>
      </p:sp>
      <p:sp>
        <p:nvSpPr>
          <p:cNvPr id="43" name="pole tekstowe 42"/>
          <p:cNvSpPr txBox="1"/>
          <p:nvPr/>
        </p:nvSpPr>
        <p:spPr>
          <a:xfrm>
            <a:off x="1562100" y="2189404"/>
            <a:ext cx="609600" cy="20005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GCBA-Rt</a:t>
            </a:r>
            <a:endParaRPr lang="pl-PL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pole tekstowe 43"/>
          <p:cNvSpPr txBox="1"/>
          <p:nvPr/>
        </p:nvSpPr>
        <p:spPr>
          <a:xfrm>
            <a:off x="1559995" y="2472442"/>
            <a:ext cx="609600" cy="20005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GCBA</a:t>
            </a:r>
          </a:p>
        </p:txBody>
      </p:sp>
      <p:sp>
        <p:nvSpPr>
          <p:cNvPr id="45" name="pole tekstowe 44"/>
          <p:cNvSpPr txBox="1"/>
          <p:nvPr/>
        </p:nvSpPr>
        <p:spPr>
          <a:xfrm>
            <a:off x="1559998" y="2753092"/>
            <a:ext cx="609600" cy="20005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GBA-Rt</a:t>
            </a:r>
            <a:endParaRPr lang="pl-PL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pole tekstowe 47"/>
          <p:cNvSpPr txBox="1"/>
          <p:nvPr/>
        </p:nvSpPr>
        <p:spPr>
          <a:xfrm>
            <a:off x="1559583" y="3307214"/>
            <a:ext cx="609600" cy="20005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SCRt</a:t>
            </a:r>
            <a:endParaRPr lang="pl-PL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pole tekstowe 48"/>
          <p:cNvSpPr txBox="1"/>
          <p:nvPr/>
        </p:nvSpPr>
        <p:spPr>
          <a:xfrm>
            <a:off x="1559583" y="3583934"/>
            <a:ext cx="609600" cy="20005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SRChem</a:t>
            </a:r>
            <a:endParaRPr lang="pl-PL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pole tekstowe 49"/>
          <p:cNvSpPr txBox="1"/>
          <p:nvPr/>
        </p:nvSpPr>
        <p:spPr>
          <a:xfrm>
            <a:off x="1559583" y="3863664"/>
            <a:ext cx="609600" cy="20005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SHD-24</a:t>
            </a:r>
          </a:p>
        </p:txBody>
      </p:sp>
      <p:sp>
        <p:nvSpPr>
          <p:cNvPr id="51" name="pole tekstowe 50"/>
          <p:cNvSpPr txBox="1"/>
          <p:nvPr/>
        </p:nvSpPr>
        <p:spPr>
          <a:xfrm>
            <a:off x="1559583" y="4140861"/>
            <a:ext cx="609600" cy="20005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SLRR</a:t>
            </a:r>
          </a:p>
        </p:txBody>
      </p:sp>
      <p:sp>
        <p:nvSpPr>
          <p:cNvPr id="52" name="pole tekstowe 51"/>
          <p:cNvSpPr txBox="1"/>
          <p:nvPr/>
        </p:nvSpPr>
        <p:spPr>
          <a:xfrm>
            <a:off x="2400300" y="2189404"/>
            <a:ext cx="609600" cy="20005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GCBA</a:t>
            </a:r>
          </a:p>
        </p:txBody>
      </p:sp>
      <p:sp>
        <p:nvSpPr>
          <p:cNvPr id="53" name="pole tekstowe 52"/>
          <p:cNvSpPr txBox="1"/>
          <p:nvPr/>
        </p:nvSpPr>
        <p:spPr>
          <a:xfrm>
            <a:off x="2400300" y="2494204"/>
            <a:ext cx="609600" cy="20005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GBA</a:t>
            </a:r>
          </a:p>
        </p:txBody>
      </p:sp>
      <p:sp>
        <p:nvSpPr>
          <p:cNvPr id="54" name="pole tekstowe 53"/>
          <p:cNvSpPr txBox="1"/>
          <p:nvPr/>
        </p:nvSpPr>
        <p:spPr>
          <a:xfrm>
            <a:off x="2400300" y="2799004"/>
            <a:ext cx="609600" cy="20005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SLRt</a:t>
            </a:r>
            <a:endParaRPr lang="pl-PL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pole tekstowe 54"/>
          <p:cNvSpPr txBox="1"/>
          <p:nvPr/>
        </p:nvSpPr>
        <p:spPr>
          <a:xfrm>
            <a:off x="3314700" y="2189404"/>
            <a:ext cx="609600" cy="20005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GCBA</a:t>
            </a:r>
          </a:p>
        </p:txBody>
      </p:sp>
      <p:sp>
        <p:nvSpPr>
          <p:cNvPr id="56" name="pole tekstowe 55"/>
          <p:cNvSpPr txBox="1"/>
          <p:nvPr/>
        </p:nvSpPr>
        <p:spPr>
          <a:xfrm>
            <a:off x="3314700" y="2494204"/>
            <a:ext cx="609600" cy="20005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GBA</a:t>
            </a:r>
          </a:p>
        </p:txBody>
      </p:sp>
      <p:sp>
        <p:nvSpPr>
          <p:cNvPr id="57" name="pole tekstowe 56"/>
          <p:cNvSpPr txBox="1"/>
          <p:nvPr/>
        </p:nvSpPr>
        <p:spPr>
          <a:xfrm>
            <a:off x="3314700" y="2799004"/>
            <a:ext cx="609600" cy="20005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SLRt</a:t>
            </a:r>
            <a:endParaRPr lang="pl-PL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pole tekstowe 57"/>
          <p:cNvSpPr txBox="1"/>
          <p:nvPr/>
        </p:nvSpPr>
        <p:spPr>
          <a:xfrm>
            <a:off x="4229100" y="2189404"/>
            <a:ext cx="609600" cy="20005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GCBA</a:t>
            </a:r>
          </a:p>
        </p:txBody>
      </p:sp>
      <p:sp>
        <p:nvSpPr>
          <p:cNvPr id="59" name="pole tekstowe 58"/>
          <p:cNvSpPr txBox="1"/>
          <p:nvPr/>
        </p:nvSpPr>
        <p:spPr>
          <a:xfrm>
            <a:off x="4229100" y="2494204"/>
            <a:ext cx="609600" cy="20005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GBA</a:t>
            </a:r>
          </a:p>
        </p:txBody>
      </p:sp>
      <p:sp>
        <p:nvSpPr>
          <p:cNvPr id="60" name="pole tekstowe 59"/>
          <p:cNvSpPr txBox="1"/>
          <p:nvPr/>
        </p:nvSpPr>
        <p:spPr>
          <a:xfrm>
            <a:off x="5067300" y="2189404"/>
            <a:ext cx="609600" cy="20005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GCBA</a:t>
            </a:r>
          </a:p>
        </p:txBody>
      </p:sp>
      <p:sp>
        <p:nvSpPr>
          <p:cNvPr id="61" name="pole tekstowe 60"/>
          <p:cNvSpPr txBox="1"/>
          <p:nvPr/>
        </p:nvSpPr>
        <p:spPr>
          <a:xfrm>
            <a:off x="5067300" y="2494204"/>
            <a:ext cx="609600" cy="20005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GBA</a:t>
            </a:r>
          </a:p>
        </p:txBody>
      </p:sp>
      <p:sp>
        <p:nvSpPr>
          <p:cNvPr id="63" name="pole tekstowe 62"/>
          <p:cNvSpPr txBox="1"/>
          <p:nvPr/>
        </p:nvSpPr>
        <p:spPr>
          <a:xfrm>
            <a:off x="5905500" y="2189404"/>
            <a:ext cx="609600" cy="20005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GBAM</a:t>
            </a:r>
          </a:p>
        </p:txBody>
      </p:sp>
      <p:sp>
        <p:nvSpPr>
          <p:cNvPr id="64" name="pole tekstowe 63"/>
          <p:cNvSpPr txBox="1"/>
          <p:nvPr/>
        </p:nvSpPr>
        <p:spPr>
          <a:xfrm>
            <a:off x="6743700" y="2113204"/>
            <a:ext cx="609600" cy="20005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GCBA</a:t>
            </a:r>
          </a:p>
        </p:txBody>
      </p:sp>
      <p:sp>
        <p:nvSpPr>
          <p:cNvPr id="65" name="pole tekstowe 64"/>
          <p:cNvSpPr txBox="1"/>
          <p:nvPr/>
        </p:nvSpPr>
        <p:spPr>
          <a:xfrm>
            <a:off x="6743700" y="2418004"/>
            <a:ext cx="609600" cy="20005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GBA-Rt</a:t>
            </a:r>
            <a:endParaRPr lang="pl-PL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pole tekstowe 65"/>
          <p:cNvSpPr txBox="1"/>
          <p:nvPr/>
        </p:nvSpPr>
        <p:spPr>
          <a:xfrm>
            <a:off x="7581900" y="2113204"/>
            <a:ext cx="609600" cy="20005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GBA</a:t>
            </a:r>
          </a:p>
        </p:txBody>
      </p:sp>
      <p:sp>
        <p:nvSpPr>
          <p:cNvPr id="67" name="pole tekstowe 66"/>
          <p:cNvSpPr txBox="1"/>
          <p:nvPr/>
        </p:nvSpPr>
        <p:spPr>
          <a:xfrm>
            <a:off x="7581899" y="2770558"/>
            <a:ext cx="609600" cy="20005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SLKw</a:t>
            </a:r>
            <a:endParaRPr lang="pl-PL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3" name="Łącznik prosty 72"/>
          <p:cNvCxnSpPr>
            <a:cxnSpLocks/>
          </p:cNvCxnSpPr>
          <p:nvPr/>
        </p:nvCxnSpPr>
        <p:spPr>
          <a:xfrm>
            <a:off x="1810507" y="1460101"/>
            <a:ext cx="5980955" cy="1217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Łącznik prosty 94"/>
          <p:cNvCxnSpPr>
            <a:cxnSpLocks/>
            <a:stCxn id="27" idx="2"/>
          </p:cNvCxnSpPr>
          <p:nvPr/>
        </p:nvCxnSpPr>
        <p:spPr>
          <a:xfrm>
            <a:off x="4826124" y="1247203"/>
            <a:ext cx="0" cy="20424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pole tekstowe 69"/>
          <p:cNvSpPr txBox="1"/>
          <p:nvPr/>
        </p:nvSpPr>
        <p:spPr>
          <a:xfrm>
            <a:off x="2844925" y="714576"/>
            <a:ext cx="609600" cy="20005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SLOp</a:t>
            </a:r>
            <a:endParaRPr lang="pl-PL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pole tekstowe 73"/>
          <p:cNvSpPr txBox="1"/>
          <p:nvPr/>
        </p:nvSpPr>
        <p:spPr>
          <a:xfrm>
            <a:off x="3314700" y="3103804"/>
            <a:ext cx="609600" cy="20005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SLOp</a:t>
            </a:r>
            <a:endParaRPr lang="pl-PL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pole tekstowe 70">
            <a:extLst>
              <a:ext uri="{FF2B5EF4-FFF2-40B4-BE49-F238E27FC236}">
                <a16:creationId xmlns:a16="http://schemas.microsoft.com/office/drawing/2014/main" xmlns="" id="{788159DA-8EC5-457F-AAF6-DEDB86CCF654}"/>
              </a:ext>
            </a:extLst>
          </p:cNvPr>
          <p:cNvSpPr txBox="1"/>
          <p:nvPr/>
        </p:nvSpPr>
        <p:spPr>
          <a:xfrm>
            <a:off x="7572662" y="2466502"/>
            <a:ext cx="609600" cy="20005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GBA</a:t>
            </a:r>
          </a:p>
        </p:txBody>
      </p:sp>
      <p:sp>
        <p:nvSpPr>
          <p:cNvPr id="89" name="pole tekstowe 88">
            <a:extLst>
              <a:ext uri="{FF2B5EF4-FFF2-40B4-BE49-F238E27FC236}">
                <a16:creationId xmlns:a16="http://schemas.microsoft.com/office/drawing/2014/main" xmlns="" id="{621F8D95-CDD6-4514-91A8-25A5DF67F1E9}"/>
              </a:ext>
            </a:extLst>
          </p:cNvPr>
          <p:cNvSpPr txBox="1"/>
          <p:nvPr/>
        </p:nvSpPr>
        <p:spPr>
          <a:xfrm>
            <a:off x="1559583" y="3030494"/>
            <a:ext cx="609600" cy="20005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GBA</a:t>
            </a:r>
          </a:p>
        </p:txBody>
      </p:sp>
      <p:cxnSp>
        <p:nvCxnSpPr>
          <p:cNvPr id="90" name="Łącznik prosty 89">
            <a:extLst>
              <a:ext uri="{FF2B5EF4-FFF2-40B4-BE49-F238E27FC236}">
                <a16:creationId xmlns:a16="http://schemas.microsoft.com/office/drawing/2014/main" xmlns="" id="{A97A047A-973C-44ED-80EF-3A1B81BECC90}"/>
              </a:ext>
            </a:extLst>
          </p:cNvPr>
          <p:cNvCxnSpPr>
            <a:cxnSpLocks/>
          </p:cNvCxnSpPr>
          <p:nvPr/>
        </p:nvCxnSpPr>
        <p:spPr>
          <a:xfrm flipH="1">
            <a:off x="3835524" y="1066800"/>
            <a:ext cx="152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Łącznik prosty 90">
            <a:extLst>
              <a:ext uri="{FF2B5EF4-FFF2-40B4-BE49-F238E27FC236}">
                <a16:creationId xmlns:a16="http://schemas.microsoft.com/office/drawing/2014/main" xmlns="" id="{E06844A2-D1E5-461C-AD78-EA71752AD3EC}"/>
              </a:ext>
            </a:extLst>
          </p:cNvPr>
          <p:cNvCxnSpPr>
            <a:cxnSpLocks/>
          </p:cNvCxnSpPr>
          <p:nvPr/>
        </p:nvCxnSpPr>
        <p:spPr>
          <a:xfrm>
            <a:off x="3835524" y="802743"/>
            <a:ext cx="0" cy="54658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pole tekstowe 95">
            <a:extLst>
              <a:ext uri="{FF2B5EF4-FFF2-40B4-BE49-F238E27FC236}">
                <a16:creationId xmlns:a16="http://schemas.microsoft.com/office/drawing/2014/main" xmlns="" id="{A6AE4C72-2302-41B3-9092-207ECCA86200}"/>
              </a:ext>
            </a:extLst>
          </p:cNvPr>
          <p:cNvSpPr txBox="1"/>
          <p:nvPr/>
        </p:nvSpPr>
        <p:spPr>
          <a:xfrm>
            <a:off x="2844925" y="966772"/>
            <a:ext cx="609600" cy="20005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SLOp</a:t>
            </a:r>
            <a:endParaRPr lang="pl-PL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pole tekstowe 96">
            <a:extLst>
              <a:ext uri="{FF2B5EF4-FFF2-40B4-BE49-F238E27FC236}">
                <a16:creationId xmlns:a16="http://schemas.microsoft.com/office/drawing/2014/main" xmlns="" id="{B4A6EB3E-1AE2-4E78-B29B-9A0CB14CA157}"/>
              </a:ext>
            </a:extLst>
          </p:cNvPr>
          <p:cNvSpPr txBox="1"/>
          <p:nvPr/>
        </p:nvSpPr>
        <p:spPr>
          <a:xfrm>
            <a:off x="2850719" y="1198643"/>
            <a:ext cx="609600" cy="20005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SLKw</a:t>
            </a:r>
            <a:endParaRPr lang="pl-PL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9" name="Łącznik prosty 98">
            <a:extLst>
              <a:ext uri="{FF2B5EF4-FFF2-40B4-BE49-F238E27FC236}">
                <a16:creationId xmlns:a16="http://schemas.microsoft.com/office/drawing/2014/main" xmlns="" id="{EB7B4BE9-3E08-4D1A-8505-6AB36CE16A84}"/>
              </a:ext>
            </a:extLst>
          </p:cNvPr>
          <p:cNvCxnSpPr>
            <a:cxnSpLocks/>
          </p:cNvCxnSpPr>
          <p:nvPr/>
        </p:nvCxnSpPr>
        <p:spPr>
          <a:xfrm flipH="1">
            <a:off x="3454525" y="802743"/>
            <a:ext cx="38099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Łącznik prosty 101">
            <a:extLst>
              <a:ext uri="{FF2B5EF4-FFF2-40B4-BE49-F238E27FC236}">
                <a16:creationId xmlns:a16="http://schemas.microsoft.com/office/drawing/2014/main" xmlns="" id="{7AA7F8AC-CF30-4C6F-AE45-47604CA793C5}"/>
              </a:ext>
            </a:extLst>
          </p:cNvPr>
          <p:cNvCxnSpPr>
            <a:cxnSpLocks/>
          </p:cNvCxnSpPr>
          <p:nvPr/>
        </p:nvCxnSpPr>
        <p:spPr>
          <a:xfrm flipH="1">
            <a:off x="3454524" y="1066964"/>
            <a:ext cx="38099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Łącznik prosty 102">
            <a:extLst>
              <a:ext uri="{FF2B5EF4-FFF2-40B4-BE49-F238E27FC236}">
                <a16:creationId xmlns:a16="http://schemas.microsoft.com/office/drawing/2014/main" xmlns="" id="{D29F3E20-E461-42FB-B6DD-846FCCAE1CCF}"/>
              </a:ext>
            </a:extLst>
          </p:cNvPr>
          <p:cNvCxnSpPr>
            <a:cxnSpLocks/>
          </p:cNvCxnSpPr>
          <p:nvPr/>
        </p:nvCxnSpPr>
        <p:spPr>
          <a:xfrm flipH="1">
            <a:off x="3454523" y="1349324"/>
            <a:ext cx="38099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pole tekstowe 106">
            <a:extLst>
              <a:ext uri="{FF2B5EF4-FFF2-40B4-BE49-F238E27FC236}">
                <a16:creationId xmlns:a16="http://schemas.microsoft.com/office/drawing/2014/main" xmlns="" id="{62D37344-A9B1-4C33-B4CB-397EB79876D2}"/>
              </a:ext>
            </a:extLst>
          </p:cNvPr>
          <p:cNvSpPr txBox="1"/>
          <p:nvPr/>
        </p:nvSpPr>
        <p:spPr>
          <a:xfrm>
            <a:off x="1559583" y="4429567"/>
            <a:ext cx="609600" cy="20005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Mikrobus</a:t>
            </a:r>
          </a:p>
        </p:txBody>
      </p:sp>
      <p:sp>
        <p:nvSpPr>
          <p:cNvPr id="108" name="pole tekstowe 107">
            <a:extLst>
              <a:ext uri="{FF2B5EF4-FFF2-40B4-BE49-F238E27FC236}">
                <a16:creationId xmlns:a16="http://schemas.microsoft.com/office/drawing/2014/main" xmlns="" id="{431A2589-0A42-45E0-B017-8DDDC19DBEA5}"/>
              </a:ext>
            </a:extLst>
          </p:cNvPr>
          <p:cNvSpPr txBox="1"/>
          <p:nvPr/>
        </p:nvSpPr>
        <p:spPr>
          <a:xfrm>
            <a:off x="1559583" y="4707128"/>
            <a:ext cx="609600" cy="30777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Łódź </a:t>
            </a:r>
            <a:r>
              <a:rPr lang="pl-PL" sz="7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śróbowa</a:t>
            </a:r>
            <a:endParaRPr lang="pl-PL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pole tekstowe 108">
            <a:extLst>
              <a:ext uri="{FF2B5EF4-FFF2-40B4-BE49-F238E27FC236}">
                <a16:creationId xmlns:a16="http://schemas.microsoft.com/office/drawing/2014/main" xmlns="" id="{22881820-FEDA-4806-95A4-1950FE67228E}"/>
              </a:ext>
            </a:extLst>
          </p:cNvPr>
          <p:cNvSpPr txBox="1"/>
          <p:nvPr/>
        </p:nvSpPr>
        <p:spPr>
          <a:xfrm>
            <a:off x="1559303" y="5109691"/>
            <a:ext cx="609880" cy="30777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Ponton</a:t>
            </a:r>
            <a:br>
              <a:rPr lang="pl-PL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pl-PL" sz="7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śróbowy</a:t>
            </a:r>
            <a:endParaRPr lang="pl-PL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4" name="pole tekstowe 113">
            <a:extLst>
              <a:ext uri="{FF2B5EF4-FFF2-40B4-BE49-F238E27FC236}">
                <a16:creationId xmlns:a16="http://schemas.microsoft.com/office/drawing/2014/main" xmlns="" id="{31EFF5C7-AAB1-4FCF-A708-CEC7C5045422}"/>
              </a:ext>
            </a:extLst>
          </p:cNvPr>
          <p:cNvSpPr txBox="1"/>
          <p:nvPr/>
        </p:nvSpPr>
        <p:spPr>
          <a:xfrm>
            <a:off x="1485900" y="5515975"/>
            <a:ext cx="762000" cy="30777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Przyczepa oddymiająca</a:t>
            </a:r>
          </a:p>
        </p:txBody>
      </p:sp>
      <p:sp>
        <p:nvSpPr>
          <p:cNvPr id="116" name="pole tekstowe 115">
            <a:extLst>
              <a:ext uri="{FF2B5EF4-FFF2-40B4-BE49-F238E27FC236}">
                <a16:creationId xmlns:a16="http://schemas.microsoft.com/office/drawing/2014/main" xmlns="" id="{69562847-A195-4625-8DCC-C069F623CBDE}"/>
              </a:ext>
            </a:extLst>
          </p:cNvPr>
          <p:cNvSpPr txBox="1"/>
          <p:nvPr/>
        </p:nvSpPr>
        <p:spPr>
          <a:xfrm>
            <a:off x="1485900" y="5941367"/>
            <a:ext cx="762000" cy="307777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Przyczepa pompowa</a:t>
            </a:r>
          </a:p>
        </p:txBody>
      </p:sp>
      <p:sp>
        <p:nvSpPr>
          <p:cNvPr id="119" name="pole tekstowe 118">
            <a:extLst>
              <a:ext uri="{FF2B5EF4-FFF2-40B4-BE49-F238E27FC236}">
                <a16:creationId xmlns:a16="http://schemas.microsoft.com/office/drawing/2014/main" xmlns="" id="{97BCE214-65F3-4FC2-A3B2-6B99E6823D3B}"/>
              </a:ext>
            </a:extLst>
          </p:cNvPr>
          <p:cNvSpPr txBox="1"/>
          <p:nvPr/>
        </p:nvSpPr>
        <p:spPr>
          <a:xfrm>
            <a:off x="2417591" y="3107403"/>
            <a:ext cx="609600" cy="20005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SLOp</a:t>
            </a:r>
            <a:endParaRPr lang="pl-PL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pole tekstowe 122">
            <a:extLst>
              <a:ext uri="{FF2B5EF4-FFF2-40B4-BE49-F238E27FC236}">
                <a16:creationId xmlns:a16="http://schemas.microsoft.com/office/drawing/2014/main" xmlns="" id="{817A00EE-198E-4C8B-A2A4-2900DDE3F220}"/>
              </a:ext>
            </a:extLst>
          </p:cNvPr>
          <p:cNvSpPr txBox="1"/>
          <p:nvPr/>
        </p:nvSpPr>
        <p:spPr>
          <a:xfrm>
            <a:off x="5067300" y="2769715"/>
            <a:ext cx="609600" cy="200055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7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SLRt</a:t>
            </a:r>
            <a:endParaRPr lang="pl-PL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pole tekstowe 121">
            <a:extLst>
              <a:ext uri="{FF2B5EF4-FFF2-40B4-BE49-F238E27FC236}">
                <a16:creationId xmlns:a16="http://schemas.microsoft.com/office/drawing/2014/main" xmlns="" id="{ADDAC3A1-1EB1-4996-8FE0-0860D6181CEB}"/>
              </a:ext>
            </a:extLst>
          </p:cNvPr>
          <p:cNvSpPr txBox="1"/>
          <p:nvPr/>
        </p:nvSpPr>
        <p:spPr>
          <a:xfrm>
            <a:off x="4076701" y="3042707"/>
            <a:ext cx="4976301" cy="3600986"/>
          </a:xfrm>
          <a:prstGeom prst="rect">
            <a:avLst/>
          </a:prstGeom>
          <a:solidFill>
            <a:srgbClr val="FFFF00">
              <a:alpha val="62000"/>
            </a:srgbClr>
          </a:solidFill>
          <a:ln w="22225" cmpd="thickThin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l-PL" sz="1200" b="1" dirty="0"/>
              <a:t>Poziom powiatu.</a:t>
            </a:r>
            <a:endParaRPr lang="pl-PL" sz="1200" dirty="0"/>
          </a:p>
          <a:p>
            <a:r>
              <a:rPr lang="pl-PL" sz="1200" dirty="0"/>
              <a:t>Organizacja funkcjonowania </a:t>
            </a:r>
            <a:r>
              <a:rPr lang="pl-PL" sz="1200" dirty="0" err="1"/>
              <a:t>ksrg</a:t>
            </a:r>
            <a:r>
              <a:rPr lang="pl-PL" sz="1200" dirty="0"/>
              <a:t> przez </a:t>
            </a:r>
            <a:r>
              <a:rPr lang="pl-PL" sz="1200" b="1" dirty="0"/>
              <a:t>komendanta powiatowego</a:t>
            </a:r>
            <a:r>
              <a:rPr lang="pl-PL" sz="1200" dirty="0"/>
              <a:t> (miejskiego) Państwowej Straży Pożarnej, na obszarze powiatu, obejmuje w szczególności:</a:t>
            </a:r>
          </a:p>
          <a:p>
            <a:r>
              <a:rPr lang="pl-PL" sz="1200" dirty="0"/>
              <a:t>1) opracowanie analiz zagrożeń oraz analiz zabezpieczenia operacyjnego;</a:t>
            </a:r>
          </a:p>
          <a:p>
            <a:r>
              <a:rPr lang="pl-PL" sz="1200" dirty="0"/>
              <a:t>2) opracowanie powiatowego planu ratowniczego;</a:t>
            </a:r>
          </a:p>
          <a:p>
            <a:r>
              <a:rPr lang="pl-PL" sz="1200" dirty="0"/>
              <a:t>3) ustalenie sieci podmiotów </a:t>
            </a:r>
            <a:r>
              <a:rPr lang="pl-PL" sz="1200" dirty="0" err="1"/>
              <a:t>ksrg</a:t>
            </a:r>
            <a:r>
              <a:rPr lang="pl-PL" sz="1200" dirty="0"/>
              <a:t> i ich obszarów chronionych;</a:t>
            </a:r>
          </a:p>
          <a:p>
            <a:r>
              <a:rPr lang="pl-PL" sz="1200" dirty="0"/>
              <a:t>4) aktualizację danych dotyczących gotowości operacyjnej i podwyższonej gotowości operacyjnej;</a:t>
            </a:r>
          </a:p>
          <a:p>
            <a:r>
              <a:rPr lang="pl-PL" sz="1200" dirty="0"/>
              <a:t>5) ustalenie metod powiadamiania w sytuacji wystąpienia nagłego lub nadzwyczajnego zagrożenia;</a:t>
            </a:r>
          </a:p>
          <a:p>
            <a:r>
              <a:rPr lang="pl-PL" sz="1200" dirty="0"/>
              <a:t>6) przemieszczanie sił i środków </a:t>
            </a:r>
            <a:r>
              <a:rPr lang="pl-PL" sz="1200" dirty="0" err="1"/>
              <a:t>ksrg</a:t>
            </a:r>
            <a:r>
              <a:rPr lang="pl-PL" sz="1200" dirty="0"/>
              <a:t> do czasowych miejsc stacjonowania;</a:t>
            </a:r>
          </a:p>
          <a:p>
            <a:r>
              <a:rPr lang="pl-PL" sz="1200" dirty="0"/>
              <a:t>7) ustalenie zasad powiadamiania, alarmowania i współdziałania podmiotów podczas działań ratowniczych;</a:t>
            </a:r>
          </a:p>
          <a:p>
            <a:r>
              <a:rPr lang="pl-PL" sz="1200" dirty="0"/>
              <a:t>8) wdrożenie systemu dysponowania sił i środków do działań ratowniczych.</a:t>
            </a:r>
          </a:p>
          <a:p>
            <a:r>
              <a:rPr lang="pl-PL" sz="1200" b="1" dirty="0"/>
              <a:t>Podmioty </a:t>
            </a:r>
            <a:r>
              <a:rPr lang="pl-PL" sz="1200" b="1" dirty="0" err="1"/>
              <a:t>ksrg</a:t>
            </a:r>
            <a:r>
              <a:rPr lang="pl-PL" sz="1200" b="1" dirty="0"/>
              <a:t> na obszarze powiatu realizują:</a:t>
            </a:r>
            <a:endParaRPr lang="pl-PL" sz="1200" dirty="0"/>
          </a:p>
          <a:p>
            <a:r>
              <a:rPr lang="pl-PL" sz="1200" dirty="0"/>
              <a:t>1) podstawowe czynności ratownicze;</a:t>
            </a:r>
          </a:p>
          <a:p>
            <a:r>
              <a:rPr lang="pl-PL" sz="1200" dirty="0"/>
              <a:t>2) specjalistyczne czynności ratownicze – w przypadku gdy posiadają na terenie powiatu siły i środki umożliwiające podjęcie tych czynności.</a:t>
            </a:r>
          </a:p>
        </p:txBody>
      </p:sp>
    </p:spTree>
  </p:cSld>
  <p:clrMapOvr>
    <a:masterClrMapping/>
  </p:clrMapOvr>
  <p:transition>
    <p:wedg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1" name="Obraz 10" descr="bez.gif"/>
          <p:cNvPicPr>
            <a:picLocks noChangeAspect="1"/>
          </p:cNvPicPr>
          <p:nvPr/>
        </p:nvPicPr>
        <p:blipFill>
          <a:blip r:embed="rId4" cstate="print">
            <a:lum bright="32000" contrast="-66000"/>
          </a:blip>
          <a:stretch>
            <a:fillRect/>
          </a:stretch>
        </p:blipFill>
        <p:spPr>
          <a:xfrm>
            <a:off x="2743200" y="762000"/>
            <a:ext cx="4283480" cy="563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4102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276927" y="982176"/>
            <a:ext cx="7620000" cy="643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pl-PL" sz="1200" b="1" dirty="0">
                <a:latin typeface="Arial" pitchFamily="34" charset="0"/>
                <a:cs typeface="Arial" pitchFamily="34" charset="0"/>
              </a:rPr>
              <a:t>We współpracy z stowarzyszeniem „Bezpieczny Powiat Skarżyski”, lokalnymi mediami i urzędami gmin realizowano programy prewencyjne, popularyzatorskie i informacyjne, upowszechniające wśród społeczeństwa zasady zachowania się w sytuacjach związanych z zagrożeniami pod nazwą </a:t>
            </a:r>
          </a:p>
          <a:p>
            <a:pPr marL="1081088" lvl="1" indent="-360363">
              <a:spcBef>
                <a:spcPct val="50000"/>
              </a:spcBef>
              <a:buFont typeface="Wingdings" pitchFamily="2" charset="2"/>
              <a:buChar char="Ø"/>
            </a:pPr>
            <a:r>
              <a:rPr lang="pl-PL" b="1" dirty="0">
                <a:latin typeface="Arial" pitchFamily="34" charset="0"/>
                <a:cs typeface="Arial" pitchFamily="34" charset="0"/>
              </a:rPr>
              <a:t>„</a:t>
            </a:r>
            <a:r>
              <a:rPr lang="pl-PL" sz="1600" b="1" dirty="0">
                <a:latin typeface="Arial" pitchFamily="34" charset="0"/>
                <a:cs typeface="Arial" pitchFamily="34" charset="0"/>
              </a:rPr>
              <a:t>Ogólnopolski Turniej Wiedzy Pożarniczej”</a:t>
            </a:r>
          </a:p>
          <a:p>
            <a:pPr marL="1081088" lvl="1" indent="-360363">
              <a:spcBef>
                <a:spcPct val="50000"/>
              </a:spcBef>
              <a:buFont typeface="Wingdings" pitchFamily="2" charset="2"/>
              <a:buChar char="Ø"/>
            </a:pPr>
            <a:r>
              <a:rPr lang="pl-PL" sz="1600" b="1" dirty="0">
                <a:latin typeface="Arial" pitchFamily="34" charset="0"/>
                <a:cs typeface="Arial" pitchFamily="34" charset="0"/>
              </a:rPr>
              <a:t>„Bezpieczne Wakacje 2018”</a:t>
            </a:r>
          </a:p>
          <a:p>
            <a:pPr marL="1081088" lvl="1" indent="-360363">
              <a:spcBef>
                <a:spcPct val="50000"/>
              </a:spcBef>
              <a:buFont typeface="Wingdings" pitchFamily="2" charset="2"/>
              <a:buChar char="Ø"/>
            </a:pPr>
            <a:r>
              <a:rPr lang="pl-PL" sz="1600" b="1" dirty="0">
                <a:latin typeface="Arial" pitchFamily="34" charset="0"/>
                <a:cs typeface="Arial" pitchFamily="34" charset="0"/>
              </a:rPr>
              <a:t>„Dni otwartych strażnic”</a:t>
            </a:r>
          </a:p>
          <a:p>
            <a:pPr marL="1081088" lvl="1" indent="-360363">
              <a:spcBef>
                <a:spcPct val="50000"/>
              </a:spcBef>
              <a:buFont typeface="Wingdings" pitchFamily="2" charset="2"/>
              <a:buChar char="Ø"/>
            </a:pPr>
            <a:r>
              <a:rPr lang="pl-PL" sz="1600" b="1" dirty="0">
                <a:latin typeface="Arial" pitchFamily="34" charset="0"/>
                <a:cs typeface="Arial" pitchFamily="34" charset="0"/>
              </a:rPr>
              <a:t>„Kręci mnie bezpieczeństwo”</a:t>
            </a:r>
          </a:p>
          <a:p>
            <a:pPr marL="1081088" lvl="1" indent="-360363">
              <a:spcBef>
                <a:spcPct val="50000"/>
              </a:spcBef>
              <a:buFont typeface="Wingdings" pitchFamily="2" charset="2"/>
              <a:buChar char="Ø"/>
            </a:pPr>
            <a:r>
              <a:rPr lang="pl-PL" sz="1600" b="1" dirty="0">
                <a:latin typeface="Arial" pitchFamily="34" charset="0"/>
                <a:cs typeface="Arial" pitchFamily="34" charset="0"/>
              </a:rPr>
              <a:t>„Kręci mnie bezpieczeństwo przez cały rok”</a:t>
            </a:r>
          </a:p>
          <a:p>
            <a:pPr marL="1081088" lvl="1" indent="-360363">
              <a:spcBef>
                <a:spcPct val="50000"/>
              </a:spcBef>
              <a:buFont typeface="Wingdings" pitchFamily="2" charset="2"/>
              <a:buChar char="Ø"/>
            </a:pPr>
            <a:r>
              <a:rPr lang="pl-PL" sz="1600" b="1" dirty="0">
                <a:latin typeface="Arial" pitchFamily="34" charset="0"/>
                <a:cs typeface="Arial" pitchFamily="34" charset="0"/>
              </a:rPr>
              <a:t>„Czujka na straży Twojego bezpieczeństwa ”</a:t>
            </a:r>
          </a:p>
          <a:p>
            <a:pPr marL="1081088" lvl="1" indent="-360363">
              <a:spcBef>
                <a:spcPct val="50000"/>
              </a:spcBef>
              <a:buFont typeface="Wingdings" pitchFamily="2" charset="2"/>
              <a:buChar char="Ø"/>
            </a:pPr>
            <a:r>
              <a:rPr lang="pl-PL" sz="1600" b="1" dirty="0">
                <a:latin typeface="Arial" pitchFamily="34" charset="0"/>
                <a:cs typeface="Arial" pitchFamily="34" charset="0"/>
              </a:rPr>
              <a:t>„Stop pożarom traw”</a:t>
            </a:r>
          </a:p>
          <a:p>
            <a:pPr marL="1081088" lvl="1" indent="-360363">
              <a:spcBef>
                <a:spcPct val="50000"/>
              </a:spcBef>
              <a:buFont typeface="Wingdings" pitchFamily="2" charset="2"/>
              <a:buChar char="Ø"/>
            </a:pPr>
            <a:r>
              <a:rPr lang="pl-PL" sz="1600" b="1" dirty="0">
                <a:latin typeface="Arial" pitchFamily="34" charset="0"/>
                <a:cs typeface="Arial" pitchFamily="34" charset="0"/>
              </a:rPr>
              <a:t>Uczestnictwo w festynie z okazji 100 </a:t>
            </a:r>
            <a:r>
              <a:rPr lang="pl-PL" sz="1600" b="1" dirty="0" err="1">
                <a:latin typeface="Arial" pitchFamily="34" charset="0"/>
                <a:cs typeface="Arial" pitchFamily="34" charset="0"/>
              </a:rPr>
              <a:t>lecia</a:t>
            </a:r>
            <a:r>
              <a:rPr lang="pl-PL" sz="1600" b="1" dirty="0">
                <a:latin typeface="Arial" pitchFamily="34" charset="0"/>
                <a:cs typeface="Arial" pitchFamily="34" charset="0"/>
              </a:rPr>
              <a:t> odzyskania przez Polskę Niepodległości</a:t>
            </a:r>
          </a:p>
          <a:p>
            <a:pPr marL="1081088" lvl="1" indent="-360363">
              <a:spcBef>
                <a:spcPct val="50000"/>
              </a:spcBef>
              <a:buFont typeface="Wingdings" pitchFamily="2" charset="2"/>
              <a:buChar char="Ø"/>
            </a:pPr>
            <a:r>
              <a:rPr lang="pl-PL" sz="1600" b="1" dirty="0">
                <a:latin typeface="Arial" pitchFamily="34" charset="0"/>
                <a:cs typeface="Arial" pitchFamily="34" charset="0"/>
              </a:rPr>
              <a:t>Dni ochrony przeciwpożarowej na 100 lecie Niepodległości</a:t>
            </a:r>
          </a:p>
          <a:p>
            <a:pPr marL="1081088" lvl="1" indent="-360363">
              <a:spcBef>
                <a:spcPct val="50000"/>
              </a:spcBef>
              <a:buFont typeface="Wingdings" pitchFamily="2" charset="2"/>
              <a:buChar char="Ø"/>
            </a:pPr>
            <a:r>
              <a:rPr lang="pl-PL" sz="1600" b="1" dirty="0">
                <a:latin typeface="Arial" pitchFamily="34" charset="0"/>
                <a:cs typeface="Arial" pitchFamily="34" charset="0"/>
              </a:rPr>
              <a:t>100 litrów krwi na 100 lecie Niepodległości</a:t>
            </a:r>
          </a:p>
          <a:p>
            <a:pPr marL="1081088" lvl="1" indent="-360363">
              <a:spcBef>
                <a:spcPct val="50000"/>
              </a:spcBef>
              <a:buFont typeface="Wingdings" pitchFamily="2" charset="2"/>
              <a:buChar char="Ø"/>
            </a:pPr>
            <a:endParaRPr lang="pl-PL" b="1" dirty="0">
              <a:latin typeface="Arial" pitchFamily="34" charset="0"/>
              <a:cs typeface="Arial" pitchFamily="34" charset="0"/>
            </a:endParaRPr>
          </a:p>
          <a:p>
            <a:pPr marL="1081088" lvl="1" indent="-360363">
              <a:spcBef>
                <a:spcPct val="50000"/>
              </a:spcBef>
              <a:buFont typeface="Wingdings" pitchFamily="2" charset="2"/>
              <a:buChar char="Ø"/>
            </a:pPr>
            <a:endParaRPr lang="pl-PL" b="1" dirty="0">
              <a:latin typeface="Arial" pitchFamily="34" charset="0"/>
              <a:cs typeface="Arial" pitchFamily="34" charset="0"/>
            </a:endParaRPr>
          </a:p>
          <a:p>
            <a:pPr marL="1081088" lvl="1" indent="-360363">
              <a:spcBef>
                <a:spcPct val="50000"/>
              </a:spcBef>
              <a:buFont typeface="Wingdings" pitchFamily="2" charset="2"/>
              <a:buChar char="Ø"/>
            </a:pPr>
            <a:endParaRPr lang="pl-PL" b="1" dirty="0">
              <a:latin typeface="Arial" pitchFamily="34" charset="0"/>
              <a:cs typeface="Arial" pitchFamily="34" charset="0"/>
            </a:endParaRPr>
          </a:p>
          <a:p>
            <a:pPr marL="461963" indent="220663">
              <a:spcBef>
                <a:spcPct val="50000"/>
              </a:spcBef>
              <a:buFont typeface="Wingdings" pitchFamily="2" charset="2"/>
              <a:buChar char="Ø"/>
            </a:pPr>
            <a:endParaRPr lang="pl-PL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303651" y="304800"/>
            <a:ext cx="32783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Prewencja społeczna w 2018 r.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pic>
        <p:nvPicPr>
          <p:cNvPr id="12" name="Obraz 11" descr="bez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" cy="1604963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102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3237632" y="177111"/>
            <a:ext cx="32783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Prewencja społeczna w 2018 r.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pic>
        <p:nvPicPr>
          <p:cNvPr id="12" name="Obraz 11" descr="bez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" cy="160496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F4958B07-DFA5-430A-A203-F43FF751E2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3611" y="3146858"/>
            <a:ext cx="3994207" cy="29941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xmlns="" id="{A14EE702-B4F9-4719-BB47-F0904E764A0D}"/>
              </a:ext>
            </a:extLst>
          </p:cNvPr>
          <p:cNvSpPr/>
          <p:nvPr/>
        </p:nvSpPr>
        <p:spPr>
          <a:xfrm>
            <a:off x="4832862" y="6113374"/>
            <a:ext cx="39388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0" algn="ctr"/>
            <a:r>
              <a:rPr lang="pl-PL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Zastępca Komendanta Powiatowego w </a:t>
            </a:r>
            <a:r>
              <a:rPr lang="pl-PL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Skarżysku-Kamiennej</a:t>
            </a:r>
            <a:r>
              <a:rPr lang="pl-PL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lvl="1" indent="0" algn="ctr"/>
            <a:r>
              <a:rPr lang="pl-PL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podczas szkolenia kadr pedagogicznych</a:t>
            </a:r>
          </a:p>
          <a:p>
            <a:pPr marL="0" lvl="1" indent="0" algn="ctr"/>
            <a:r>
              <a:rPr lang="pl-PL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połączonego z przekazaniem kalendarzy</a:t>
            </a:r>
            <a:endParaRPr lang="pl-PL" sz="1000" dirty="0">
              <a:solidFill>
                <a:schemeClr val="dk1"/>
              </a:solidFill>
            </a:endParaRP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9D7CFCED-34D0-4EB0-AF2C-2D82C7D513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7425" y="336407"/>
            <a:ext cx="4125520" cy="3092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xmlns="" id="{46287B90-88DC-4DB6-AEBF-0A82D5D7614B}"/>
              </a:ext>
            </a:extLst>
          </p:cNvPr>
          <p:cNvSpPr/>
          <p:nvPr/>
        </p:nvSpPr>
        <p:spPr>
          <a:xfrm>
            <a:off x="5713167" y="2781636"/>
            <a:ext cx="23214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0"/>
            <a:r>
              <a:rPr lang="pl-PL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Spotkanie z zarządcami budynków </a:t>
            </a:r>
          </a:p>
          <a:p>
            <a:pPr marL="0" lvl="1" indent="0"/>
            <a:r>
              <a:rPr lang="pl-PL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KP PSP w </a:t>
            </a:r>
            <a:r>
              <a:rPr lang="pl-PL" sz="1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Skarżysku-Kamiennej</a:t>
            </a:r>
            <a:endParaRPr lang="pl-PL" sz="1000" dirty="0">
              <a:solidFill>
                <a:schemeClr val="dk1"/>
              </a:solidFill>
            </a:endParaRP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xmlns="" id="{04935C1C-AB24-49FC-8905-87E46EBBF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8367" y="298220"/>
            <a:ext cx="3928208" cy="2944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13A6DD7B-9F66-4E99-8588-D0C75938BFE7}"/>
              </a:ext>
            </a:extLst>
          </p:cNvPr>
          <p:cNvSpPr/>
          <p:nvPr/>
        </p:nvSpPr>
        <p:spPr>
          <a:xfrm>
            <a:off x="1157599" y="2624500"/>
            <a:ext cx="29722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0" algn="ctr"/>
            <a:r>
              <a:rPr lang="pl-PL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Spotkanie w MCK z seniorami w ramach akcji </a:t>
            </a:r>
          </a:p>
          <a:p>
            <a:pPr marL="0" lvl="1" indent="0" algn="ctr"/>
            <a:r>
              <a:rPr lang="pl-PL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„Czujka na straży Twojego bezpieczeństwa</a:t>
            </a:r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xmlns="" id="{AF082370-11AC-481A-835B-D7BA33F0B6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5403" y="3099988"/>
            <a:ext cx="3802644" cy="28505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A3456A36-88E1-425F-82D3-42F7E2F88676}"/>
              </a:ext>
            </a:extLst>
          </p:cNvPr>
          <p:cNvSpPr/>
          <p:nvPr/>
        </p:nvSpPr>
        <p:spPr>
          <a:xfrm>
            <a:off x="712409" y="6026746"/>
            <a:ext cx="380264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0" algn="ctr"/>
            <a:r>
              <a:rPr lang="pl-PL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Strażacy z JRG Skarżysko-Kamienna z wizytą </a:t>
            </a:r>
          </a:p>
          <a:p>
            <a:pPr marL="0" lvl="1" indent="0" algn="ctr"/>
            <a:r>
              <a:rPr lang="pl-PL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szkole podstawowej nr 8</a:t>
            </a:r>
          </a:p>
          <a:p>
            <a:pPr marL="0" lvl="1" indent="0" algn="ctr"/>
            <a:r>
              <a:rPr lang="pl-PL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ramach akcji „Czujka na straży Twojego bezpieczeństwa </a:t>
            </a:r>
            <a:endParaRPr lang="pl-PL" sz="10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1357468"/>
      </p:ext>
    </p:extLst>
  </p:cSld>
  <p:clrMapOvr>
    <a:masterClrMapping/>
  </p:clrMapOvr>
  <p:transition>
    <p:wedg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102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3237632" y="177111"/>
            <a:ext cx="32783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Prewencja społeczna w 2018 r.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pic>
        <p:nvPicPr>
          <p:cNvPr id="12" name="Obraz 11" descr="bez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" cy="160496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EBF2930-BD3B-49F8-86B0-1CB645CBCE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7135" y="701622"/>
            <a:ext cx="3428999" cy="25704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3936BEF-1D44-4B50-AAF4-FEBB547367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704670"/>
            <a:ext cx="3429000" cy="25221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76481E08-C640-4380-8B90-F2007F8895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7134" y="3561529"/>
            <a:ext cx="3429000" cy="25704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CCF25725-32A4-41B8-963A-BF44C830A1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4338" y="3532884"/>
            <a:ext cx="3419854" cy="25636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0262CA13-13CB-4BF8-8070-589D50D49A70}"/>
              </a:ext>
            </a:extLst>
          </p:cNvPr>
          <p:cNvSpPr txBox="1"/>
          <p:nvPr/>
        </p:nvSpPr>
        <p:spPr>
          <a:xfrm>
            <a:off x="1371600" y="6236771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Udział w festynie z okazji 100 rocznicy odzyskania przez Polskę Niepodległości</a:t>
            </a:r>
          </a:p>
        </p:txBody>
      </p:sp>
    </p:spTree>
    <p:extLst>
      <p:ext uri="{BB962C8B-B14F-4D97-AF65-F5344CB8AC3E}">
        <p14:creationId xmlns:p14="http://schemas.microsoft.com/office/powerpoint/2010/main" xmlns="" val="978152515"/>
      </p:ext>
    </p:extLst>
  </p:cSld>
  <p:clrMapOvr>
    <a:masterClrMapping/>
  </p:clrMapOvr>
  <p:transition>
    <p:wedg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102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3237632" y="177111"/>
            <a:ext cx="32783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Prewencja społeczna w 2018 r.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pic>
        <p:nvPicPr>
          <p:cNvPr id="12" name="Obraz 11" descr="bez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" cy="1604963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0262CA13-13CB-4BF8-8070-589D50D49A70}"/>
              </a:ext>
            </a:extLst>
          </p:cNvPr>
          <p:cNvSpPr txBox="1"/>
          <p:nvPr/>
        </p:nvSpPr>
        <p:spPr>
          <a:xfrm>
            <a:off x="2005583" y="6213154"/>
            <a:ext cx="5742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/>
              <a:t>Dni ochrony przeciwpożarowej na stulecie Niepodległości</a:t>
            </a:r>
            <a:endParaRPr lang="pl-PL" i="1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458EDC17-41B4-439D-8E75-BB75933F88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998548"/>
            <a:ext cx="3176588" cy="23812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4C3C3F42-CEDA-4F79-AD53-145DD5D60C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7776" y="978241"/>
            <a:ext cx="3203678" cy="24015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53B4C3CB-2DCC-4842-BD68-F50E548EFD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5892" y="3606560"/>
            <a:ext cx="3174696" cy="23798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C035F95C-BEA1-4A19-B4A5-AFEC78C813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7776" y="3606561"/>
            <a:ext cx="3203678" cy="24015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96902458"/>
      </p:ext>
    </p:extLst>
  </p:cSld>
  <p:clrMapOvr>
    <a:masterClrMapping/>
  </p:clrMapOvr>
  <p:transition>
    <p:wedg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102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3237632" y="177111"/>
            <a:ext cx="32783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Prewencja społeczna w 2018 r.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pic>
        <p:nvPicPr>
          <p:cNvPr id="12" name="Obraz 11" descr="bez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219200" cy="1604963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0262CA13-13CB-4BF8-8070-589D50D49A70}"/>
              </a:ext>
            </a:extLst>
          </p:cNvPr>
          <p:cNvSpPr txBox="1"/>
          <p:nvPr/>
        </p:nvSpPr>
        <p:spPr>
          <a:xfrm>
            <a:off x="2289269" y="6089044"/>
            <a:ext cx="5742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/>
              <a:t>100 litrów krwi na 100 lecie Niepodległości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78144065-90E8-4EB8-86E3-F9BA8AA3AF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8512" y="2136409"/>
            <a:ext cx="4111973" cy="3082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7AC4A0C1-3C1A-48B7-9475-2482A2EFB3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05254" y="1143000"/>
            <a:ext cx="3429000" cy="4572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57160387"/>
      </p:ext>
    </p:extLst>
  </p:cSld>
  <p:clrMapOvr>
    <a:masterClrMapping/>
  </p:clrMapOvr>
  <p:transition>
    <p:wedg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33252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2932833" y="320829"/>
            <a:ext cx="327833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Prewencja społeczna w 2018 r.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pic>
        <p:nvPicPr>
          <p:cNvPr id="13" name="Obraz 12" descr="czad.jpg"/>
          <p:cNvPicPr>
            <a:picLocks noChangeAspect="1"/>
          </p:cNvPicPr>
          <p:nvPr/>
        </p:nvPicPr>
        <p:blipFill>
          <a:blip r:embed="rId6" cstate="print">
            <a:lum bright="58000" contrast="-76000"/>
          </a:blip>
          <a:stretch>
            <a:fillRect/>
          </a:stretch>
        </p:blipFill>
        <p:spPr>
          <a:xfrm rot="21140497">
            <a:off x="1803062" y="1880867"/>
            <a:ext cx="6279507" cy="4221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BottomDown"/>
            <a:lightRig rig="chilly" dir="t"/>
          </a:scene3d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FB709127-2E39-44DA-A75D-8EB062CCC8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73386649"/>
              </p:ext>
            </p:extLst>
          </p:nvPr>
        </p:nvGraphicFramePr>
        <p:xfrm>
          <a:off x="1343348" y="1515277"/>
          <a:ext cx="7022502" cy="4688103"/>
        </p:xfrm>
        <a:graphic>
          <a:graphicData uri="http://schemas.openxmlformats.org/drawingml/2006/table">
            <a:tbl>
              <a:tblPr firstRow="1" bandRow="1">
                <a:effectLst>
                  <a:reflection stA="36000" endPos="65000" dist="50800" dir="5400000" sy="-100000" algn="bl" rotWithShape="0"/>
                </a:effectLst>
                <a:tableStyleId>{5C22544A-7EE6-4342-B048-85BDC9FD1C3A}</a:tableStyleId>
              </a:tblPr>
              <a:tblGrid>
                <a:gridCol w="501351">
                  <a:extLst>
                    <a:ext uri="{9D8B030D-6E8A-4147-A177-3AD203B41FA5}">
                      <a16:colId xmlns:a16="http://schemas.microsoft.com/office/drawing/2014/main" xmlns="" val="3791249435"/>
                    </a:ext>
                  </a:extLst>
                </a:gridCol>
                <a:gridCol w="3435678">
                  <a:extLst>
                    <a:ext uri="{9D8B030D-6E8A-4147-A177-3AD203B41FA5}">
                      <a16:colId xmlns:a16="http://schemas.microsoft.com/office/drawing/2014/main" xmlns="" val="2381989066"/>
                    </a:ext>
                  </a:extLst>
                </a:gridCol>
                <a:gridCol w="1707822">
                  <a:extLst>
                    <a:ext uri="{9D8B030D-6E8A-4147-A177-3AD203B41FA5}">
                      <a16:colId xmlns:a16="http://schemas.microsoft.com/office/drawing/2014/main" xmlns="" val="442579283"/>
                    </a:ext>
                  </a:extLst>
                </a:gridCol>
                <a:gridCol w="1377651">
                  <a:extLst>
                    <a:ext uri="{9D8B030D-6E8A-4147-A177-3AD203B41FA5}">
                      <a16:colId xmlns:a16="http://schemas.microsoft.com/office/drawing/2014/main" xmlns="" val="2165623778"/>
                    </a:ext>
                  </a:extLst>
                </a:gridCol>
              </a:tblGrid>
              <a:tr h="451125"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Lp.</a:t>
                      </a:r>
                    </a:p>
                  </a:txBody>
                  <a:tcPr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Sposób propagowania akcji</a:t>
                      </a:r>
                    </a:p>
                  </a:txBody>
                  <a:tcPr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Ilość spotkań bądź innych form upowszechniania akcji</a:t>
                      </a:r>
                    </a:p>
                  </a:txBody>
                  <a:tcPr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Ilość uczestników</a:t>
                      </a:r>
                    </a:p>
                  </a:txBody>
                  <a:tcPr anchor="ctr">
                    <a:solidFill>
                      <a:schemeClr val="accent1">
                        <a:alpha val="7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89322991"/>
                  </a:ext>
                </a:extLst>
              </a:tr>
              <a:tr h="365913"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Szkolenie rad pedagogicznych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3042317"/>
                  </a:ext>
                </a:extLst>
              </a:tr>
              <a:tr h="365913"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Spotkania z mieszkańcami powiatu </a:t>
                      </a:r>
                    </a:p>
                    <a:p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Spotkania z seniorami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  <a:p>
                      <a:pPr algn="ctr"/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</a:t>
                      </a:r>
                    </a:p>
                    <a:p>
                      <a:pPr algn="ctr"/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22721159"/>
                  </a:ext>
                </a:extLst>
              </a:tr>
              <a:tr h="451125"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Wystosowano apele do lokalnej społeczności odczytanych w kościołach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apeli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1483471"/>
                  </a:ext>
                </a:extLst>
              </a:tr>
              <a:tr h="451125"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Wystosowano pisma i apele do urzędów gmin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apeli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97180379"/>
                  </a:ext>
                </a:extLst>
              </a:tr>
              <a:tr h="451125"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 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Przeprowadzono kampanie ulotkową w ramach akcji „Czujka na straży Twojego bezpieczeństwa”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rozdystrybuowano 700 szt. ulotek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68949952"/>
                  </a:ext>
                </a:extLst>
              </a:tr>
              <a:tr h="451125"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Systematycznie umieszczano artykuły i apele na własnej stronie internetowej oraz lokalnych mediach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 artykułów prasowych</a:t>
                      </a:r>
                    </a:p>
                    <a:p>
                      <a:pPr algn="ctr"/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 artykułów na stronach internetowych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4960357"/>
                  </a:ext>
                </a:extLst>
              </a:tr>
              <a:tr h="451125">
                <a:tc>
                  <a:txBody>
                    <a:bodyPr/>
                    <a:lstStyle/>
                    <a:p>
                      <a:endParaRPr lang="pl-PL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Próbne ewakuacje w szkołach 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1561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41118636"/>
                  </a:ext>
                </a:extLst>
              </a:tr>
              <a:tr h="451125">
                <a:tc>
                  <a:txBody>
                    <a:bodyPr/>
                    <a:lstStyle/>
                    <a:p>
                      <a:endParaRPr lang="pl-PL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Spotkanie z zarządcami budynków </a:t>
                      </a:r>
                    </a:p>
                    <a:p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Spotkanie z  pracownikami zakładów kominiarskich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  <a:p>
                      <a:pPr algn="ctr"/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7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906044"/>
                  </a:ext>
                </a:extLst>
              </a:tr>
              <a:tr h="451125">
                <a:tc>
                  <a:txBody>
                    <a:bodyPr/>
                    <a:lstStyle/>
                    <a:p>
                      <a:endParaRPr lang="pl-PL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tint val="2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Udział w festynach, spotkaniach w ośrodkach wypoczynkowych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4871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3551001"/>
                  </a:ext>
                </a:extLst>
              </a:tr>
            </a:tbl>
          </a:graphicData>
        </a:graphic>
      </p:graphicFrame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E21CA458-A475-4C2A-BDCA-CF254799C8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14000"/>
                    </a14:imgEffect>
                    <a14:imgEffect>
                      <a14:saturation sat="200000"/>
                    </a14:imgEffect>
                    <a14:imgEffect>
                      <a14:brightnessContrast bright="-16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86600" y="192437"/>
            <a:ext cx="1816167" cy="10076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B6C558C6-856A-4FA8-8D34-587B845DC38E}"/>
              </a:ext>
            </a:extLst>
          </p:cNvPr>
          <p:cNvSpPr txBox="1"/>
          <p:nvPr/>
        </p:nvSpPr>
        <p:spPr>
          <a:xfrm>
            <a:off x="1349444" y="967268"/>
            <a:ext cx="586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Kampania społeczna KG PSP   „Czujka na straży Twojego bezpieczeństwa”</a:t>
            </a:r>
          </a:p>
        </p:txBody>
      </p:sp>
    </p:spTree>
  </p:cSld>
  <p:clrMapOvr>
    <a:masterClrMapping/>
  </p:clrMapOvr>
  <p:transition>
    <p:wedg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2288066" y="197751"/>
            <a:ext cx="52557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Gospodarka kwatermistrzowsko - techniczna 2018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xmlns="" id="{D806070A-3BCF-4407-B806-51B5544DC2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185532725"/>
              </p:ext>
            </p:extLst>
          </p:nvPr>
        </p:nvGraphicFramePr>
        <p:xfrm>
          <a:off x="1061090" y="1318399"/>
          <a:ext cx="77724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E2ECDFCA-4B17-4982-86E3-C49B52CADAE0}"/>
              </a:ext>
            </a:extLst>
          </p:cNvPr>
          <p:cNvSpPr txBox="1"/>
          <p:nvPr/>
        </p:nvSpPr>
        <p:spPr>
          <a:xfrm>
            <a:off x="1222846" y="2588399"/>
            <a:ext cx="7696200" cy="923330"/>
          </a:xfrm>
          <a:prstGeom prst="rect">
            <a:avLst/>
          </a:prstGeom>
          <a:solidFill>
            <a:srgbClr val="FFFF00">
              <a:alpha val="37000"/>
            </a:srgb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pl-PL" dirty="0"/>
          </a:p>
          <a:p>
            <a:r>
              <a:rPr lang="pl-PL" dirty="0"/>
              <a:t>Całkowity koszt utrzymania gotowości bojowej wyniósł : </a:t>
            </a:r>
            <a:r>
              <a:rPr lang="pl-PL" b="1" dirty="0"/>
              <a:t>425 974,50,30 zł</a:t>
            </a:r>
            <a:endParaRPr lang="pl-PL" dirty="0"/>
          </a:p>
          <a:p>
            <a:endParaRPr lang="pl-PL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2946ACA5-CF35-4CD1-9B47-DBAABF085FBB}"/>
              </a:ext>
            </a:extLst>
          </p:cNvPr>
          <p:cNvSpPr txBox="1"/>
          <p:nvPr/>
        </p:nvSpPr>
        <p:spPr>
          <a:xfrm>
            <a:off x="2476500" y="643066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Analiza kosztów utrzymania gotowości bojowej</a:t>
            </a:r>
          </a:p>
        </p:txBody>
      </p:sp>
      <p:sp>
        <p:nvSpPr>
          <p:cNvPr id="18" name="Strzałka w górę 13">
            <a:extLst>
              <a:ext uri="{FF2B5EF4-FFF2-40B4-BE49-F238E27FC236}">
                <a16:creationId xmlns:a16="http://schemas.microsoft.com/office/drawing/2014/main" xmlns="" id="{8EB7C52C-F472-42EC-9AE5-30B7D62708BE}"/>
              </a:ext>
            </a:extLst>
          </p:cNvPr>
          <p:cNvSpPr/>
          <p:nvPr/>
        </p:nvSpPr>
        <p:spPr>
          <a:xfrm>
            <a:off x="5619451" y="3921899"/>
            <a:ext cx="152400" cy="3810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Strzałka w górę 14">
            <a:extLst>
              <a:ext uri="{FF2B5EF4-FFF2-40B4-BE49-F238E27FC236}">
                <a16:creationId xmlns:a16="http://schemas.microsoft.com/office/drawing/2014/main" xmlns="" id="{5A54C774-54A8-4D0E-8E50-7F61A029EC0F}"/>
              </a:ext>
            </a:extLst>
          </p:cNvPr>
          <p:cNvSpPr/>
          <p:nvPr/>
        </p:nvSpPr>
        <p:spPr>
          <a:xfrm>
            <a:off x="6633046" y="3731399"/>
            <a:ext cx="152400" cy="3810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Strzałka w dół 15">
            <a:extLst>
              <a:ext uri="{FF2B5EF4-FFF2-40B4-BE49-F238E27FC236}">
                <a16:creationId xmlns:a16="http://schemas.microsoft.com/office/drawing/2014/main" xmlns="" id="{5E18FD86-BD8D-4930-8E11-7A7E845EB7BE}"/>
              </a:ext>
            </a:extLst>
          </p:cNvPr>
          <p:cNvSpPr/>
          <p:nvPr/>
        </p:nvSpPr>
        <p:spPr>
          <a:xfrm flipV="1">
            <a:off x="3585046" y="3807599"/>
            <a:ext cx="152400" cy="381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Strzałka w dół 16">
            <a:extLst>
              <a:ext uri="{FF2B5EF4-FFF2-40B4-BE49-F238E27FC236}">
                <a16:creationId xmlns:a16="http://schemas.microsoft.com/office/drawing/2014/main" xmlns="" id="{E177A321-0F8A-47FF-BC3E-7A4D6A3213C6}"/>
              </a:ext>
            </a:extLst>
          </p:cNvPr>
          <p:cNvSpPr/>
          <p:nvPr/>
        </p:nvSpPr>
        <p:spPr>
          <a:xfrm flipV="1">
            <a:off x="4567312" y="3617099"/>
            <a:ext cx="152400" cy="5334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Strzałka w dół 17">
            <a:extLst>
              <a:ext uri="{FF2B5EF4-FFF2-40B4-BE49-F238E27FC236}">
                <a16:creationId xmlns:a16="http://schemas.microsoft.com/office/drawing/2014/main" xmlns="" id="{3425DD6B-B4AB-4F0E-B578-ADE2C7403111}"/>
              </a:ext>
            </a:extLst>
          </p:cNvPr>
          <p:cNvSpPr/>
          <p:nvPr/>
        </p:nvSpPr>
        <p:spPr>
          <a:xfrm>
            <a:off x="7694136" y="3774718"/>
            <a:ext cx="152400" cy="381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Strzałka w górę 18">
            <a:extLst>
              <a:ext uri="{FF2B5EF4-FFF2-40B4-BE49-F238E27FC236}">
                <a16:creationId xmlns:a16="http://schemas.microsoft.com/office/drawing/2014/main" xmlns="" id="{83AE9A1C-8882-425C-AE05-45E220CB6499}"/>
              </a:ext>
            </a:extLst>
          </p:cNvPr>
          <p:cNvSpPr/>
          <p:nvPr/>
        </p:nvSpPr>
        <p:spPr>
          <a:xfrm>
            <a:off x="7937204" y="2283599"/>
            <a:ext cx="990600" cy="10668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xmlns="" id="{3DDE6F43-4EEF-497F-BAE3-0214D0F941F7}"/>
              </a:ext>
            </a:extLst>
          </p:cNvPr>
          <p:cNvSpPr txBox="1"/>
          <p:nvPr/>
        </p:nvSpPr>
        <p:spPr>
          <a:xfrm>
            <a:off x="7896968" y="2403961"/>
            <a:ext cx="1162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/>
              <a:t>348 370,00 zł</a:t>
            </a:r>
          </a:p>
        </p:txBody>
      </p:sp>
      <p:sp>
        <p:nvSpPr>
          <p:cNvPr id="26" name="Strzałka w górę 13">
            <a:extLst>
              <a:ext uri="{FF2B5EF4-FFF2-40B4-BE49-F238E27FC236}">
                <a16:creationId xmlns:a16="http://schemas.microsoft.com/office/drawing/2014/main" xmlns="" id="{11EB1CA0-6D9E-43EA-9A3D-9EE1F8B1895A}"/>
              </a:ext>
            </a:extLst>
          </p:cNvPr>
          <p:cNvSpPr/>
          <p:nvPr/>
        </p:nvSpPr>
        <p:spPr>
          <a:xfrm>
            <a:off x="2582813" y="3875564"/>
            <a:ext cx="152400" cy="3810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19571069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4" grpId="0" animBg="1"/>
      <p:bldP spid="2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2288066" y="197751"/>
            <a:ext cx="52557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Gospodarka kwatermistrzowsko - techniczna 2018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2946ACA5-CF35-4CD1-9B47-DBAABF085FBB}"/>
              </a:ext>
            </a:extLst>
          </p:cNvPr>
          <p:cNvSpPr txBox="1"/>
          <p:nvPr/>
        </p:nvSpPr>
        <p:spPr>
          <a:xfrm>
            <a:off x="2362200" y="668274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Analiza kosztów utrzymania gotowości bojowej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xmlns="" id="{60C0CB09-17BD-4911-8274-BCC5AA0A3C6E}"/>
              </a:ext>
            </a:extLst>
          </p:cNvPr>
          <p:cNvSpPr txBox="1"/>
          <p:nvPr/>
        </p:nvSpPr>
        <p:spPr>
          <a:xfrm>
            <a:off x="1676400" y="1034442"/>
            <a:ext cx="647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200" dirty="0"/>
              <a:t>Porównanie kosztów zakupu paliwa za okres 4 miesięcy 2019 r.  z analogicznym okresem 2018 roku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22F671D8-2925-45BF-A415-14415C14B3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58572284"/>
              </p:ext>
            </p:extLst>
          </p:nvPr>
        </p:nvGraphicFramePr>
        <p:xfrm>
          <a:off x="1714500" y="1449125"/>
          <a:ext cx="6096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59203503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96960846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019846297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pl-PL" dirty="0"/>
                        <a:t>KOSZTY ZAKUPU PALIWA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5800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Miesiące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ROK_2018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/>
                        <a:t>ROK_2019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33222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Styczeń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5366,75 zł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6097,57 zł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30303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Luty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4580,74 zł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6306,79 zł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42831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Marzec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5779,06 zł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10044,98 zł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90287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Kwiecień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9266,34 zł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12537,57 zł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88128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Suma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FF0000"/>
                          </a:solidFill>
                        </a:rPr>
                        <a:t>24 992,89 zł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solidFill>
                            <a:srgbClr val="FF0000"/>
                          </a:solidFill>
                        </a:rPr>
                        <a:t>34 986,91 zł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15306462"/>
                  </a:ext>
                </a:extLst>
              </a:tr>
            </a:tbl>
          </a:graphicData>
        </a:graphic>
      </p:graphicFrame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xmlns="" id="{D4831B76-D78B-4AB7-B8B8-2F0A6771B8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834287418"/>
              </p:ext>
            </p:extLst>
          </p:nvPr>
        </p:nvGraphicFramePr>
        <p:xfrm>
          <a:off x="2476500" y="4182689"/>
          <a:ext cx="4191000" cy="2137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884657364"/>
      </p:ext>
    </p:extLst>
  </p:cSld>
  <p:clrMapOvr>
    <a:masterClrMapping/>
  </p:clrMapOvr>
  <p:transition>
    <p:wedg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2133600" y="152400"/>
            <a:ext cx="52557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Gospodarka kwatermistrzowsko - techniczna 2018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828800" y="750285"/>
            <a:ext cx="510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Zakupy dokonane przez komendę w 2018 r.</a:t>
            </a:r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/>
          </p:nvPr>
        </p:nvGraphicFramePr>
        <p:xfrm>
          <a:off x="1447800" y="1447800"/>
          <a:ext cx="6096000" cy="2704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4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9625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Rodzaj zakupionego sprzętu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Ilość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9625">
                <a:tc>
                  <a:txBody>
                    <a:bodyPr/>
                    <a:lstStyle/>
                    <a:p>
                      <a:pPr lvl="0"/>
                      <a:r>
                        <a:rPr lang="pl-PL" sz="11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Podnośnik mechaniczny </a:t>
                      </a:r>
                      <a:r>
                        <a:rPr lang="pl-PL" sz="11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rezponder</a:t>
                      </a:r>
                      <a:r>
                        <a:rPr lang="pl-PL" sz="11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pl-PL" sz="11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1 szt.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9625">
                <a:tc>
                  <a:txBody>
                    <a:bodyPr/>
                    <a:lstStyle/>
                    <a:p>
                      <a:pPr lvl="0"/>
                      <a:r>
                        <a:rPr lang="pl-PL" sz="11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Piła łańcuchowa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1 szt.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9625">
                <a:tc>
                  <a:txBody>
                    <a:bodyPr/>
                    <a:lstStyle/>
                    <a:p>
                      <a:pPr lvl="0"/>
                      <a:r>
                        <a:rPr lang="pl-PL" sz="11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Rolki transportowe </a:t>
                      </a:r>
                      <a:r>
                        <a:rPr lang="pl-PL" sz="1100" b="1" kern="1200" dirty="0" err="1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Gojak</a:t>
                      </a:r>
                      <a:endParaRPr lang="pl-PL" sz="11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2 szt.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9625">
                <a:tc>
                  <a:txBody>
                    <a:bodyPr/>
                    <a:lstStyle/>
                    <a:p>
                      <a:pPr lvl="0"/>
                      <a:r>
                        <a:rPr lang="pl-PL" sz="11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Pompa zanurzeniowa Nautilus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1 szt.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9625">
                <a:tc>
                  <a:txBody>
                    <a:bodyPr/>
                    <a:lstStyle/>
                    <a:p>
                      <a:pPr lvl="0"/>
                      <a:r>
                        <a:rPr lang="pl-PL" sz="11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Sprzęt do ratownictwa wysokościowego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 err="1">
                          <a:latin typeface="Arial" pitchFamily="34" charset="0"/>
                          <a:cs typeface="Arial" pitchFamily="34" charset="0"/>
                        </a:rPr>
                        <a:t>ukompletowienie</a:t>
                      </a:r>
                      <a:endParaRPr lang="pl-PL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1820">
                <a:tc>
                  <a:txBody>
                    <a:bodyPr/>
                    <a:lstStyle/>
                    <a:p>
                      <a:pPr lvl="0"/>
                      <a:r>
                        <a:rPr lang="pl-PL" sz="1100" b="1" kern="1200" dirty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Sprzęt łączności system Multikom_2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Wyniesiona stacja łączności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0339458"/>
                  </a:ext>
                </a:extLst>
              </a:tr>
            </a:tbl>
          </a:graphicData>
        </a:graphic>
      </p:graphicFrame>
      <p:sp>
        <p:nvSpPr>
          <p:cNvPr id="12" name="pole tekstowe 11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20" name="pole tekstowe 19"/>
          <p:cNvSpPr txBox="1"/>
          <p:nvPr/>
        </p:nvSpPr>
        <p:spPr>
          <a:xfrm>
            <a:off x="876300" y="2276815"/>
            <a:ext cx="7391400" cy="1569660"/>
          </a:xfrm>
          <a:prstGeom prst="rect">
            <a:avLst/>
          </a:prstGeom>
          <a:solidFill>
            <a:srgbClr val="FFFF66">
              <a:alpha val="83922"/>
            </a:srgbClr>
          </a:solidFill>
          <a:effectLst>
            <a:outerShdw blurRad="50800" dist="38100" dir="13500000" sx="103000" sy="103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31775" indent="-231775" algn="ctr"/>
            <a:r>
              <a:rPr lang="pl-PL" sz="1600" b="1" dirty="0"/>
              <a:t>Dążąc do normatywnego wyposażenia w sprzęt pożarniczy i ratowniczy</a:t>
            </a:r>
          </a:p>
          <a:p>
            <a:pPr marL="231775" indent="-231775" algn="ctr"/>
            <a:r>
              <a:rPr lang="pl-PL" sz="1600" b="1" dirty="0"/>
              <a:t>komenda dokonała zakupu sprzętu pożarniczego i ratowniczego na łączną</a:t>
            </a:r>
          </a:p>
          <a:p>
            <a:pPr marL="231775" indent="-231775" algn="ctr"/>
            <a:r>
              <a:rPr lang="pl-PL" sz="1600" b="1" dirty="0"/>
              <a:t>Kwotę  </a:t>
            </a:r>
            <a:r>
              <a:rPr lang="pl-PL" b="1" dirty="0">
                <a:solidFill>
                  <a:srgbClr val="FF0000"/>
                </a:solidFill>
              </a:rPr>
              <a:t>36 403,34 zł</a:t>
            </a:r>
            <a:r>
              <a:rPr lang="pl-PL" dirty="0">
                <a:solidFill>
                  <a:srgbClr val="FF0000"/>
                </a:solidFill>
              </a:rPr>
              <a:t>. </a:t>
            </a:r>
          </a:p>
          <a:p>
            <a:pPr marL="231775" indent="-231775"/>
            <a:r>
              <a:rPr lang="pl-PL" sz="1600" b="1" dirty="0">
                <a:cs typeface="Arial" pitchFamily="34" charset="0"/>
              </a:rPr>
              <a:t>oraz sprzęt poprawy łączności na łączną</a:t>
            </a:r>
          </a:p>
          <a:p>
            <a:pPr marL="231775" indent="-231775" algn="ctr"/>
            <a:r>
              <a:rPr lang="pl-PL" sz="1600" b="1" dirty="0">
                <a:cs typeface="Arial" pitchFamily="34" charset="0"/>
              </a:rPr>
              <a:t>Kwotę </a:t>
            </a:r>
            <a:r>
              <a:rPr lang="pl-PL" b="1" dirty="0">
                <a:solidFill>
                  <a:srgbClr val="FF0000"/>
                </a:solidFill>
                <a:cs typeface="Arial" pitchFamily="34" charset="0"/>
              </a:rPr>
              <a:t>99 000,00 zł</a:t>
            </a:r>
          </a:p>
          <a:p>
            <a:pPr algn="ctr"/>
            <a:endParaRPr lang="pl-PL" sz="1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169064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2133600" y="152400"/>
            <a:ext cx="52557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Gospodarka kwatermistrzowsko - techniczna 2018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2133600" y="609600"/>
            <a:ext cx="510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Zakupy dokonane przez komendę w 2018 r.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xmlns="" id="{1D5783D8-E39B-4031-ADCF-B22D2339E113}"/>
              </a:ext>
            </a:extLst>
          </p:cNvPr>
          <p:cNvSpPr txBox="1"/>
          <p:nvPr/>
        </p:nvSpPr>
        <p:spPr>
          <a:xfrm>
            <a:off x="1470178" y="4198079"/>
            <a:ext cx="1806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/>
              <a:t>Piła łańcuchowa   typu </a:t>
            </a:r>
            <a:r>
              <a:rPr lang="pl-PL" sz="1400" b="1" dirty="0" err="1"/>
              <a:t>okrzeszywarka</a:t>
            </a:r>
            <a:endParaRPr lang="pl-PL" sz="1400" b="1" dirty="0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xmlns="" id="{968827FC-9262-4C61-93BC-6935CE30BA59}"/>
              </a:ext>
            </a:extLst>
          </p:cNvPr>
          <p:cNvSpPr txBox="1"/>
          <p:nvPr/>
        </p:nvSpPr>
        <p:spPr>
          <a:xfrm>
            <a:off x="6642352" y="4421800"/>
            <a:ext cx="19588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/>
              <a:t>Pompa zanurzeniowa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2754F34D-C49E-4881-BA43-0023771B69DC}"/>
              </a:ext>
            </a:extLst>
          </p:cNvPr>
          <p:cNvSpPr txBox="1"/>
          <p:nvPr/>
        </p:nvSpPr>
        <p:spPr>
          <a:xfrm>
            <a:off x="3875052" y="4451343"/>
            <a:ext cx="1958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/>
              <a:t>Podnośnik mechaniczny </a:t>
            </a:r>
            <a:r>
              <a:rPr lang="pl-PL" sz="1400" b="1" dirty="0" err="1"/>
              <a:t>responder</a:t>
            </a:r>
            <a:endParaRPr lang="pl-PL" sz="1400" b="1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287F0C9E-A7CB-48D4-9403-77ABCF952D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400" y="1763601"/>
            <a:ext cx="3039795" cy="2279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3BDA68E6-BB13-4718-AC36-7C2583F4D2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417767" y="1576220"/>
            <a:ext cx="2918066" cy="2188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BA38E1B4-9E88-4490-94B0-6995ED40C3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2063" y="1763601"/>
            <a:ext cx="2819400" cy="23895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28661291"/>
      </p:ext>
    </p:extLst>
  </p:cSld>
  <p:clrMapOvr>
    <a:masterClrMapping/>
  </p:clrMapOvr>
  <p:transition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23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3301842" y="304800"/>
            <a:ext cx="28330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2018</a:t>
            </a:r>
          </a:p>
          <a:p>
            <a:pPr algn="ctr"/>
            <a:endParaRPr lang="pl-PL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25" name="Text Box 8">
            <a:extLst>
              <a:ext uri="{FF2B5EF4-FFF2-40B4-BE49-F238E27FC236}">
                <a16:creationId xmlns:a16="http://schemas.microsoft.com/office/drawing/2014/main" xmlns="" id="{5D4EF789-298F-4EB6-A059-CD654BAD3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066800"/>
            <a:ext cx="7772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dirty="0"/>
              <a:t>W roku 2018 jednostki ochrony przeciwpożarowej na terenie powiatu skarżyskiego interweniowały:</a:t>
            </a:r>
          </a:p>
          <a:p>
            <a:pPr algn="ctr">
              <a:spcBef>
                <a:spcPct val="50000"/>
              </a:spcBef>
            </a:pPr>
            <a:r>
              <a:rPr lang="pl-PL" sz="4400" b="1" dirty="0">
                <a:solidFill>
                  <a:srgbClr val="FF0000"/>
                </a:solidFill>
              </a:rPr>
              <a:t>1006 razy,</a:t>
            </a:r>
          </a:p>
          <a:p>
            <a:pPr algn="ctr">
              <a:spcBef>
                <a:spcPct val="50000"/>
              </a:spcBef>
            </a:pPr>
            <a:r>
              <a:rPr lang="pl-PL" sz="2800" b="1" i="1" dirty="0">
                <a:solidFill>
                  <a:srgbClr val="FF0000"/>
                </a:solidFill>
              </a:rPr>
              <a:t>średnio 2,75 razy na dobę, tj. co 8,7 godzin </a:t>
            </a:r>
          </a:p>
        </p:txBody>
      </p:sp>
      <p:sp>
        <p:nvSpPr>
          <p:cNvPr id="26" name="Text Box 9">
            <a:extLst>
              <a:ext uri="{FF2B5EF4-FFF2-40B4-BE49-F238E27FC236}">
                <a16:creationId xmlns:a16="http://schemas.microsoft.com/office/drawing/2014/main" xmlns="" id="{6C7FC09D-E3A4-4B31-AC93-613BB21C8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657600"/>
            <a:ext cx="5562600" cy="2446824"/>
          </a:xfrm>
          <a:prstGeom prst="rect">
            <a:avLst/>
          </a:prstGeom>
          <a:solidFill>
            <a:srgbClr val="FFFF00">
              <a:alpha val="40000"/>
            </a:srgbClr>
          </a:soli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b="1" u="sng" dirty="0"/>
              <a:t>Pożary – 445</a:t>
            </a:r>
            <a:endParaRPr lang="pl-PL" dirty="0"/>
          </a:p>
          <a:p>
            <a:pPr>
              <a:spcBef>
                <a:spcPct val="50000"/>
              </a:spcBef>
            </a:pPr>
            <a:r>
              <a:rPr lang="pl-PL" dirty="0"/>
              <a:t>1,2 razy na dobę, tj. co 20 godzin </a:t>
            </a:r>
          </a:p>
          <a:p>
            <a:pPr>
              <a:spcBef>
                <a:spcPct val="50000"/>
              </a:spcBef>
            </a:pPr>
            <a:r>
              <a:rPr lang="pl-PL" b="1" u="sng" dirty="0"/>
              <a:t>Miejscowe zagrożenia – 537 </a:t>
            </a:r>
          </a:p>
          <a:p>
            <a:pPr>
              <a:spcBef>
                <a:spcPct val="50000"/>
              </a:spcBef>
            </a:pPr>
            <a:r>
              <a:rPr lang="pl-PL" dirty="0"/>
              <a:t>1,47 razy na dobę, tj. co 16 godzin i 18 minuty  </a:t>
            </a:r>
          </a:p>
          <a:p>
            <a:pPr>
              <a:spcBef>
                <a:spcPct val="50000"/>
              </a:spcBef>
            </a:pPr>
            <a:r>
              <a:rPr lang="pl-PL" b="1" u="sng" dirty="0"/>
              <a:t>Alarmy fałszywe – 24 </a:t>
            </a:r>
          </a:p>
          <a:p>
            <a:pPr>
              <a:spcBef>
                <a:spcPct val="50000"/>
              </a:spcBef>
            </a:pPr>
            <a:r>
              <a:rPr lang="pl-PL" dirty="0"/>
              <a:t>Co 350 godzin tj. 2 razy w miesiącu</a:t>
            </a:r>
          </a:p>
        </p:txBody>
      </p:sp>
    </p:spTree>
    <p:extLst>
      <p:ext uri="{BB962C8B-B14F-4D97-AF65-F5344CB8AC3E}">
        <p14:creationId xmlns:p14="http://schemas.microsoft.com/office/powerpoint/2010/main" xmlns="" val="2934000392"/>
      </p:ext>
    </p:extLst>
  </p:cSld>
  <p:clrMapOvr>
    <a:masterClrMapping/>
  </p:clrMapOvr>
  <p:transition>
    <p:wedg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2133600" y="152400"/>
            <a:ext cx="52557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Gospodarka kwatermistrzowsko - techniczna 2018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830324" y="593939"/>
            <a:ext cx="510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Wdrożenie systemu Multikom_2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209800" y="6499509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2754F34D-C49E-4881-BA43-0023771B69DC}"/>
              </a:ext>
            </a:extLst>
          </p:cNvPr>
          <p:cNvSpPr txBox="1"/>
          <p:nvPr/>
        </p:nvSpPr>
        <p:spPr>
          <a:xfrm>
            <a:off x="2097024" y="6248400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/>
              <a:t>System Multikom_2 (sprzęt łączności)</a:t>
            </a:r>
          </a:p>
        </p:txBody>
      </p:sp>
      <p:pic>
        <p:nvPicPr>
          <p:cNvPr id="3074" name="Picture 2" descr="20181213_090743">
            <a:extLst>
              <a:ext uri="{FF2B5EF4-FFF2-40B4-BE49-F238E27FC236}">
                <a16:creationId xmlns:a16="http://schemas.microsoft.com/office/drawing/2014/main" xmlns="" id="{40BE1B95-56B8-46EE-AAF7-3300A46D0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6157" y="1805953"/>
            <a:ext cx="4686450" cy="35148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2535AC13-44AF-4C53-9659-DE3026B1AB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2772" y="1220146"/>
            <a:ext cx="3055399" cy="22915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48FDA2A3-CEA4-4BEF-B7F8-358CB923B2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2772" y="3759242"/>
            <a:ext cx="3123027" cy="23422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5879286"/>
      </p:ext>
    </p:extLst>
  </p:cSld>
  <p:clrMapOvr>
    <a:masterClrMapping/>
  </p:clrMapOvr>
  <p:transition>
    <p:wedg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2133600" y="152400"/>
            <a:ext cx="52557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Gospodarka kwatermistrzowsko - techniczna 2018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2133600" y="609600"/>
            <a:ext cx="510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Zakupy dokonane przez komendę w 2018 r.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xmlns="" id="{2754F34D-C49E-4881-BA43-0023771B69DC}"/>
              </a:ext>
            </a:extLst>
          </p:cNvPr>
          <p:cNvSpPr txBox="1"/>
          <p:nvPr/>
        </p:nvSpPr>
        <p:spPr>
          <a:xfrm>
            <a:off x="2475467" y="5702219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/>
              <a:t>System Multikom_2 (sprzęt łączności)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6FF81C91-31CC-4337-9B9F-50E00E06C5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6379" y="1292398"/>
            <a:ext cx="3195413" cy="32034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E1389D77-4163-4B30-98DE-9062AA9394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8591" y="1232065"/>
            <a:ext cx="3082618" cy="31211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2387DB6E-78AB-433F-B979-5808ACD76DB7}"/>
              </a:ext>
            </a:extLst>
          </p:cNvPr>
          <p:cNvSpPr txBox="1"/>
          <p:nvPr/>
        </p:nvSpPr>
        <p:spPr>
          <a:xfrm>
            <a:off x="1295400" y="48768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/>
              <a:t>Zasięg łączności nasobnej przed wdrożeniem systemu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xmlns="" id="{EA66D79A-B56D-4BAD-9A84-53B11470FC8E}"/>
              </a:ext>
            </a:extLst>
          </p:cNvPr>
          <p:cNvSpPr txBox="1"/>
          <p:nvPr/>
        </p:nvSpPr>
        <p:spPr>
          <a:xfrm>
            <a:off x="5410200" y="4807427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/>
              <a:t>Zasięg łączności nasobnej po wdrożeniem systemu</a:t>
            </a:r>
          </a:p>
        </p:txBody>
      </p:sp>
    </p:spTree>
    <p:extLst>
      <p:ext uri="{BB962C8B-B14F-4D97-AF65-F5344CB8AC3E}">
        <p14:creationId xmlns:p14="http://schemas.microsoft.com/office/powerpoint/2010/main" xmlns="" val="1970648738"/>
      </p:ext>
    </p:extLst>
  </p:cSld>
  <p:clrMapOvr>
    <a:masterClrMapping/>
  </p:clrMapOvr>
  <p:transition>
    <p:wedg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2133600" y="152400"/>
            <a:ext cx="52557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Gospodarka kwatermistrzowsko - techniczna 2018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pic>
        <p:nvPicPr>
          <p:cNvPr id="15" name="Obraz 14" descr="kartka 03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47800" y="914400"/>
            <a:ext cx="7239000" cy="542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58224746"/>
              </p:ext>
            </p:extLst>
          </p:nvPr>
        </p:nvGraphicFramePr>
        <p:xfrm>
          <a:off x="1828800" y="1981200"/>
          <a:ext cx="6172199" cy="2896368"/>
        </p:xfrm>
        <a:graphic>
          <a:graphicData uri="http://schemas.openxmlformats.org/drawingml/2006/table">
            <a:tbl>
              <a:tblPr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4144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731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676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99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12702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Lp.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Typ - Marka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latin typeface="Arial" pitchFamily="34" charset="0"/>
                          <a:cs typeface="Arial" pitchFamily="34" charset="0"/>
                        </a:rPr>
                        <a:t>Rodzaj</a:t>
                      </a:r>
                      <a:endParaRPr lang="pl-PL" sz="10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latin typeface="Arial" pitchFamily="34" charset="0"/>
                          <a:cs typeface="Arial" pitchFamily="34" charset="0"/>
                        </a:rPr>
                        <a:t>Rok prod.</a:t>
                      </a:r>
                      <a:endParaRPr lang="pl-PL" sz="10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Przeznaczenie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601345" algn="l"/>
                        </a:tabLst>
                      </a:pPr>
                      <a:r>
                        <a:rPr lang="pl-PL" sz="11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</a:t>
                      </a: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VOLVO </a:t>
                      </a:r>
                      <a:r>
                        <a:rPr lang="pl-PL" sz="1100" b="1" dirty="0" err="1">
                          <a:latin typeface="Arial" pitchFamily="34" charset="0"/>
                          <a:cs typeface="Arial" pitchFamily="34" charset="0"/>
                        </a:rPr>
                        <a:t>FL6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SDH 25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latin typeface="Arial" pitchFamily="34" charset="0"/>
                          <a:cs typeface="Arial" pitchFamily="34" charset="0"/>
                        </a:rPr>
                        <a:t>2005</a:t>
                      </a:r>
                      <a:endParaRPr lang="pl-PL" sz="10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podnośnik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601345" algn="l"/>
                        </a:tabLst>
                      </a:pPr>
                      <a:r>
                        <a:rPr lang="pl-PL" sz="11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</a:t>
                      </a:r>
                      <a:endParaRPr lang="de-DE" sz="11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IVECO IG150EW2CA</a:t>
                      </a: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GBA 3/29/300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gaśniczy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601345" algn="l"/>
                        </a:tabLst>
                      </a:pPr>
                      <a:r>
                        <a:rPr lang="pl-PL" sz="11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</a:t>
                      </a:r>
                      <a:endParaRPr lang="de-DE" sz="11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IVECO</a:t>
                      </a: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GBA 2.5/16</a:t>
                      </a: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2018</a:t>
                      </a: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gaśniczy</a:t>
                      </a: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28941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601345" algn="l"/>
                        </a:tabLst>
                      </a:pPr>
                      <a:r>
                        <a:rPr lang="pl-PL" sz="11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</a:t>
                      </a:r>
                      <a:endParaRPr lang="de-DE" sz="11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MAN L87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GCBA 5/40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2004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gaśniczy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601345" algn="l"/>
                        </a:tabLst>
                      </a:pPr>
                      <a:r>
                        <a:rPr lang="pl-PL" sz="11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</a:t>
                      </a:r>
                      <a:endParaRPr lang="en-US" sz="11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err="1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Iveco</a:t>
                      </a:r>
                      <a:r>
                        <a:rPr lang="pl-PL" sz="1100" b="1" baseline="0" dirty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 </a:t>
                      </a:r>
                      <a:r>
                        <a:rPr lang="pl-PL" sz="1100" b="1" baseline="0" dirty="0" err="1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IG160E2CA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err="1">
                          <a:latin typeface="Arial" pitchFamily="34" charset="0"/>
                          <a:cs typeface="Arial" pitchFamily="34" charset="0"/>
                        </a:rPr>
                        <a:t>SRChem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2015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ratownictwa chemicznego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601345" algn="l"/>
                        </a:tabLst>
                      </a:pPr>
                      <a:r>
                        <a:rPr lang="pl-PL" sz="11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</a:t>
                      </a: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latin typeface="Arial" pitchFamily="34" charset="0"/>
                          <a:cs typeface="Arial" pitchFamily="34" charset="0"/>
                        </a:rPr>
                        <a:t>Ford </a:t>
                      </a:r>
                      <a:r>
                        <a:rPr lang="pl-PL" sz="1100" b="1" dirty="0" err="1">
                          <a:latin typeface="Arial" pitchFamily="34" charset="0"/>
                          <a:cs typeface="Arial" pitchFamily="34" charset="0"/>
                        </a:rPr>
                        <a:t>Conect</a:t>
                      </a:r>
                      <a:r>
                        <a:rPr lang="en-US" sz="1100" b="1" dirty="0"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latin typeface="Arial" pitchFamily="34" charset="0"/>
                          <a:cs typeface="Arial" pitchFamily="34" charset="0"/>
                        </a:rPr>
                        <a:t>SLKw</a:t>
                      </a:r>
                      <a:endParaRPr lang="pl-PL" sz="10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gospodarczy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601345" algn="l"/>
                        </a:tabLst>
                      </a:pPr>
                      <a:r>
                        <a:rPr lang="pl-PL" sz="11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HYUNDAI</a:t>
                      </a:r>
                      <a:r>
                        <a:rPr lang="pl-PL" sz="1100" b="1" baseline="0" dirty="0">
                          <a:latin typeface="Arial" pitchFamily="34" charset="0"/>
                          <a:cs typeface="Arial" pitchFamily="34" charset="0"/>
                        </a:rPr>
                        <a:t>  ELH</a:t>
                      </a:r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   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err="1">
                          <a:latin typeface="Arial" pitchFamily="34" charset="0"/>
                          <a:cs typeface="Arial" pitchFamily="34" charset="0"/>
                        </a:rPr>
                        <a:t>SLOp</a:t>
                      </a:r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operacyjny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601345" algn="l"/>
                        </a:tabLst>
                      </a:pPr>
                      <a:r>
                        <a:rPr lang="pl-PL" sz="11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  <a:endParaRPr lang="en-US" sz="11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latin typeface="Arial" pitchFamily="34" charset="0"/>
                          <a:cs typeface="Arial" pitchFamily="34" charset="0"/>
                        </a:rPr>
                        <a:t>MAN TGM 18.280</a:t>
                      </a:r>
                      <a:endParaRPr lang="pl-PL" sz="10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latin typeface="Arial" pitchFamily="34" charset="0"/>
                          <a:cs typeface="Arial" pitchFamily="34" charset="0"/>
                        </a:rPr>
                        <a:t>GCBA 5/40</a:t>
                      </a:r>
                      <a:endParaRPr lang="pl-PL" sz="10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latin typeface="Arial" pitchFamily="34" charset="0"/>
                          <a:cs typeface="Arial" pitchFamily="34" charset="0"/>
                        </a:rPr>
                        <a:t>2007</a:t>
                      </a:r>
                      <a:endParaRPr lang="pl-PL" sz="10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gaśniczy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601345" algn="l"/>
                        </a:tabLst>
                      </a:pPr>
                      <a:r>
                        <a:rPr lang="pl-PL" sz="11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latin typeface="Arial" pitchFamily="34" charset="0"/>
                          <a:cs typeface="Arial" pitchFamily="34" charset="0"/>
                        </a:rPr>
                        <a:t>Ford  Mondeo</a:t>
                      </a:r>
                      <a:endParaRPr lang="pl-PL" sz="10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latin typeface="Arial" pitchFamily="34" charset="0"/>
                          <a:cs typeface="Arial" pitchFamily="34" charset="0"/>
                        </a:rPr>
                        <a:t>SLOp</a:t>
                      </a:r>
                      <a:endParaRPr lang="pl-PL" sz="10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latin typeface="Arial" pitchFamily="34" charset="0"/>
                          <a:cs typeface="Arial" pitchFamily="34" charset="0"/>
                        </a:rPr>
                        <a:t>2008</a:t>
                      </a:r>
                      <a:endParaRPr lang="pl-PL" sz="10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operacyjny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601345" algn="l"/>
                        </a:tabLst>
                      </a:pPr>
                      <a:r>
                        <a:rPr lang="pl-PL" sz="11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latin typeface="Arial" pitchFamily="34" charset="0"/>
                          <a:cs typeface="Arial" pitchFamily="34" charset="0"/>
                        </a:rPr>
                        <a:t>Ford Ranger</a:t>
                      </a:r>
                      <a:endParaRPr lang="pl-PL" sz="10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SLRR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>
                          <a:latin typeface="Arial" pitchFamily="34" charset="0"/>
                          <a:cs typeface="Arial" pitchFamily="34" charset="0"/>
                        </a:rPr>
                        <a:t>2010</a:t>
                      </a:r>
                      <a:endParaRPr lang="pl-PL" sz="10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rozpoznawczo - ratowniczy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601345" algn="l"/>
                        </a:tabLst>
                      </a:pPr>
                      <a:r>
                        <a:rPr lang="pl-PL" sz="11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11</a:t>
                      </a: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MAN TGM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 err="1">
                          <a:latin typeface="Arial" pitchFamily="34" charset="0"/>
                          <a:cs typeface="Arial" pitchFamily="34" charset="0"/>
                        </a:rPr>
                        <a:t>SCRt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2010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ratownictwa technicznego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601345" algn="l"/>
                        </a:tabLst>
                      </a:pPr>
                      <a:r>
                        <a:rPr lang="pl-PL" sz="11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12</a:t>
                      </a: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Opel </a:t>
                      </a:r>
                      <a:r>
                        <a:rPr lang="pl-PL" sz="1100" b="1" dirty="0" err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Vivaro</a:t>
                      </a:r>
                      <a:endParaRPr lang="pl-PL" sz="11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BUS</a:t>
                      </a: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2015</a:t>
                      </a: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l-PL" sz="11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do przewozu</a:t>
                      </a:r>
                      <a:r>
                        <a:rPr lang="pl-PL" sz="1100" b="1" baseline="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osób</a:t>
                      </a:r>
                      <a:endParaRPr lang="pl-PL" sz="11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solidFill>
                      <a:srgbClr val="FFFF00">
                        <a:alpha val="6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449152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2133600" y="152400"/>
            <a:ext cx="52557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Gospodarka kwatermistrzowsko - techniczna 2018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2133600" y="609600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Pozyskanie samochód ratowniczo gaśniczego do działań </a:t>
            </a:r>
            <a:br>
              <a:rPr lang="pl-PL" sz="1200" b="1" dirty="0">
                <a:latin typeface="Arial" pitchFamily="34" charset="0"/>
                <a:cs typeface="Arial" pitchFamily="34" charset="0"/>
              </a:rPr>
            </a:br>
            <a:r>
              <a:rPr lang="pl-PL" sz="1200" b="1" dirty="0">
                <a:latin typeface="Arial" pitchFamily="34" charset="0"/>
                <a:cs typeface="Arial" pitchFamily="34" charset="0"/>
              </a:rPr>
              <a:t>w trudnych warunkach terenowych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F72FA8A-AF0F-4AF5-BEA6-74F3C81336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5644" y="1201156"/>
            <a:ext cx="7030156" cy="52699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3F4A84DF-CDD4-457A-AB65-2D0BCE851D7D}"/>
              </a:ext>
            </a:extLst>
          </p:cNvPr>
          <p:cNvSpPr txBox="1"/>
          <p:nvPr/>
        </p:nvSpPr>
        <p:spPr>
          <a:xfrm>
            <a:off x="1591056" y="5087541"/>
            <a:ext cx="552248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u="sng" dirty="0">
                <a:solidFill>
                  <a:srgbClr val="FF0000"/>
                </a:solidFill>
              </a:rPr>
              <a:t>PARAMETRY TECHNICZNE</a:t>
            </a:r>
          </a:p>
          <a:p>
            <a:r>
              <a:rPr lang="pl-PL" sz="1400" b="1" dirty="0"/>
              <a:t>Napęd - terenowy</a:t>
            </a:r>
          </a:p>
          <a:p>
            <a:r>
              <a:rPr lang="pl-PL" sz="1400" b="1" dirty="0"/>
              <a:t>Pojemność zbiornika - 2500 l</a:t>
            </a:r>
          </a:p>
          <a:p>
            <a:r>
              <a:rPr lang="pl-PL" sz="1400" b="1" dirty="0"/>
              <a:t>Wydajność autopompy - 16hl/min</a:t>
            </a:r>
          </a:p>
          <a:p>
            <a:r>
              <a:rPr lang="pl-PL" sz="1400" b="1" dirty="0"/>
              <a:t>Na wyposażeniu - wyciągarka</a:t>
            </a:r>
          </a:p>
          <a:p>
            <a:r>
              <a:rPr lang="pl-PL" sz="1400" b="1" dirty="0"/>
              <a:t>Przeznaczenie - do gaszenia pożarów w trudnych warunkach terenowych</a:t>
            </a:r>
          </a:p>
          <a:p>
            <a:endParaRPr lang="pl-PL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B7A0740B-518C-4240-909B-4055AB97FE47}"/>
              </a:ext>
            </a:extLst>
          </p:cNvPr>
          <p:cNvSpPr txBox="1"/>
          <p:nvPr/>
        </p:nvSpPr>
        <p:spPr>
          <a:xfrm>
            <a:off x="1888186" y="1290828"/>
            <a:ext cx="2212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GBA Iveco 2.5/16/2.5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242050143"/>
      </p:ext>
    </p:extLst>
  </p:cSld>
  <p:clrMapOvr>
    <a:masterClrMapping/>
  </p:clrMapOvr>
  <p:transition>
    <p:wedg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264414" y="4752036"/>
            <a:ext cx="2590801" cy="1815882"/>
          </a:xfrm>
          <a:prstGeom prst="rect">
            <a:avLst/>
          </a:prstGeom>
          <a:solidFill>
            <a:srgbClr val="FFFF00">
              <a:alpha val="35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b="1" dirty="0"/>
              <a:t>Gaśnicze : 		4 </a:t>
            </a:r>
            <a:r>
              <a:rPr lang="pl-PL" sz="1600" b="1" dirty="0" err="1"/>
              <a:t>szt</a:t>
            </a:r>
            <a:r>
              <a:rPr lang="pl-PL" sz="1600" b="1" dirty="0"/>
              <a:t> </a:t>
            </a:r>
          </a:p>
          <a:p>
            <a:pPr>
              <a:spcBef>
                <a:spcPct val="50000"/>
              </a:spcBef>
            </a:pPr>
            <a:r>
              <a:rPr lang="pl-PL" sz="1600" b="1" dirty="0"/>
              <a:t>Specjalne :		3 </a:t>
            </a:r>
            <a:r>
              <a:rPr lang="pl-PL" sz="1600" b="1" dirty="0" err="1"/>
              <a:t>szt</a:t>
            </a:r>
            <a:r>
              <a:rPr lang="pl-PL" sz="1600" b="1" dirty="0"/>
              <a:t> </a:t>
            </a:r>
          </a:p>
          <a:p>
            <a:pPr>
              <a:spcBef>
                <a:spcPct val="50000"/>
              </a:spcBef>
            </a:pPr>
            <a:r>
              <a:rPr lang="pl-PL" sz="1600" b="1" dirty="0"/>
              <a:t>Operacyjne: 	2 </a:t>
            </a:r>
            <a:r>
              <a:rPr lang="pl-PL" sz="1600" b="1" dirty="0" err="1"/>
              <a:t>szt</a:t>
            </a:r>
            <a:endParaRPr lang="pl-PL" sz="1600" b="1" dirty="0"/>
          </a:p>
          <a:p>
            <a:pPr>
              <a:spcBef>
                <a:spcPct val="50000"/>
              </a:spcBef>
            </a:pPr>
            <a:r>
              <a:rPr lang="pl-PL" sz="1600" b="1" dirty="0"/>
              <a:t>Rozpoznania:	1 </a:t>
            </a:r>
            <a:r>
              <a:rPr lang="pl-PL" sz="1600" b="1" dirty="0" err="1"/>
              <a:t>szt</a:t>
            </a:r>
            <a:endParaRPr lang="pl-PL" sz="1600" b="1" dirty="0"/>
          </a:p>
          <a:p>
            <a:pPr>
              <a:spcBef>
                <a:spcPct val="50000"/>
              </a:spcBef>
            </a:pPr>
            <a:r>
              <a:rPr lang="pl-PL" sz="1600" b="1" dirty="0"/>
              <a:t>Pomocnicze:  	2 </a:t>
            </a:r>
            <a:r>
              <a:rPr lang="pl-PL" sz="1600" b="1" dirty="0" err="1"/>
              <a:t>szt</a:t>
            </a:r>
            <a:endParaRPr lang="pl-PL" sz="1600" b="1" dirty="0"/>
          </a:p>
        </p:txBody>
      </p:sp>
      <p:graphicFrame>
        <p:nvGraphicFramePr>
          <p:cNvPr id="12" name="Wykres 11"/>
          <p:cNvGraphicFramePr/>
          <p:nvPr>
            <p:extLst>
              <p:ext uri="{D42A27DB-BD31-4B8C-83A1-F6EECF244321}">
                <p14:modId xmlns:p14="http://schemas.microsoft.com/office/powerpoint/2010/main" xmlns="" val="2484720134"/>
              </p:ext>
            </p:extLst>
          </p:nvPr>
        </p:nvGraphicFramePr>
        <p:xfrm>
          <a:off x="1371600" y="1397000"/>
          <a:ext cx="7391400" cy="332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pole tekstowe 12"/>
          <p:cNvSpPr txBox="1"/>
          <p:nvPr/>
        </p:nvSpPr>
        <p:spPr>
          <a:xfrm>
            <a:off x="3581400" y="2590800"/>
            <a:ext cx="3810000" cy="923330"/>
          </a:xfrm>
          <a:prstGeom prst="rect">
            <a:avLst/>
          </a:prstGeom>
          <a:solidFill>
            <a:srgbClr val="FFFF00">
              <a:alpha val="37000"/>
            </a:srgbClr>
          </a:solidFill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pl-PL" dirty="0"/>
          </a:p>
          <a:p>
            <a:r>
              <a:rPr lang="pl-PL" dirty="0"/>
              <a:t>Średni wiek pojazdów : 6,75 lat</a:t>
            </a:r>
          </a:p>
          <a:p>
            <a:endParaRPr lang="pl-PL" dirty="0"/>
          </a:p>
        </p:txBody>
      </p:sp>
      <p:sp>
        <p:nvSpPr>
          <p:cNvPr id="9" name="Prostokąt 8"/>
          <p:cNvSpPr/>
          <p:nvPr/>
        </p:nvSpPr>
        <p:spPr>
          <a:xfrm>
            <a:off x="2133600" y="152400"/>
            <a:ext cx="52557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Gospodarka kwatermistrzowsko - techniczna 2018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143000" y="685800"/>
            <a:ext cx="800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Wiek pojazdów w KP PSP Skarżysko-Kamienna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</p:spTree>
    <p:extLst>
      <p:ext uri="{BB962C8B-B14F-4D97-AF65-F5344CB8AC3E}">
        <p14:creationId xmlns:p14="http://schemas.microsoft.com/office/powerpoint/2010/main" xmlns="" val="113410752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2133600" y="152400"/>
            <a:ext cx="525573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Gospodarka kwatermistrzowsko - techniczna 2018</a:t>
            </a:r>
          </a:p>
          <a:p>
            <a:pPr algn="ctr"/>
            <a:endParaRPr lang="pl-PL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" name="Obraz 12" descr="kartka 047.jpg"/>
          <p:cNvPicPr>
            <a:picLocks noChangeAspect="1"/>
          </p:cNvPicPr>
          <p:nvPr/>
        </p:nvPicPr>
        <p:blipFill>
          <a:blip r:embed="rId6" cstate="print">
            <a:lum bright="26000" contrast="-51000"/>
          </a:blip>
          <a:stretch>
            <a:fillRect/>
          </a:stretch>
        </p:blipFill>
        <p:spPr>
          <a:xfrm>
            <a:off x="1295400" y="685800"/>
            <a:ext cx="7518400" cy="563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pole tekstowe 11"/>
          <p:cNvSpPr txBox="1"/>
          <p:nvPr/>
        </p:nvSpPr>
        <p:spPr>
          <a:xfrm>
            <a:off x="1524000" y="1752600"/>
            <a:ext cx="70866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b="1" dirty="0">
                <a:cs typeface="Arial" pitchFamily="34" charset="0"/>
              </a:rPr>
              <a:t>Po zakończonej rozbudowie i modernizacji prowadzonej w latach 2008 -2010 i uzyskaniu pozwolenia na użytkowanie w 2011r.  można było w pełni korzystać z obiektu strażnicy.  </a:t>
            </a:r>
          </a:p>
          <a:p>
            <a:pPr algn="just"/>
            <a:r>
              <a:rPr lang="pl-PL" sz="1600" b="1" dirty="0">
                <a:cs typeface="Arial" pitchFamily="34" charset="0"/>
              </a:rPr>
              <a:t>Obecnej budynek główny i warsztatowo-magazynowy stanowią jeden kompleks, połączony nowo wybudowaną częścią, mieszczącą garaże, myjnię i salę narad. Zaadaptowany został również strych nad warsztatem i magazynami, na poddasze użytkowe do celów socjalnych strażaków.</a:t>
            </a:r>
          </a:p>
          <a:p>
            <a:r>
              <a:rPr lang="pl-PL" sz="1600" b="1" dirty="0">
                <a:cs typeface="Arial" pitchFamily="34" charset="0"/>
              </a:rPr>
              <a:t> 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pl-PL" sz="1600" b="1" dirty="0">
                <a:solidFill>
                  <a:srgbClr val="0033CC"/>
                </a:solidFill>
                <a:cs typeface="Arial" pitchFamily="34" charset="0"/>
              </a:rPr>
              <a:t>Powierzchnia całkowita zajmowanej działki wynosi 6.982 </a:t>
            </a:r>
            <a:r>
              <a:rPr lang="pl-PL" sz="1600" b="1" dirty="0" err="1">
                <a:solidFill>
                  <a:srgbClr val="0033CC"/>
                </a:solidFill>
                <a:cs typeface="Arial" pitchFamily="34" charset="0"/>
              </a:rPr>
              <a:t>m</a:t>
            </a:r>
            <a:r>
              <a:rPr lang="pl-PL" sz="1600" b="1" baseline="30000" dirty="0" err="1">
                <a:solidFill>
                  <a:srgbClr val="0033CC"/>
                </a:solidFill>
                <a:cs typeface="Arial" pitchFamily="34" charset="0"/>
              </a:rPr>
              <a:t>2</a:t>
            </a:r>
            <a:endParaRPr lang="pl-PL" sz="1600" b="1" baseline="30000" dirty="0">
              <a:solidFill>
                <a:srgbClr val="0033CC"/>
              </a:solidFill>
              <a:cs typeface="Arial" pitchFamily="34" charset="0"/>
            </a:endParaRPr>
          </a:p>
          <a:p>
            <a:pPr marL="173038" indent="-173038">
              <a:buFont typeface="Arial" pitchFamily="34" charset="0"/>
              <a:buChar char="•"/>
            </a:pPr>
            <a:r>
              <a:rPr lang="pl-PL" sz="1600" b="1" dirty="0">
                <a:solidFill>
                  <a:srgbClr val="0033CC"/>
                </a:solidFill>
                <a:cs typeface="Arial" pitchFamily="34" charset="0"/>
              </a:rPr>
              <a:t> jej zabudowa 1442,9 </a:t>
            </a:r>
            <a:r>
              <a:rPr lang="pl-PL" sz="1600" b="1" dirty="0" err="1">
                <a:solidFill>
                  <a:srgbClr val="0033CC"/>
                </a:solidFill>
                <a:cs typeface="Arial" pitchFamily="34" charset="0"/>
              </a:rPr>
              <a:t>m</a:t>
            </a:r>
            <a:r>
              <a:rPr lang="pl-PL" sz="1600" b="1" baseline="30000" dirty="0" err="1">
                <a:solidFill>
                  <a:srgbClr val="0033CC"/>
                </a:solidFill>
                <a:cs typeface="Arial" pitchFamily="34" charset="0"/>
              </a:rPr>
              <a:t>2</a:t>
            </a:r>
            <a:r>
              <a:rPr lang="pl-PL" sz="1600" b="1" dirty="0">
                <a:solidFill>
                  <a:srgbClr val="0033CC"/>
                </a:solidFill>
                <a:cs typeface="Arial" pitchFamily="34" charset="0"/>
              </a:rPr>
              <a:t> 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pl-PL" sz="1600" b="1" dirty="0">
                <a:solidFill>
                  <a:srgbClr val="0033CC"/>
                </a:solidFill>
                <a:cs typeface="Arial" pitchFamily="34" charset="0"/>
              </a:rPr>
              <a:t>Budynek główny posiada 2623,5 m</a:t>
            </a:r>
            <a:r>
              <a:rPr lang="pl-PL" sz="1600" b="1" baseline="30000" dirty="0">
                <a:solidFill>
                  <a:srgbClr val="0033CC"/>
                </a:solidFill>
                <a:cs typeface="Arial" pitchFamily="34" charset="0"/>
              </a:rPr>
              <a:t>2</a:t>
            </a:r>
            <a:r>
              <a:rPr lang="pl-PL" sz="1600" b="1" dirty="0">
                <a:solidFill>
                  <a:srgbClr val="0033CC"/>
                </a:solidFill>
                <a:cs typeface="Arial" pitchFamily="34" charset="0"/>
              </a:rPr>
              <a:t>powierzchni użytkowej i kubaturę 12308 m</a:t>
            </a:r>
            <a:r>
              <a:rPr lang="pl-PL" sz="1600" b="1" baseline="30000" dirty="0">
                <a:solidFill>
                  <a:srgbClr val="0033CC"/>
                </a:solidFill>
                <a:cs typeface="Arial" pitchFamily="34" charset="0"/>
              </a:rPr>
              <a:t>3 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pl-PL" sz="1600" b="1" dirty="0">
                <a:solidFill>
                  <a:srgbClr val="0033CC"/>
                </a:solidFill>
                <a:cs typeface="Arial" pitchFamily="34" charset="0"/>
              </a:rPr>
              <a:t>Budynek gospodarczy ma powierzchnię 61,3 </a:t>
            </a:r>
            <a:r>
              <a:rPr lang="pl-PL" sz="1600" b="1" dirty="0" err="1">
                <a:solidFill>
                  <a:srgbClr val="0033CC"/>
                </a:solidFill>
                <a:cs typeface="Arial" pitchFamily="34" charset="0"/>
              </a:rPr>
              <a:t>m</a:t>
            </a:r>
            <a:r>
              <a:rPr lang="pl-PL" sz="1600" b="1" baseline="30000" dirty="0" err="1">
                <a:solidFill>
                  <a:srgbClr val="0033CC"/>
                </a:solidFill>
                <a:cs typeface="Arial" pitchFamily="34" charset="0"/>
              </a:rPr>
              <a:t>2</a:t>
            </a:r>
            <a:r>
              <a:rPr lang="pl-PL" sz="1600" b="1" dirty="0">
                <a:solidFill>
                  <a:srgbClr val="0033CC"/>
                </a:solidFill>
                <a:cs typeface="Arial" pitchFamily="34" charset="0"/>
              </a:rPr>
              <a:t> i kubaturę 182 </a:t>
            </a:r>
            <a:r>
              <a:rPr lang="pl-PL" sz="1600" b="1" dirty="0" err="1">
                <a:solidFill>
                  <a:srgbClr val="0033CC"/>
                </a:solidFill>
                <a:cs typeface="Arial" pitchFamily="34" charset="0"/>
              </a:rPr>
              <a:t>m</a:t>
            </a:r>
            <a:r>
              <a:rPr lang="pl-PL" sz="1600" b="1" baseline="30000" dirty="0" err="1">
                <a:solidFill>
                  <a:srgbClr val="0033CC"/>
                </a:solidFill>
                <a:cs typeface="Arial" pitchFamily="34" charset="0"/>
              </a:rPr>
              <a:t>3</a:t>
            </a:r>
            <a:endParaRPr lang="pl-PL" sz="1600" b="1" baseline="30000" dirty="0">
              <a:solidFill>
                <a:srgbClr val="0033CC"/>
              </a:solidFill>
              <a:cs typeface="Arial" pitchFamily="34" charset="0"/>
            </a:endParaRPr>
          </a:p>
          <a:p>
            <a:endParaRPr lang="pl-PL" sz="1600" b="1" dirty="0"/>
          </a:p>
        </p:txBody>
      </p:sp>
      <p:sp>
        <p:nvSpPr>
          <p:cNvPr id="9" name="pole tekstowe 8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</p:spTree>
    <p:extLst>
      <p:ext uri="{BB962C8B-B14F-4D97-AF65-F5344CB8AC3E}">
        <p14:creationId xmlns:p14="http://schemas.microsoft.com/office/powerpoint/2010/main" xmlns="" val="3551713094"/>
      </p:ext>
    </p:extLst>
  </p:cSld>
  <p:clrMapOvr>
    <a:masterClrMapping/>
  </p:clrMapOvr>
  <p:transition>
    <p:wedg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2133600" y="152400"/>
            <a:ext cx="52557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Gospodarka kwatermistrzowsko - techniczna 2018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2133600" y="609600"/>
            <a:ext cx="510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Remonty i inwestycje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pic>
        <p:nvPicPr>
          <p:cNvPr id="2" name="Picture 2" descr="100_1968">
            <a:extLst>
              <a:ext uri="{FF2B5EF4-FFF2-40B4-BE49-F238E27FC236}">
                <a16:creationId xmlns:a16="http://schemas.microsoft.com/office/drawing/2014/main" xmlns="" id="{FBC1FAEF-4A23-4143-A316-B67B75718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8788" y="1014958"/>
            <a:ext cx="3427512" cy="25706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100_1967">
            <a:extLst>
              <a:ext uri="{FF2B5EF4-FFF2-40B4-BE49-F238E27FC236}">
                <a16:creationId xmlns:a16="http://schemas.microsoft.com/office/drawing/2014/main" xmlns="" id="{21AE79EF-3C5A-4ABE-8F96-4A2C4AE78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68345"/>
            <a:ext cx="3540338" cy="26552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100_1961">
            <a:extLst>
              <a:ext uri="{FF2B5EF4-FFF2-40B4-BE49-F238E27FC236}">
                <a16:creationId xmlns:a16="http://schemas.microsoft.com/office/drawing/2014/main" xmlns="" id="{277BD6D7-3691-485F-AD5A-68F2A82AC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5537" y="3847010"/>
            <a:ext cx="3462895" cy="2597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00_1965">
            <a:extLst>
              <a:ext uri="{FF2B5EF4-FFF2-40B4-BE49-F238E27FC236}">
                <a16:creationId xmlns:a16="http://schemas.microsoft.com/office/drawing/2014/main" xmlns="" id="{E1934DE2-45D1-43A3-84DB-252803058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34738"/>
            <a:ext cx="3540338" cy="2597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36F4474A-1362-4D5A-BAE2-E6DF041533A9}"/>
              </a:ext>
            </a:extLst>
          </p:cNvPr>
          <p:cNvSpPr txBox="1"/>
          <p:nvPr/>
        </p:nvSpPr>
        <p:spPr>
          <a:xfrm>
            <a:off x="3258620" y="6175301"/>
            <a:ext cx="3462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Remont holu górnego i dolnego </a:t>
            </a:r>
          </a:p>
        </p:txBody>
      </p:sp>
    </p:spTree>
    <p:extLst>
      <p:ext uri="{BB962C8B-B14F-4D97-AF65-F5344CB8AC3E}">
        <p14:creationId xmlns:p14="http://schemas.microsoft.com/office/powerpoint/2010/main" xmlns="" val="2042396216"/>
      </p:ext>
    </p:extLst>
  </p:cSld>
  <p:clrMapOvr>
    <a:masterClrMapping/>
  </p:clrMapOvr>
  <p:transition>
    <p:wedg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2133600" y="152400"/>
            <a:ext cx="52557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Gospodarka kwatermistrzowsko - techniczna 2018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2133600" y="609600"/>
            <a:ext cx="510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Zakupy dokonane przez komendę w 2018 r.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pic>
        <p:nvPicPr>
          <p:cNvPr id="4098" name="Picture 2" descr="100_1958">
            <a:extLst>
              <a:ext uri="{FF2B5EF4-FFF2-40B4-BE49-F238E27FC236}">
                <a16:creationId xmlns:a16="http://schemas.microsoft.com/office/drawing/2014/main" xmlns="" id="{FE6578B5-C269-4123-8C1E-F1C071D33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6925" y="974467"/>
            <a:ext cx="3679111" cy="27593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100_1956">
            <a:extLst>
              <a:ext uri="{FF2B5EF4-FFF2-40B4-BE49-F238E27FC236}">
                <a16:creationId xmlns:a16="http://schemas.microsoft.com/office/drawing/2014/main" xmlns="" id="{B8EDBFD1-C33F-441E-BAB5-B10C74ECD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22169"/>
            <a:ext cx="4343400" cy="3257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xmlns="" id="{8656288B-6378-45FD-8679-CC1FAB459810}"/>
              </a:ext>
            </a:extLst>
          </p:cNvPr>
          <p:cNvSpPr txBox="1"/>
          <p:nvPr/>
        </p:nvSpPr>
        <p:spPr>
          <a:xfrm>
            <a:off x="3258620" y="6175301"/>
            <a:ext cx="3462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Remont holu górnego i dolnego </a:t>
            </a:r>
          </a:p>
        </p:txBody>
      </p:sp>
    </p:spTree>
    <p:extLst>
      <p:ext uri="{BB962C8B-B14F-4D97-AF65-F5344CB8AC3E}">
        <p14:creationId xmlns:p14="http://schemas.microsoft.com/office/powerpoint/2010/main" xmlns="" val="3213555387"/>
      </p:ext>
    </p:extLst>
  </p:cSld>
  <p:clrMapOvr>
    <a:masterClrMapping/>
  </p:clrMapOvr>
  <p:transition>
    <p:wedg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2133600" y="152400"/>
            <a:ext cx="52557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Gospodarka kwatermistrzowsko - techniczna 2018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9F21BAFE-EF8E-48DE-96EB-51BAC3068427}"/>
              </a:ext>
            </a:extLst>
          </p:cNvPr>
          <p:cNvSpPr txBox="1"/>
          <p:nvPr/>
        </p:nvSpPr>
        <p:spPr>
          <a:xfrm>
            <a:off x="2133600" y="468340"/>
            <a:ext cx="510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Remonty i inwestycje</a:t>
            </a:r>
          </a:p>
        </p:txBody>
      </p:sp>
      <p:pic>
        <p:nvPicPr>
          <p:cNvPr id="2050" name="Picture 2" descr="100_1964">
            <a:extLst>
              <a:ext uri="{FF2B5EF4-FFF2-40B4-BE49-F238E27FC236}">
                <a16:creationId xmlns:a16="http://schemas.microsoft.com/office/drawing/2014/main" xmlns="" id="{8A627FDD-8E7A-4AC2-AD26-4704E1162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1081" y="886599"/>
            <a:ext cx="4208463" cy="3156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100_1962">
            <a:extLst>
              <a:ext uri="{FF2B5EF4-FFF2-40B4-BE49-F238E27FC236}">
                <a16:creationId xmlns:a16="http://schemas.microsoft.com/office/drawing/2014/main" xmlns="" id="{12BE8031-BF6A-4D43-A506-B0C201C53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9954" y="2616833"/>
            <a:ext cx="4638889" cy="34791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C107E2E2-1403-490C-8E70-05296C96E7C6}"/>
              </a:ext>
            </a:extLst>
          </p:cNvPr>
          <p:cNvSpPr txBox="1"/>
          <p:nvPr/>
        </p:nvSpPr>
        <p:spPr>
          <a:xfrm>
            <a:off x="3476398" y="6207778"/>
            <a:ext cx="2913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Remont sekretariatu</a:t>
            </a:r>
          </a:p>
        </p:txBody>
      </p:sp>
    </p:spTree>
    <p:extLst>
      <p:ext uri="{BB962C8B-B14F-4D97-AF65-F5344CB8AC3E}">
        <p14:creationId xmlns:p14="http://schemas.microsoft.com/office/powerpoint/2010/main" xmlns="" val="3892608959"/>
      </p:ext>
    </p:extLst>
  </p:cSld>
  <p:clrMapOvr>
    <a:masterClrMapping/>
  </p:clrMapOvr>
  <p:transition>
    <p:wedg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6"/>
          <p:cNvSpPr txBox="1">
            <a:spLocks noChangeArrowheads="1"/>
          </p:cNvSpPr>
          <p:nvPr/>
        </p:nvSpPr>
        <p:spPr bwMode="auto">
          <a:xfrm>
            <a:off x="1511197" y="2057400"/>
            <a:ext cx="381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b="1" dirty="0"/>
              <a:t>Członkowie OSP powiatu skarżyskiego</a:t>
            </a:r>
          </a:p>
        </p:txBody>
      </p:sp>
      <p:pic>
        <p:nvPicPr>
          <p:cNvPr id="10" name="Obraz 9" descr="ppp.gif">
            <a:extLst>
              <a:ext uri="{FF2B5EF4-FFF2-40B4-BE49-F238E27FC236}">
                <a16:creationId xmlns:a16="http://schemas.microsoft.com/office/drawing/2014/main" xmlns="" id="{900564B9-597F-430F-A72C-F34DD2B642A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1" name="Obraz 89">
            <a:extLst>
              <a:ext uri="{FF2B5EF4-FFF2-40B4-BE49-F238E27FC236}">
                <a16:creationId xmlns:a16="http://schemas.microsoft.com/office/drawing/2014/main" xmlns="" id="{EC364869-7089-4850-B6CD-B61E6183E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2" descr="herb">
            <a:extLst>
              <a:ext uri="{FF2B5EF4-FFF2-40B4-BE49-F238E27FC236}">
                <a16:creationId xmlns:a16="http://schemas.microsoft.com/office/drawing/2014/main" xmlns="" id="{D3CAA013-34DC-48BA-AA2B-86C5CD943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60273076"/>
              </p:ext>
            </p:extLst>
          </p:nvPr>
        </p:nvGraphicFramePr>
        <p:xfrm>
          <a:off x="1511197" y="2667000"/>
          <a:ext cx="7086600" cy="241173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716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Kategoria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Ilość OSP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Członkowie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Członkowie czynni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l"/>
                      <a:r>
                        <a:rPr lang="pl-PL" b="1" dirty="0">
                          <a:latin typeface="Arial" pitchFamily="34" charset="0"/>
                          <a:cs typeface="Arial" pitchFamily="34" charset="0"/>
                        </a:rPr>
                        <a:t>OSP w KSRG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Arial" pitchFamily="34" charset="0"/>
                          <a:cs typeface="Arial" pitchFamily="34" charset="0"/>
                        </a:rPr>
                        <a:t>270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Arial" pitchFamily="34" charset="0"/>
                          <a:cs typeface="Arial" pitchFamily="34" charset="0"/>
                        </a:rPr>
                        <a:t>170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l"/>
                      <a:r>
                        <a:rPr lang="pl-PL" b="1" dirty="0">
                          <a:latin typeface="Arial" pitchFamily="34" charset="0"/>
                          <a:cs typeface="Arial" pitchFamily="34" charset="0"/>
                        </a:rPr>
                        <a:t>OSP inne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Arial" pitchFamily="34" charset="0"/>
                          <a:cs typeface="Arial" pitchFamily="34" charset="0"/>
                        </a:rPr>
                        <a:t>140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Arial" pitchFamily="34" charset="0"/>
                          <a:cs typeface="Arial" pitchFamily="34" charset="0"/>
                        </a:rPr>
                        <a:t>110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l"/>
                      <a:r>
                        <a:rPr lang="pl-PL" b="1" dirty="0">
                          <a:latin typeface="Arial" pitchFamily="34" charset="0"/>
                          <a:cs typeface="Arial" pitchFamily="34" charset="0"/>
                        </a:rPr>
                        <a:t>Ogółem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Arial" pitchFamily="34" charset="0"/>
                          <a:cs typeface="Arial" pitchFamily="34" charset="0"/>
                        </a:rPr>
                        <a:t>410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b="1" dirty="0">
                          <a:latin typeface="Arial" pitchFamily="34" charset="0"/>
                          <a:cs typeface="Arial" pitchFamily="34" charset="0"/>
                        </a:rPr>
                        <a:t>280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" name="Prostokąt 7"/>
          <p:cNvSpPr/>
          <p:nvPr/>
        </p:nvSpPr>
        <p:spPr>
          <a:xfrm>
            <a:off x="1905000" y="762000"/>
            <a:ext cx="507369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Działalność jednostek OSP powiatu skarżyskiego</a:t>
            </a:r>
          </a:p>
        </p:txBody>
      </p:sp>
    </p:spTree>
    <p:extLst>
      <p:ext uri="{BB962C8B-B14F-4D97-AF65-F5344CB8AC3E}">
        <p14:creationId xmlns:p14="http://schemas.microsoft.com/office/powerpoint/2010/main" xmlns="" val="3651182539"/>
      </p:ext>
    </p:extLst>
  </p:cSld>
  <p:clrMapOvr>
    <a:masterClrMapping/>
  </p:clrMapOvr>
  <p:transition>
    <p:wedg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23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3301842" y="304800"/>
            <a:ext cx="28330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2018</a:t>
            </a:r>
          </a:p>
          <a:p>
            <a:pPr algn="ctr"/>
            <a:endParaRPr lang="pl-PL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2" name="Obiekt 3"/>
          <p:cNvPicPr/>
          <p:nvPr/>
        </p:nvPicPr>
        <p:blipFill>
          <a:blip r:embed="rId6" cstate="print"/>
          <a:srcRect b="-153"/>
          <a:stretch>
            <a:fillRect/>
          </a:stretch>
        </p:blipFill>
        <p:spPr bwMode="auto">
          <a:xfrm>
            <a:off x="2209800" y="1219200"/>
            <a:ext cx="5245100" cy="4338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9343" name="Group 15"/>
          <p:cNvGrpSpPr>
            <a:grpSpLocks/>
          </p:cNvGrpSpPr>
          <p:nvPr/>
        </p:nvGrpSpPr>
        <p:grpSpPr bwMode="auto">
          <a:xfrm>
            <a:off x="2133600" y="1828800"/>
            <a:ext cx="5645150" cy="3824288"/>
            <a:chOff x="1410" y="2376"/>
            <a:chExt cx="8891" cy="6021"/>
          </a:xfrm>
        </p:grpSpPr>
        <p:sp>
          <p:nvSpPr>
            <p:cNvPr id="99344" name="Text Box 33"/>
            <p:cNvSpPr txBox="1">
              <a:spLocks noChangeArrowheads="1"/>
            </p:cNvSpPr>
            <p:nvPr/>
          </p:nvSpPr>
          <p:spPr bwMode="auto">
            <a:xfrm>
              <a:off x="7050" y="3162"/>
              <a:ext cx="2813" cy="104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l-PL" sz="11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itchFamily="34" charset="0"/>
                </a:rPr>
                <a:t>Ostrowiec Św.</a:t>
              </a:r>
              <a:endParaRPr kumimoji="0" lang="pl-PL" sz="11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Black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l-PL" sz="16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itchFamily="34" charset="0"/>
                </a:rPr>
                <a:t>980</a:t>
              </a:r>
              <a:endParaRPr kumimoji="0" lang="pl-PL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Black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9345" name="Text Box 32"/>
            <p:cNvSpPr txBox="1">
              <a:spLocks noChangeArrowheads="1"/>
            </p:cNvSpPr>
            <p:nvPr/>
          </p:nvSpPr>
          <p:spPr bwMode="auto">
            <a:xfrm>
              <a:off x="7119" y="4102"/>
              <a:ext cx="2813" cy="104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l-PL" sz="11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itchFamily="34" charset="0"/>
                </a:rPr>
                <a:t>Opatów</a:t>
              </a:r>
              <a:endParaRPr kumimoji="0" lang="pl-PL" sz="11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Black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l-PL" sz="16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itchFamily="34" charset="0"/>
                </a:rPr>
                <a:t>549</a:t>
              </a:r>
              <a:endParaRPr kumimoji="0" lang="pl-PL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Black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9346" name="Text Box 34"/>
            <p:cNvSpPr txBox="1">
              <a:spLocks noChangeArrowheads="1"/>
            </p:cNvSpPr>
            <p:nvPr/>
          </p:nvSpPr>
          <p:spPr bwMode="auto">
            <a:xfrm>
              <a:off x="7488" y="5013"/>
              <a:ext cx="2813" cy="104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l-PL" sz="11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itchFamily="34" charset="0"/>
                </a:rPr>
                <a:t>Sandomierz</a:t>
              </a:r>
              <a:endParaRPr kumimoji="0" lang="pl-PL" sz="11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Black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l-PL" sz="16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itchFamily="34" charset="0"/>
                </a:rPr>
                <a:t>984</a:t>
              </a:r>
              <a:endParaRPr kumimoji="0" lang="pl-PL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Black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9347" name="Text Box 36"/>
            <p:cNvSpPr txBox="1">
              <a:spLocks noChangeArrowheads="1"/>
            </p:cNvSpPr>
            <p:nvPr/>
          </p:nvSpPr>
          <p:spPr bwMode="auto">
            <a:xfrm>
              <a:off x="3732" y="7350"/>
              <a:ext cx="2813" cy="104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l-PL" sz="11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itchFamily="34" charset="0"/>
                </a:rPr>
                <a:t>Kazimierza W.</a:t>
              </a:r>
              <a:endParaRPr kumimoji="0" lang="pl-PL" sz="11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Black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pl-PL" sz="1600" dirty="0">
                  <a:solidFill>
                    <a:srgbClr val="FFFFFF"/>
                  </a:solidFill>
                  <a:latin typeface="Arial Black" pitchFamily="34" charset="0"/>
                </a:rPr>
                <a:t>426</a:t>
              </a:r>
              <a:endParaRPr kumimoji="0" lang="pl-PL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Black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9348" name="Text Box 29"/>
            <p:cNvSpPr txBox="1">
              <a:spLocks noChangeArrowheads="1"/>
            </p:cNvSpPr>
            <p:nvPr/>
          </p:nvSpPr>
          <p:spPr bwMode="auto">
            <a:xfrm>
              <a:off x="2942" y="2376"/>
              <a:ext cx="1881" cy="104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l-PL" sz="11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itchFamily="34" charset="0"/>
                </a:rPr>
                <a:t>Końskie</a:t>
              </a:r>
              <a:endParaRPr kumimoji="0" lang="pl-PL" sz="11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Black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pl-PL" sz="1600" b="1" dirty="0">
                  <a:solidFill>
                    <a:srgbClr val="FFFFFF"/>
                  </a:solidFill>
                  <a:latin typeface="Arial Black" pitchFamily="34" charset="0"/>
                </a:rPr>
                <a:t>1245</a:t>
              </a:r>
              <a:endParaRPr kumimoji="0" lang="pl-PL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Black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9349" name="Text Box 41"/>
            <p:cNvSpPr txBox="1">
              <a:spLocks noChangeArrowheads="1"/>
            </p:cNvSpPr>
            <p:nvPr/>
          </p:nvSpPr>
          <p:spPr bwMode="auto">
            <a:xfrm>
              <a:off x="3932" y="3966"/>
              <a:ext cx="2813" cy="130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l-PL" sz="11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itchFamily="34" charset="0"/>
                </a:rPr>
                <a:t>Kielce</a:t>
              </a:r>
              <a:endParaRPr kumimoji="0" lang="pl-PL" sz="11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Black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pl-PL" sz="1200" b="1" dirty="0">
                  <a:solidFill>
                    <a:srgbClr val="FFFFFF"/>
                  </a:solidFill>
                  <a:latin typeface="Arial Black" pitchFamily="34" charset="0"/>
                </a:rPr>
                <a:t>Miasto -</a:t>
              </a:r>
              <a:r>
                <a:rPr lang="pl-PL" sz="1600" b="1" dirty="0">
                  <a:solidFill>
                    <a:srgbClr val="FFFFFF"/>
                  </a:solidFill>
                  <a:latin typeface="Arial Black" pitchFamily="34" charset="0"/>
                </a:rPr>
                <a:t> 1763 </a:t>
              </a:r>
              <a:r>
                <a:rPr lang="pl-PL" sz="1200" b="1" dirty="0">
                  <a:solidFill>
                    <a:srgbClr val="FFFFFF"/>
                  </a:solidFill>
                  <a:latin typeface="Arial Black" pitchFamily="34" charset="0"/>
                </a:rPr>
                <a:t>Powiat</a:t>
              </a:r>
              <a:r>
                <a:rPr lang="pl-PL" sz="1600" b="1" dirty="0">
                  <a:solidFill>
                    <a:srgbClr val="FFFFFF"/>
                  </a:solidFill>
                  <a:latin typeface="Arial Black" pitchFamily="34" charset="0"/>
                </a:rPr>
                <a:t> - 2302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Black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9350" name="Text Box 39"/>
            <p:cNvSpPr txBox="1">
              <a:spLocks noChangeArrowheads="1"/>
            </p:cNvSpPr>
            <p:nvPr/>
          </p:nvSpPr>
          <p:spPr bwMode="auto">
            <a:xfrm>
              <a:off x="2302" y="5501"/>
              <a:ext cx="2813" cy="104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l-PL" sz="11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itchFamily="34" charset="0"/>
                </a:rPr>
                <a:t>Jędrzejów</a:t>
              </a:r>
              <a:endParaRPr kumimoji="0" lang="pl-PL" sz="11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Black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l-PL" sz="16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itchFamily="34" charset="0"/>
                </a:rPr>
                <a:t>807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9351" name="Text Box 40"/>
            <p:cNvSpPr txBox="1">
              <a:spLocks noChangeArrowheads="1"/>
            </p:cNvSpPr>
            <p:nvPr/>
          </p:nvSpPr>
          <p:spPr bwMode="auto">
            <a:xfrm>
              <a:off x="1410" y="4102"/>
              <a:ext cx="2813" cy="104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l-PL" sz="11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itchFamily="34" charset="0"/>
                </a:rPr>
                <a:t>Włoszczowa</a:t>
              </a:r>
              <a:endParaRPr kumimoji="0" lang="pl-PL" sz="11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Black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l-PL" sz="1600" b="0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itchFamily="34" charset="0"/>
                </a:rPr>
                <a:t>571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9352" name="Text Box 38"/>
            <p:cNvSpPr txBox="1">
              <a:spLocks noChangeArrowheads="1"/>
            </p:cNvSpPr>
            <p:nvPr/>
          </p:nvSpPr>
          <p:spPr bwMode="auto">
            <a:xfrm>
              <a:off x="3512" y="6303"/>
              <a:ext cx="2813" cy="104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l-PL" sz="11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itchFamily="34" charset="0"/>
                </a:rPr>
                <a:t>Pińczów</a:t>
              </a:r>
              <a:endParaRPr kumimoji="0" lang="pl-PL" sz="11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Black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pl-PL" sz="1600" dirty="0">
                  <a:solidFill>
                    <a:srgbClr val="FFFFFF"/>
                  </a:solidFill>
                  <a:latin typeface="Arial Black" pitchFamily="34" charset="0"/>
                </a:rPr>
                <a:t>780</a:t>
              </a:r>
              <a:endParaRPr kumimoji="0" lang="pl-PL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Black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9353" name="Text Box 37"/>
            <p:cNvSpPr txBox="1">
              <a:spLocks noChangeArrowheads="1"/>
            </p:cNvSpPr>
            <p:nvPr/>
          </p:nvSpPr>
          <p:spPr bwMode="auto">
            <a:xfrm>
              <a:off x="4965" y="6303"/>
              <a:ext cx="2813" cy="104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l-PL" sz="11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itchFamily="34" charset="0"/>
                </a:rPr>
                <a:t>Busko-Zdrój</a:t>
              </a:r>
              <a:endParaRPr kumimoji="0" lang="pl-PL" sz="11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Black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pl-PL" sz="1600" dirty="0">
                  <a:solidFill>
                    <a:srgbClr val="FFFFFF"/>
                  </a:solidFill>
                  <a:latin typeface="Arial Black" pitchFamily="34" charset="0"/>
                </a:rPr>
                <a:t>925</a:t>
              </a:r>
              <a:endParaRPr kumimoji="0" lang="pl-PL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Black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9354" name="Text Box 35"/>
            <p:cNvSpPr txBox="1">
              <a:spLocks noChangeArrowheads="1"/>
            </p:cNvSpPr>
            <p:nvPr/>
          </p:nvSpPr>
          <p:spPr bwMode="auto">
            <a:xfrm>
              <a:off x="6467" y="5867"/>
              <a:ext cx="2813" cy="104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l-PL" sz="11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itchFamily="34" charset="0"/>
                </a:rPr>
                <a:t>Staszów</a:t>
              </a:r>
              <a:endParaRPr kumimoji="0" lang="pl-PL" sz="11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Black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l-PL" sz="16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itchFamily="34" charset="0"/>
                </a:rPr>
                <a:t>823</a:t>
              </a:r>
              <a:endParaRPr kumimoji="0" lang="pl-PL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Black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9355" name="Text Box 31"/>
            <p:cNvSpPr txBox="1">
              <a:spLocks noChangeArrowheads="1"/>
            </p:cNvSpPr>
            <p:nvPr/>
          </p:nvSpPr>
          <p:spPr bwMode="auto">
            <a:xfrm>
              <a:off x="5610" y="2856"/>
              <a:ext cx="2813" cy="104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l-PL" sz="11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itchFamily="34" charset="0"/>
                </a:rPr>
                <a:t>Starachowice</a:t>
              </a:r>
              <a:endParaRPr kumimoji="0" lang="pl-PL" sz="11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Black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pl-PL" sz="1600" b="1" dirty="0">
                  <a:solidFill>
                    <a:srgbClr val="FFFFFF"/>
                  </a:solidFill>
                  <a:latin typeface="Arial Black" pitchFamily="34" charset="0"/>
                </a:rPr>
                <a:t>980</a:t>
              </a:r>
              <a:endParaRPr kumimoji="0" lang="pl-PL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Black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 - 4065</a:t>
              </a:r>
            </a:p>
          </p:txBody>
        </p:sp>
        <p:sp>
          <p:nvSpPr>
            <p:cNvPr id="99356" name="Text Box 30"/>
            <p:cNvSpPr txBox="1">
              <a:spLocks noChangeArrowheads="1"/>
            </p:cNvSpPr>
            <p:nvPr/>
          </p:nvSpPr>
          <p:spPr bwMode="auto">
            <a:xfrm>
              <a:off x="4223" y="2563"/>
              <a:ext cx="2896" cy="104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pl-PL" sz="11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itchFamily="34" charset="0"/>
                </a:rPr>
                <a:t>Skarżysko-Kam.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pl-PL" sz="1600" b="1" dirty="0">
                  <a:solidFill>
                    <a:srgbClr val="FFFFFF"/>
                  </a:solidFill>
                  <a:latin typeface="Arial Black" pitchFamily="34" charset="0"/>
                </a:rPr>
                <a:t>10</a:t>
              </a:r>
              <a:r>
                <a:rPr kumimoji="0" lang="pl-PL" sz="1600" b="1" i="0" u="none" strike="noStrike" cap="none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 Black" pitchFamily="34" charset="0"/>
                </a:rPr>
                <a:t>06</a:t>
              </a:r>
              <a:endParaRPr kumimoji="0" lang="pl-PL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 Black" pitchFamily="34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1" name="pole tekstowe 20"/>
          <p:cNvSpPr txBox="1"/>
          <p:nvPr/>
        </p:nvSpPr>
        <p:spPr>
          <a:xfrm>
            <a:off x="1676400" y="685800"/>
            <a:ext cx="617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latin typeface="Arial" pitchFamily="34" charset="0"/>
                <a:cs typeface="Arial" pitchFamily="34" charset="0"/>
              </a:rPr>
              <a:t>Udział jednostek ochrony przeciwpożarowej w zdarzeniach w woj. świętokrzyskim</a:t>
            </a:r>
          </a:p>
        </p:txBody>
      </p:sp>
      <p:sp>
        <p:nvSpPr>
          <p:cNvPr id="23" name="pole tekstowe 22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</p:spTree>
    <p:extLst>
      <p:ext uri="{BB962C8B-B14F-4D97-AF65-F5344CB8AC3E}">
        <p14:creationId xmlns:p14="http://schemas.microsoft.com/office/powerpoint/2010/main" xmlns="" val="3428478098"/>
      </p:ext>
    </p:extLst>
  </p:cSld>
  <p:clrMapOvr>
    <a:masterClrMapping/>
  </p:clrMapOvr>
  <p:transition>
    <p:wedg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6"/>
          <p:cNvSpPr txBox="1">
            <a:spLocks noChangeArrowheads="1"/>
          </p:cNvSpPr>
          <p:nvPr/>
        </p:nvSpPr>
        <p:spPr bwMode="auto">
          <a:xfrm>
            <a:off x="1143000" y="838200"/>
            <a:ext cx="6553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b="1" dirty="0"/>
              <a:t>Wiek pojazdów użytkowanych przez OSP powiatu skarżyskiego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61287943"/>
              </p:ext>
            </p:extLst>
          </p:nvPr>
        </p:nvGraphicFramePr>
        <p:xfrm>
          <a:off x="1143000" y="1397000"/>
          <a:ext cx="7772400" cy="305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Gmina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Jednostka OSP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Pojazd użytkowany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Wiek pojazdu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Średni wiek pojazdów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 rowSpan="7">
                  <a:txBody>
                    <a:bodyPr/>
                    <a:lstStyle/>
                    <a:p>
                      <a:pPr algn="ctr"/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Bliżyn</a:t>
                      </a:r>
                    </a:p>
                  </a:txBody>
                  <a:tcPr vert="vert27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Bliżyn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GBA-</a:t>
                      </a:r>
                      <a:r>
                        <a:rPr lang="pl-PL" sz="1200" dirty="0" err="1">
                          <a:latin typeface="Arial" pitchFamily="34" charset="0"/>
                          <a:cs typeface="Arial" pitchFamily="34" charset="0"/>
                        </a:rPr>
                        <a:t>Rt</a:t>
                      </a:r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 2,5/20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10</a:t>
                      </a:r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/>
                      <a:r>
                        <a:rPr lang="pl-PL" dirty="0"/>
                        <a:t>25,57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l-PL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GCBA 6/32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29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l-PL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Sorbin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GBA 2.5/16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16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l-PL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GBA 2,5/16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34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l-PL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200" dirty="0" err="1">
                          <a:latin typeface="Arial" pitchFamily="34" charset="0"/>
                          <a:cs typeface="Arial" pitchFamily="34" charset="0"/>
                        </a:rPr>
                        <a:t>SLKw</a:t>
                      </a:r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 Ford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19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l-PL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Nowy Odrowążek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GBA 2,5/16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41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l-PL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Mroczków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GBAM 2.5/20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10" name="Obraz 9" descr="ppp.gif">
            <a:extLst>
              <a:ext uri="{FF2B5EF4-FFF2-40B4-BE49-F238E27FC236}">
                <a16:creationId xmlns:a16="http://schemas.microsoft.com/office/drawing/2014/main" xmlns="" id="{900564B9-597F-430F-A72C-F34DD2B642A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1" name="Obraz 89">
            <a:extLst>
              <a:ext uri="{FF2B5EF4-FFF2-40B4-BE49-F238E27FC236}">
                <a16:creationId xmlns:a16="http://schemas.microsoft.com/office/drawing/2014/main" xmlns="" id="{EC364869-7089-4850-B6CD-B61E6183E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2" descr="herb">
            <a:extLst>
              <a:ext uri="{FF2B5EF4-FFF2-40B4-BE49-F238E27FC236}">
                <a16:creationId xmlns:a16="http://schemas.microsoft.com/office/drawing/2014/main" xmlns="" id="{D3CAA013-34DC-48BA-AA2B-86C5CD943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2057400" y="228600"/>
            <a:ext cx="507369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Działalność jednostek OSP powiatu skarżyskiego</a:t>
            </a:r>
          </a:p>
        </p:txBody>
      </p:sp>
    </p:spTree>
    <p:extLst>
      <p:ext uri="{BB962C8B-B14F-4D97-AF65-F5344CB8AC3E}">
        <p14:creationId xmlns:p14="http://schemas.microsoft.com/office/powerpoint/2010/main" xmlns="" val="3651182539"/>
      </p:ext>
    </p:extLst>
  </p:cSld>
  <p:clrMapOvr>
    <a:masterClrMapping/>
  </p:clrMapOvr>
  <p:transition>
    <p:wedg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6"/>
          <p:cNvSpPr txBox="1">
            <a:spLocks noChangeArrowheads="1"/>
          </p:cNvSpPr>
          <p:nvPr/>
        </p:nvSpPr>
        <p:spPr bwMode="auto">
          <a:xfrm>
            <a:off x="1143000" y="685800"/>
            <a:ext cx="624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b="1" dirty="0"/>
              <a:t>Wiek pojazdów użytkowanych przez OSP powiatu skarżyskiego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24880584"/>
              </p:ext>
            </p:extLst>
          </p:nvPr>
        </p:nvGraphicFramePr>
        <p:xfrm>
          <a:off x="1143000" y="1143000"/>
          <a:ext cx="7772400" cy="388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440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Gmina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Jednostka OSP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Użytkowany pojazd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Wiek Pojazdu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Średni wiek pojazdów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Skarżysko-Kamienna</a:t>
                      </a:r>
                    </a:p>
                  </a:txBody>
                  <a:tcPr vert="vert270"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Skarżysko-Kamienna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pl-PL" sz="1200" dirty="0" err="1">
                          <a:latin typeface="Arial" pitchFamily="34" charset="0"/>
                          <a:cs typeface="Arial" pitchFamily="34" charset="0"/>
                        </a:rPr>
                        <a:t>SLOp</a:t>
                      </a:r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 KIA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19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pl-PL" dirty="0"/>
                        <a:t>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GBA-</a:t>
                      </a:r>
                      <a:r>
                        <a:rPr lang="pl-PL" sz="1200" dirty="0" err="1">
                          <a:latin typeface="Arial" pitchFamily="34" charset="0"/>
                          <a:cs typeface="Arial" pitchFamily="34" charset="0"/>
                        </a:rPr>
                        <a:t>Rt</a:t>
                      </a:r>
                      <a:r>
                        <a:rPr lang="pl-PL" sz="1200" baseline="0" dirty="0">
                          <a:latin typeface="Arial" pitchFamily="34" charset="0"/>
                          <a:cs typeface="Arial" pitchFamily="34" charset="0"/>
                        </a:rPr>
                        <a:t> 3.5/27/4.6</a:t>
                      </a:r>
                      <a:endParaRPr lang="pl-PL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GCBA 5/32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37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 err="1">
                          <a:latin typeface="Arial" pitchFamily="34" charset="0"/>
                          <a:cs typeface="Arial" pitchFamily="34" charset="0"/>
                        </a:rPr>
                        <a:t>SLRt</a:t>
                      </a:r>
                      <a:r>
                        <a:rPr lang="pl-PL" sz="1200" baseline="0" dirty="0">
                          <a:latin typeface="Arial" pitchFamily="34" charset="0"/>
                          <a:cs typeface="Arial" pitchFamily="34" charset="0"/>
                        </a:rPr>
                        <a:t> Ford</a:t>
                      </a:r>
                      <a:endParaRPr lang="pl-PL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22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Suchedniów</a:t>
                      </a:r>
                    </a:p>
                  </a:txBody>
                  <a:tcPr vert="vert270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Suchedniów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GBA 3/16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22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pl-PL" dirty="0"/>
                        <a:t>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GCBA 6/32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45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pl-PL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pl-PL" sz="1200" dirty="0" err="1">
                          <a:latin typeface="Arial" pitchFamily="34" charset="0"/>
                          <a:cs typeface="Arial" pitchFamily="34" charset="0"/>
                        </a:rPr>
                        <a:t>SLRt</a:t>
                      </a:r>
                      <a:endParaRPr lang="pl-PL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13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0757922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Ostojów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GBAM 2/18/8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40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Łączna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Łączna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GBAM 2,5/16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7" name="Obraz 6" descr="ppp.gif">
            <a:extLst>
              <a:ext uri="{FF2B5EF4-FFF2-40B4-BE49-F238E27FC236}">
                <a16:creationId xmlns:a16="http://schemas.microsoft.com/office/drawing/2014/main" xmlns="" id="{7455967D-5E1B-4971-B150-68280BAEB2C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8" name="Obraz 89">
            <a:extLst>
              <a:ext uri="{FF2B5EF4-FFF2-40B4-BE49-F238E27FC236}">
                <a16:creationId xmlns:a16="http://schemas.microsoft.com/office/drawing/2014/main" xmlns="" id="{D676EE1C-AA03-498F-B797-C3809AE03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2" descr="herb">
            <a:extLst>
              <a:ext uri="{FF2B5EF4-FFF2-40B4-BE49-F238E27FC236}">
                <a16:creationId xmlns:a16="http://schemas.microsoft.com/office/drawing/2014/main" xmlns="" id="{D030553F-95AD-4A60-A449-C3CFA05DF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rostokąt 10"/>
          <p:cNvSpPr/>
          <p:nvPr/>
        </p:nvSpPr>
        <p:spPr>
          <a:xfrm>
            <a:off x="1905000" y="152400"/>
            <a:ext cx="507369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Działalność jednostek OSP powiatu skarżyskiego</a:t>
            </a:r>
          </a:p>
        </p:txBody>
      </p:sp>
    </p:spTree>
    <p:extLst>
      <p:ext uri="{BB962C8B-B14F-4D97-AF65-F5344CB8AC3E}">
        <p14:creationId xmlns:p14="http://schemas.microsoft.com/office/powerpoint/2010/main" xmlns="" val="3491495766"/>
      </p:ext>
    </p:extLst>
  </p:cSld>
  <p:clrMapOvr>
    <a:masterClrMapping/>
  </p:clrMapOvr>
  <p:transition>
    <p:wedg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6"/>
          <p:cNvSpPr txBox="1">
            <a:spLocks noChangeArrowheads="1"/>
          </p:cNvSpPr>
          <p:nvPr/>
        </p:nvSpPr>
        <p:spPr bwMode="auto">
          <a:xfrm>
            <a:off x="990600" y="1066800"/>
            <a:ext cx="6705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b="1" dirty="0"/>
              <a:t>Wiek pojazdów użytkowanych przez OSP powiatu skarżyskiego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2946519"/>
              </p:ext>
            </p:extLst>
          </p:nvPr>
        </p:nvGraphicFramePr>
        <p:xfrm>
          <a:off x="914400" y="1600200"/>
          <a:ext cx="7848600" cy="3786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97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849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697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697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76870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Gmina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Jednostka OSP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Użytkowany pojazd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Wiek pojazdu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Średni wiek pojazdów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496">
                <a:tc rowSpan="8">
                  <a:txBody>
                    <a:bodyPr/>
                    <a:lstStyle/>
                    <a:p>
                      <a:pPr algn="ctr"/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Skarżysko-Kościelne</a:t>
                      </a:r>
                    </a:p>
                  </a:txBody>
                  <a:tcPr vert="vert270"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Grzybowa Góra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GBA 2,5/16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35</a:t>
                      </a:r>
                    </a:p>
                  </a:txBody>
                  <a:tcPr anchor="b"/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lang="pl-PL" dirty="0"/>
                        <a:t>22,87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1496">
                <a:tc vMerge="1">
                  <a:txBody>
                    <a:bodyPr/>
                    <a:lstStyle/>
                    <a:p>
                      <a:endParaRPr lang="pl-PL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GCBA 6/32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37</a:t>
                      </a:r>
                    </a:p>
                  </a:txBody>
                  <a:tcPr anchor="b"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1496">
                <a:tc vMerge="1">
                  <a:txBody>
                    <a:bodyPr/>
                    <a:lstStyle/>
                    <a:p>
                      <a:endParaRPr lang="pl-PL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200" dirty="0" err="1">
                          <a:latin typeface="Arial" pitchFamily="34" charset="0"/>
                          <a:cs typeface="Arial" pitchFamily="34" charset="0"/>
                        </a:rPr>
                        <a:t>SLRt</a:t>
                      </a:r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 Citroen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12</a:t>
                      </a:r>
                    </a:p>
                  </a:txBody>
                  <a:tcPr anchor="b"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1496">
                <a:tc vMerge="1">
                  <a:txBody>
                    <a:bodyPr/>
                    <a:lstStyle/>
                    <a:p>
                      <a:endParaRPr lang="pl-PL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l-PL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200" dirty="0" err="1">
                          <a:latin typeface="Arial" pitchFamily="34" charset="0"/>
                          <a:cs typeface="Arial" pitchFamily="34" charset="0"/>
                        </a:rPr>
                        <a:t>SLOp</a:t>
                      </a:r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 Polonez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22</a:t>
                      </a:r>
                    </a:p>
                  </a:txBody>
                  <a:tcPr anchor="b"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1496">
                <a:tc vMerge="1">
                  <a:txBody>
                    <a:bodyPr/>
                    <a:lstStyle/>
                    <a:p>
                      <a:endParaRPr lang="pl-PL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Lipowe Pole Plebańskie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GBA 3/29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5</a:t>
                      </a:r>
                    </a:p>
                  </a:txBody>
                  <a:tcPr anchor="b"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1250">
                <a:tc vMerge="1">
                  <a:txBody>
                    <a:bodyPr/>
                    <a:lstStyle/>
                    <a:p>
                      <a:endParaRPr lang="pl-PL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pl-PL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GBA 6/32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29</a:t>
                      </a:r>
                    </a:p>
                  </a:txBody>
                  <a:tcPr anchor="b"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1496">
                <a:tc vMerge="1">
                  <a:txBody>
                    <a:bodyPr/>
                    <a:lstStyle/>
                    <a:p>
                      <a:endParaRPr lang="pl-PL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100" b="1" dirty="0">
                          <a:latin typeface="Arial" pitchFamily="34" charset="0"/>
                          <a:cs typeface="Arial" pitchFamily="34" charset="0"/>
                        </a:rPr>
                        <a:t>Kierz Niedźwiedzi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GBA 2,8/16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24</a:t>
                      </a:r>
                    </a:p>
                  </a:txBody>
                  <a:tcPr anchor="b"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09763">
                <a:tc vMerge="1">
                  <a:txBody>
                    <a:bodyPr/>
                    <a:lstStyle/>
                    <a:p>
                      <a:endParaRPr lang="pl-PL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pl-PL" sz="11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200" dirty="0" err="1">
                          <a:latin typeface="Arial" pitchFamily="34" charset="0"/>
                          <a:cs typeface="Arial" pitchFamily="34" charset="0"/>
                        </a:rPr>
                        <a:t>SLKw</a:t>
                      </a:r>
                      <a:r>
                        <a:rPr lang="pl-PL" sz="1200" dirty="0">
                          <a:latin typeface="Arial" pitchFamily="34" charset="0"/>
                          <a:cs typeface="Arial" pitchFamily="34" charset="0"/>
                        </a:rPr>
                        <a:t> Ford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/>
                        <a:t>19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8" name="Obraz 7" descr="ppp.gif">
            <a:extLst>
              <a:ext uri="{FF2B5EF4-FFF2-40B4-BE49-F238E27FC236}">
                <a16:creationId xmlns:a16="http://schemas.microsoft.com/office/drawing/2014/main" xmlns="" id="{4B23D201-15E8-424D-886E-4E8B1707E82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" name="Obraz 89">
            <a:extLst>
              <a:ext uri="{FF2B5EF4-FFF2-40B4-BE49-F238E27FC236}">
                <a16:creationId xmlns:a16="http://schemas.microsoft.com/office/drawing/2014/main" xmlns="" id="{6E9E804C-B4D0-48B8-AF65-6AF4670AD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az 2" descr="herb">
            <a:extLst>
              <a:ext uri="{FF2B5EF4-FFF2-40B4-BE49-F238E27FC236}">
                <a16:creationId xmlns:a16="http://schemas.microsoft.com/office/drawing/2014/main" xmlns="" id="{5B34E600-99EE-4674-B9C0-7F19AE64B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1981200" y="304800"/>
            <a:ext cx="507369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Działalność jednostek OSP powiatu skarżyskiego</a:t>
            </a:r>
          </a:p>
        </p:txBody>
      </p:sp>
    </p:spTree>
    <p:extLst>
      <p:ext uri="{BB962C8B-B14F-4D97-AF65-F5344CB8AC3E}">
        <p14:creationId xmlns:p14="http://schemas.microsoft.com/office/powerpoint/2010/main" xmlns="" val="1594270622"/>
      </p:ext>
    </p:extLst>
  </p:cSld>
  <p:clrMapOvr>
    <a:masterClrMapping/>
  </p:clrMapOvr>
  <p:transition>
    <p:wedg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6"/>
          <p:cNvSpPr txBox="1">
            <a:spLocks noChangeArrowheads="1"/>
          </p:cNvSpPr>
          <p:nvPr/>
        </p:nvSpPr>
        <p:spPr bwMode="auto">
          <a:xfrm>
            <a:off x="1447800" y="609600"/>
            <a:ext cx="62599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b="1" dirty="0"/>
              <a:t>Wiek pojazdów </a:t>
            </a:r>
            <a:r>
              <a:rPr lang="pl-PL" sz="1400" b="1" dirty="0">
                <a:latin typeface="Arial" panose="020B0604020202020204" pitchFamily="34" charset="0"/>
                <a:cs typeface="Arial" panose="020B0604020202020204" pitchFamily="34" charset="0"/>
              </a:rPr>
              <a:t>użytkowanych</a:t>
            </a:r>
            <a:r>
              <a:rPr lang="pl-PL" b="1" dirty="0"/>
              <a:t> przez OSP powiatu skarżyskiego</a:t>
            </a:r>
          </a:p>
        </p:txBody>
      </p:sp>
      <p:graphicFrame>
        <p:nvGraphicFramePr>
          <p:cNvPr id="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70236898"/>
              </p:ext>
            </p:extLst>
          </p:nvPr>
        </p:nvGraphicFramePr>
        <p:xfrm>
          <a:off x="1600200" y="609600"/>
          <a:ext cx="5715000" cy="336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990600" y="4762381"/>
            <a:ext cx="8153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Średni wiek pojazdów w jednostkach KSRG – 17,42 lat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 Średni wiek pojazdów w pozostałych jednostkach – 30,8 lat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Najstarszy pojazd użytkowany przez OSP – Jelcz GCBA 6/32 OSP Suchedniów rok produkcji 1974 (45 lata)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Najnowszy pojazd użytkowany przez OSP – GBA3.5/27/4.6 OSP Skarżysko-Kamienna rok produkcji 2017 (2 lata)</a:t>
            </a:r>
          </a:p>
        </p:txBody>
      </p:sp>
      <p:pic>
        <p:nvPicPr>
          <p:cNvPr id="10" name="Obraz 9" descr="ppp.gif">
            <a:extLst>
              <a:ext uri="{FF2B5EF4-FFF2-40B4-BE49-F238E27FC236}">
                <a16:creationId xmlns:a16="http://schemas.microsoft.com/office/drawing/2014/main" xmlns="" id="{9282E544-EDA4-42A3-AF50-84A8D9A69CD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1" name="Obraz 89">
            <a:extLst>
              <a:ext uri="{FF2B5EF4-FFF2-40B4-BE49-F238E27FC236}">
                <a16:creationId xmlns:a16="http://schemas.microsoft.com/office/drawing/2014/main" xmlns="" id="{1D3C6051-C4AC-4A8C-B4F9-AD257789B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2" descr="herb">
            <a:extLst>
              <a:ext uri="{FF2B5EF4-FFF2-40B4-BE49-F238E27FC236}">
                <a16:creationId xmlns:a16="http://schemas.microsoft.com/office/drawing/2014/main" xmlns="" id="{41ADDED7-91C5-4C99-8D75-ACE50B0CA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45CB26A4-FF87-4BB7-8312-E28BB5869D92}"/>
              </a:ext>
            </a:extLst>
          </p:cNvPr>
          <p:cNvSpPr txBox="1"/>
          <p:nvPr/>
        </p:nvSpPr>
        <p:spPr>
          <a:xfrm>
            <a:off x="1459345" y="3815057"/>
            <a:ext cx="7215909" cy="646331"/>
          </a:xfrm>
          <a:prstGeom prst="rect">
            <a:avLst/>
          </a:prstGeom>
          <a:solidFill>
            <a:srgbClr val="FFFF00">
              <a:alpha val="72000"/>
            </a:srgbClr>
          </a:solidFill>
          <a:scene3d>
            <a:camera prst="orthographicFront"/>
            <a:lightRig rig="threePt" dir="t"/>
          </a:scene3d>
          <a:sp3d>
            <a:bevelB/>
          </a:sp3d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Aktualnie w jednostkach OSP w powiecie skarżyskim jest użytkowanych 24 pojazdy pożarnicze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pojazdów w jednostkach z KSRG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pl-PL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pojazdów w jednostkach innych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1905000" y="228600"/>
            <a:ext cx="507369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Działalność jednostek OSP powiatu skarżyskiego</a:t>
            </a:r>
          </a:p>
        </p:txBody>
      </p:sp>
    </p:spTree>
    <p:extLst>
      <p:ext uri="{BB962C8B-B14F-4D97-AF65-F5344CB8AC3E}">
        <p14:creationId xmlns:p14="http://schemas.microsoft.com/office/powerpoint/2010/main" xmlns="" val="225511880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944865" y="152400"/>
            <a:ext cx="763324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Podział środków dofinansowania dla jednostek OSP powiatu skarżyskiego</a:t>
            </a:r>
            <a:endParaRPr lang="pl-PL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5E015EB4-F6CA-4DDF-A019-243C84DBF4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27396386"/>
              </p:ext>
            </p:extLst>
          </p:nvPr>
        </p:nvGraphicFramePr>
        <p:xfrm>
          <a:off x="1743252" y="935673"/>
          <a:ext cx="6181548" cy="5515432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18589">
                  <a:extLst>
                    <a:ext uri="{9D8B030D-6E8A-4147-A177-3AD203B41FA5}">
                      <a16:colId xmlns:a16="http://schemas.microsoft.com/office/drawing/2014/main" xmlns="" val="286476244"/>
                    </a:ext>
                  </a:extLst>
                </a:gridCol>
                <a:gridCol w="1304934">
                  <a:extLst>
                    <a:ext uri="{9D8B030D-6E8A-4147-A177-3AD203B41FA5}">
                      <a16:colId xmlns:a16="http://schemas.microsoft.com/office/drawing/2014/main" xmlns="" val="3569721323"/>
                    </a:ext>
                  </a:extLst>
                </a:gridCol>
                <a:gridCol w="839835">
                  <a:extLst>
                    <a:ext uri="{9D8B030D-6E8A-4147-A177-3AD203B41FA5}">
                      <a16:colId xmlns:a16="http://schemas.microsoft.com/office/drawing/2014/main" xmlns="" val="4084005993"/>
                    </a:ext>
                  </a:extLst>
                </a:gridCol>
                <a:gridCol w="1745449">
                  <a:extLst>
                    <a:ext uri="{9D8B030D-6E8A-4147-A177-3AD203B41FA5}">
                      <a16:colId xmlns:a16="http://schemas.microsoft.com/office/drawing/2014/main" xmlns="" val="2618084507"/>
                    </a:ext>
                  </a:extLst>
                </a:gridCol>
                <a:gridCol w="940164">
                  <a:extLst>
                    <a:ext uri="{9D8B030D-6E8A-4147-A177-3AD203B41FA5}">
                      <a16:colId xmlns:a16="http://schemas.microsoft.com/office/drawing/2014/main" xmlns="" val="2923021085"/>
                    </a:ext>
                  </a:extLst>
                </a:gridCol>
                <a:gridCol w="932577">
                  <a:extLst>
                    <a:ext uri="{9D8B030D-6E8A-4147-A177-3AD203B41FA5}">
                      <a16:colId xmlns:a16="http://schemas.microsoft.com/office/drawing/2014/main" xmlns="" val="2020487663"/>
                    </a:ext>
                  </a:extLst>
                </a:gridCol>
              </a:tblGrid>
              <a:tr h="2833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L.p.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 dirty="0">
                          <a:effectLst/>
                        </a:rPr>
                        <a:t>Jednostka OSP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Zakupy inwestycyjne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Zakupy bieżące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Kwota dotacji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000">
                          <a:effectLst/>
                        </a:rPr>
                        <a:t>Środki własne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extLst>
                  <a:ext uri="{0D108BD9-81ED-4DB2-BD59-A6C34878D82A}">
                    <a16:rowId xmlns:a16="http://schemas.microsoft.com/office/drawing/2014/main" xmlns="" val="4098622553"/>
                  </a:ext>
                </a:extLst>
              </a:tr>
              <a:tr h="6800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1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b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</a:rPr>
                        <a:t>OSP Bliżyn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Remont  garaży : posadzka, odgrzybianie, malowanie ścian, instalacja odprowadzania spalin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12 000,00 zł.</a:t>
                      </a: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3634,00 zł.</a:t>
                      </a:r>
                    </a:p>
                  </a:txBody>
                  <a:tcPr marL="19050" marR="19050" marT="0" marB="0"/>
                </a:tc>
                <a:extLst>
                  <a:ext uri="{0D108BD9-81ED-4DB2-BD59-A6C34878D82A}">
                    <a16:rowId xmlns:a16="http://schemas.microsoft.com/office/drawing/2014/main" xmlns="" val="3152318076"/>
                  </a:ext>
                </a:extLst>
              </a:tr>
              <a:tr h="8874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2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b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l-PL" sz="1200" b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</a:rPr>
                        <a:t>OSP Grzybowa Góra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l"/>
                      <a:endParaRPr lang="pl-PL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Wymiany docieplenia   elewacji strażnicy,   wymiana nawierzchni dojazdowej przed garażami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10 000,00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2 700,80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extLst>
                  <a:ext uri="{0D108BD9-81ED-4DB2-BD59-A6C34878D82A}">
                    <a16:rowId xmlns:a16="http://schemas.microsoft.com/office/drawing/2014/main" xmlns="" val="1341028420"/>
                  </a:ext>
                </a:extLst>
              </a:tr>
              <a:tr h="10200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3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b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</a:rPr>
                        <a:t>OSP Lipowe Pole Plebańskie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l"/>
                      <a:endParaRPr lang="pl-PL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buty gumowe 12 par                 buty skórzane 3 par                       rękawice specjalne 10 par   kominiarka 10 szt.             spodnie pilarza 1 szt.                  butla powietrzna 1 szt.</a:t>
                      </a: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10361,0 zł.</a:t>
                      </a: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863,0 zł.</a:t>
                      </a:r>
                    </a:p>
                  </a:txBody>
                  <a:tcPr marL="19050" marR="19050" marT="0" marB="0"/>
                </a:tc>
                <a:extLst>
                  <a:ext uri="{0D108BD9-81ED-4DB2-BD59-A6C34878D82A}">
                    <a16:rowId xmlns:a16="http://schemas.microsoft.com/office/drawing/2014/main" xmlns="" val="1633321870"/>
                  </a:ext>
                </a:extLst>
              </a:tr>
              <a:tr h="5100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>
                          <a:effectLst/>
                        </a:rPr>
                        <a:t>4</a:t>
                      </a:r>
                      <a:endParaRPr lang="pl-PL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b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</a:rPr>
                        <a:t>OSP Łączna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l"/>
                      <a:endParaRPr lang="pl-PL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Wykonanie wylewki antypoślizgowej w garażu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Radiotelefon</a:t>
                      </a: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5 000,0 zł.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2076,0 zł.</a:t>
                      </a: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4 900,0 zł.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224,0 zł.</a:t>
                      </a:r>
                    </a:p>
                  </a:txBody>
                  <a:tcPr marL="19050" marR="19050" marT="0" marB="0"/>
                </a:tc>
                <a:extLst>
                  <a:ext uri="{0D108BD9-81ED-4DB2-BD59-A6C34878D82A}">
                    <a16:rowId xmlns:a16="http://schemas.microsoft.com/office/drawing/2014/main" xmlns="" val="3209577754"/>
                  </a:ext>
                </a:extLst>
              </a:tr>
              <a:tr h="6800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5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b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</a:rPr>
                        <a:t>OSP Sorbin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l"/>
                      <a:endParaRPr lang="pl-PL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Remont remizy- wymiana nawierzchni przed garażem, remont tynku na elewacji zewnętrznej</a:t>
                      </a: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15 000,0 zł.</a:t>
                      </a: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30 000,0 zł.</a:t>
                      </a:r>
                    </a:p>
                  </a:txBody>
                  <a:tcPr marL="19050" marR="19050" marT="0" marB="0"/>
                </a:tc>
                <a:extLst>
                  <a:ext uri="{0D108BD9-81ED-4DB2-BD59-A6C34878D82A}">
                    <a16:rowId xmlns:a16="http://schemas.microsoft.com/office/drawing/2014/main" xmlns="" val="1535426810"/>
                  </a:ext>
                </a:extLst>
              </a:tr>
              <a:tr h="5100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</a:t>
                      </a: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OSP Skarżysko-Kam</a:t>
                      </a: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l"/>
                      <a:endParaRPr lang="pl-PL" sz="12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Remont posadzki w garażu,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Zakup 4 </a:t>
                      </a:r>
                      <a:r>
                        <a:rPr lang="pl-PL" sz="1200" dirty="0" err="1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kpl</a:t>
                      </a: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ubrań specjalnych</a:t>
                      </a: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13 000,0  zł.</a:t>
                      </a: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7 000,0 zł.</a:t>
                      </a:r>
                    </a:p>
                  </a:txBody>
                  <a:tcPr marL="19050" marR="19050" marT="0" marB="0"/>
                </a:tc>
                <a:extLst>
                  <a:ext uri="{0D108BD9-81ED-4DB2-BD59-A6C34878D82A}">
                    <a16:rowId xmlns:a16="http://schemas.microsoft.com/office/drawing/2014/main" xmlns="" val="3081497525"/>
                  </a:ext>
                </a:extLst>
              </a:tr>
              <a:tr h="6655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7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b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</a:rPr>
                        <a:t>OSP Suchedniów</a:t>
                      </a:r>
                      <a:endParaRPr lang="pl-PL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l"/>
                      <a:endParaRPr lang="pl-PL" sz="12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Piła do ciecia betonu i stali</a:t>
                      </a: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4014,00 zł.</a:t>
                      </a: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386,00 zł.</a:t>
                      </a:r>
                    </a:p>
                  </a:txBody>
                  <a:tcPr marL="19050" marR="19050" marT="0" marB="0"/>
                </a:tc>
                <a:extLst>
                  <a:ext uri="{0D108BD9-81ED-4DB2-BD59-A6C34878D82A}">
                    <a16:rowId xmlns:a16="http://schemas.microsoft.com/office/drawing/2014/main" xmlns="" val="2613595596"/>
                  </a:ext>
                </a:extLst>
              </a:tr>
            </a:tbl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7D8BE293-7A93-4E86-8A4C-3C1EA9FD442C}"/>
              </a:ext>
            </a:extLst>
          </p:cNvPr>
          <p:cNvSpPr txBox="1"/>
          <p:nvPr/>
        </p:nvSpPr>
        <p:spPr>
          <a:xfrm>
            <a:off x="1743252" y="566340"/>
            <a:ext cx="60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Podział środków w ramach systemu KSRG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D213F450-2926-44E6-8F94-AB33490F5B5A}"/>
              </a:ext>
            </a:extLst>
          </p:cNvPr>
          <p:cNvSpPr txBox="1"/>
          <p:nvPr/>
        </p:nvSpPr>
        <p:spPr>
          <a:xfrm>
            <a:off x="1530041" y="3108614"/>
            <a:ext cx="6607969" cy="584775"/>
          </a:xfrm>
          <a:prstGeom prst="rect">
            <a:avLst/>
          </a:prstGeom>
          <a:solidFill>
            <a:srgbClr val="FFFF66">
              <a:alpha val="66000"/>
            </a:srgbClr>
          </a:solidFill>
        </p:spPr>
        <p:txBody>
          <a:bodyPr wrap="square" rtlCol="0">
            <a:spAutoFit/>
          </a:bodyPr>
          <a:lstStyle/>
          <a:p>
            <a:r>
              <a:rPr lang="pl-PL" dirty="0"/>
              <a:t>ŁĄCZNA KWOTA DOFINANSOWANIA  </a:t>
            </a:r>
            <a:r>
              <a:rPr lang="pl-PL" b="1" dirty="0"/>
              <a:t>80 812,00 zł</a:t>
            </a:r>
          </a:p>
          <a:p>
            <a:pPr marL="1163638" indent="-268288">
              <a:buFont typeface="Arial" panose="020B0604020202020204" pitchFamily="34" charset="0"/>
              <a:buChar char="•"/>
            </a:pPr>
            <a:r>
              <a:rPr lang="pl-PL" sz="1400" b="1" dirty="0"/>
              <a:t>80 812, 00 zł </a:t>
            </a:r>
            <a:r>
              <a:rPr lang="pl-PL" sz="1400" dirty="0"/>
              <a:t>– wydatki bieżące</a:t>
            </a:r>
          </a:p>
        </p:txBody>
      </p:sp>
    </p:spTree>
    <p:extLst>
      <p:ext uri="{BB962C8B-B14F-4D97-AF65-F5344CB8AC3E}">
        <p14:creationId xmlns:p14="http://schemas.microsoft.com/office/powerpoint/2010/main" xmlns="" val="291414546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944865" y="152400"/>
            <a:ext cx="763324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Podział środków dofinansowania dla jednostek OSP powiatu skarżyskiego</a:t>
            </a:r>
            <a:endParaRPr lang="pl-PL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7D8BE293-7A93-4E86-8A4C-3C1EA9FD442C}"/>
              </a:ext>
            </a:extLst>
          </p:cNvPr>
          <p:cNvSpPr txBox="1"/>
          <p:nvPr/>
        </p:nvSpPr>
        <p:spPr>
          <a:xfrm>
            <a:off x="2055163" y="1051625"/>
            <a:ext cx="60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Dofinansowanie z samorządów terytorialnych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20D861B8-3D7F-4875-9CD0-B46F2366FF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31404910"/>
              </p:ext>
            </p:extLst>
          </p:nvPr>
        </p:nvGraphicFramePr>
        <p:xfrm>
          <a:off x="1210866" y="1725750"/>
          <a:ext cx="7239000" cy="347453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083165">
                  <a:extLst>
                    <a:ext uri="{9D8B030D-6E8A-4147-A177-3AD203B41FA5}">
                      <a16:colId xmlns:a16="http://schemas.microsoft.com/office/drawing/2014/main" xmlns="" val="1716924910"/>
                    </a:ext>
                  </a:extLst>
                </a:gridCol>
                <a:gridCol w="1802854">
                  <a:extLst>
                    <a:ext uri="{9D8B030D-6E8A-4147-A177-3AD203B41FA5}">
                      <a16:colId xmlns:a16="http://schemas.microsoft.com/office/drawing/2014/main" xmlns="" val="645391563"/>
                    </a:ext>
                  </a:extLst>
                </a:gridCol>
                <a:gridCol w="2352981">
                  <a:extLst>
                    <a:ext uri="{9D8B030D-6E8A-4147-A177-3AD203B41FA5}">
                      <a16:colId xmlns:a16="http://schemas.microsoft.com/office/drawing/2014/main" xmlns="" val="78146402"/>
                    </a:ext>
                  </a:extLst>
                </a:gridCol>
              </a:tblGrid>
              <a:tr h="5539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Gmina</a:t>
                      </a:r>
                      <a:endParaRPr lang="pl-P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Ilość jednostek OSP</a:t>
                      </a:r>
                      <a:endParaRPr lang="pl-P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Przeznaczone środki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pl-PL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l-P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24784552"/>
                  </a:ext>
                </a:extLst>
              </a:tr>
              <a:tr h="41708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Urząd  Gminy Bliżyn                              </a:t>
                      </a:r>
                      <a:endParaRPr lang="pl-P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pl-PL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pl-P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pl-PL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291 711,80 zł.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50014332"/>
                  </a:ext>
                </a:extLst>
              </a:tr>
              <a:tr h="41708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Urząd  Gminy Łączna                             </a:t>
                      </a:r>
                      <a:endParaRPr lang="pl-P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pl-PL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l-P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pl-PL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52 904,23 zł.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64072320"/>
                  </a:ext>
                </a:extLst>
              </a:tr>
              <a:tr h="41708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Urząd  Gminy  Skarżysko – Kość.  </a:t>
                      </a:r>
                      <a:endParaRPr lang="pl-P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l-P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pl-PL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142 886,6 zł.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942062268"/>
                  </a:ext>
                </a:extLst>
              </a:tr>
              <a:tr h="62254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pl-PL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Urząd Miasta Skarżysko – Kam.             </a:t>
                      </a:r>
                      <a:endParaRPr lang="pl-P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l-P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81 324,74 zł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8270153"/>
                  </a:ext>
                </a:extLst>
              </a:tr>
              <a:tr h="41708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pl-PL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Urząd Miasta i Gminy Suchedniów.       </a:t>
                      </a:r>
                      <a:endParaRPr lang="pl-P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pl-PL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l-P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pl-PL" sz="1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108 202,50 zł.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18098218"/>
                  </a:ext>
                </a:extLst>
              </a:tr>
            </a:tbl>
          </a:graphicData>
        </a:graphic>
      </p:graphicFrame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D213F450-2926-44E6-8F94-AB33490F5B5A}"/>
              </a:ext>
            </a:extLst>
          </p:cNvPr>
          <p:cNvSpPr txBox="1"/>
          <p:nvPr/>
        </p:nvSpPr>
        <p:spPr>
          <a:xfrm>
            <a:off x="1058068" y="3429000"/>
            <a:ext cx="7561263" cy="369332"/>
          </a:xfrm>
          <a:prstGeom prst="rect">
            <a:avLst/>
          </a:prstGeom>
          <a:solidFill>
            <a:srgbClr val="FFFF66">
              <a:alpha val="6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FF0000"/>
                </a:solidFill>
              </a:rPr>
              <a:t>ŁĄCZNA KWOTA DOFINANSOWANIA  </a:t>
            </a:r>
            <a:r>
              <a:rPr lang="pl-PL" b="1" dirty="0">
                <a:solidFill>
                  <a:srgbClr val="FF0000"/>
                </a:solidFill>
              </a:rPr>
              <a:t>677 029,87 zł</a:t>
            </a:r>
          </a:p>
        </p:txBody>
      </p:sp>
    </p:spTree>
    <p:extLst>
      <p:ext uri="{BB962C8B-B14F-4D97-AF65-F5344CB8AC3E}">
        <p14:creationId xmlns:p14="http://schemas.microsoft.com/office/powerpoint/2010/main" xmlns="" val="405499727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944865" y="152400"/>
            <a:ext cx="763324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Podział środków dofinansowania dla jednostek OSP powiatu skarżyskiego</a:t>
            </a:r>
            <a:endParaRPr lang="pl-PL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7D8BE293-7A93-4E86-8A4C-3C1EA9FD442C}"/>
              </a:ext>
            </a:extLst>
          </p:cNvPr>
          <p:cNvSpPr txBox="1"/>
          <p:nvPr/>
        </p:nvSpPr>
        <p:spPr>
          <a:xfrm>
            <a:off x="1812132" y="1059339"/>
            <a:ext cx="6036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Dotacje Ministerstwa Spraw Wewnętrznych i Administracji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124139BA-9513-4E7D-89DF-902FC0EC3F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88931110"/>
              </p:ext>
            </p:extLst>
          </p:nvPr>
        </p:nvGraphicFramePr>
        <p:xfrm>
          <a:off x="1295400" y="1634836"/>
          <a:ext cx="7162800" cy="4974329"/>
        </p:xfrm>
        <a:graphic>
          <a:graphicData uri="http://schemas.openxmlformats.org/drawingml/2006/table">
            <a:tbl>
              <a:tblPr>
                <a:tableStyleId>{10A1B5D5-9B99-4C35-A422-299274C87663}</a:tableStyleId>
              </a:tblPr>
              <a:tblGrid>
                <a:gridCol w="439904">
                  <a:extLst>
                    <a:ext uri="{9D8B030D-6E8A-4147-A177-3AD203B41FA5}">
                      <a16:colId xmlns:a16="http://schemas.microsoft.com/office/drawing/2014/main" xmlns="" val="3684233996"/>
                    </a:ext>
                  </a:extLst>
                </a:gridCol>
                <a:gridCol w="1034049">
                  <a:extLst>
                    <a:ext uri="{9D8B030D-6E8A-4147-A177-3AD203B41FA5}">
                      <a16:colId xmlns:a16="http://schemas.microsoft.com/office/drawing/2014/main" xmlns="" val="2625830226"/>
                    </a:ext>
                  </a:extLst>
                </a:gridCol>
                <a:gridCol w="1115893">
                  <a:extLst>
                    <a:ext uri="{9D8B030D-6E8A-4147-A177-3AD203B41FA5}">
                      <a16:colId xmlns:a16="http://schemas.microsoft.com/office/drawing/2014/main" xmlns="" val="1994489506"/>
                    </a:ext>
                  </a:extLst>
                </a:gridCol>
                <a:gridCol w="2230997">
                  <a:extLst>
                    <a:ext uri="{9D8B030D-6E8A-4147-A177-3AD203B41FA5}">
                      <a16:colId xmlns:a16="http://schemas.microsoft.com/office/drawing/2014/main" xmlns="" val="2950066886"/>
                    </a:ext>
                  </a:extLst>
                </a:gridCol>
                <a:gridCol w="1115105">
                  <a:extLst>
                    <a:ext uri="{9D8B030D-6E8A-4147-A177-3AD203B41FA5}">
                      <a16:colId xmlns:a16="http://schemas.microsoft.com/office/drawing/2014/main" xmlns="" val="702013041"/>
                    </a:ext>
                  </a:extLst>
                </a:gridCol>
                <a:gridCol w="1226852">
                  <a:extLst>
                    <a:ext uri="{9D8B030D-6E8A-4147-A177-3AD203B41FA5}">
                      <a16:colId xmlns:a16="http://schemas.microsoft.com/office/drawing/2014/main" xmlns="" val="2449807546"/>
                    </a:ext>
                  </a:extLst>
                </a:gridCol>
              </a:tblGrid>
              <a:tr h="6469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L.p.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Jednostka OSP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Zakupy inwestycyjne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Zakupy bieżące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Kwota dotacji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</a:rPr>
                        <a:t>Środki własne</a:t>
                      </a:r>
                      <a:endParaRPr lang="pl-PL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 anchor="ctr"/>
                </a:tc>
                <a:extLst>
                  <a:ext uri="{0D108BD9-81ED-4DB2-BD59-A6C34878D82A}">
                    <a16:rowId xmlns:a16="http://schemas.microsoft.com/office/drawing/2014/main" xmlns="" val="2972115630"/>
                  </a:ext>
                </a:extLst>
              </a:tr>
              <a:tr h="9703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1</a:t>
                      </a:r>
                      <a:endParaRPr lang="pl-P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</a:rPr>
                        <a:t>OSP Kierz Niedźwiedzi</a:t>
                      </a:r>
                      <a:endParaRPr lang="pl-PL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 </a:t>
                      </a:r>
                      <a:endParaRPr lang="pl-P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Drabina nasadkowa 2,73 2 szt.</a:t>
                      </a:r>
                    </a:p>
                    <a:p>
                      <a: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Linka strażacka ZL 20 1 szt.</a:t>
                      </a:r>
                    </a:p>
                    <a:p>
                      <a: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Nożyce do ciecia prętów 1 szt.</a:t>
                      </a:r>
                    </a:p>
                    <a:p>
                      <a: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Pilarka spalinowa</a:t>
                      </a:r>
                    </a:p>
                    <a:p>
                      <a: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Mostek przejazdowy</a:t>
                      </a:r>
                    </a:p>
                    <a:p>
                      <a: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Bosak dielektryczny</a:t>
                      </a:r>
                    </a:p>
                    <a:p>
                      <a: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Łopata</a:t>
                      </a:r>
                    </a:p>
                    <a:p>
                      <a: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Szpadel</a:t>
                      </a:r>
                    </a:p>
                    <a:p>
                      <a: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Widły</a:t>
                      </a:r>
                    </a:p>
                    <a:p>
                      <a: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Zwijadło węży</a:t>
                      </a:r>
                    </a:p>
                    <a:p>
                      <a: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Hydronetka</a:t>
                      </a:r>
                    </a:p>
                    <a:p>
                      <a:r>
                        <a:rPr lang="pl-PL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Myjka węży</a:t>
                      </a:r>
                    </a:p>
                    <a:p>
                      <a:endParaRPr lang="pl-PL" sz="1200" dirty="0"/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indent="28575" algn="ctr">
                        <a:spcAft>
                          <a:spcPts val="0"/>
                        </a:spcAft>
                      </a:pPr>
                      <a:endParaRPr lang="pl-PL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indent="28575" algn="ctr">
                        <a:spcAft>
                          <a:spcPts val="0"/>
                        </a:spcAft>
                      </a:pPr>
                      <a:endParaRPr lang="pl-PL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indent="28575" algn="ctr">
                        <a:spcAft>
                          <a:spcPts val="0"/>
                        </a:spcAft>
                      </a:pPr>
                      <a:endParaRPr lang="pl-PL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indent="28575" algn="ctr">
                        <a:spcAft>
                          <a:spcPts val="0"/>
                        </a:spcAft>
                      </a:pPr>
                      <a:endParaRPr lang="pl-PL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indent="28575" algn="ctr">
                        <a:spcAft>
                          <a:spcPts val="0"/>
                        </a:spcAft>
                      </a:pPr>
                      <a:endParaRPr lang="pl-PL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indent="28575"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7 867,0 zł.</a:t>
                      </a:r>
                      <a:endParaRPr lang="pl-PL" sz="1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indent="28575" algn="ctr">
                        <a:spcAft>
                          <a:spcPts val="0"/>
                        </a:spcAft>
                      </a:pPr>
                      <a:endParaRPr lang="pl-PL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indent="28575" algn="ctr">
                        <a:spcAft>
                          <a:spcPts val="0"/>
                        </a:spcAft>
                      </a:pPr>
                      <a:endParaRPr lang="pl-PL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indent="28575" algn="ctr">
                        <a:spcAft>
                          <a:spcPts val="0"/>
                        </a:spcAft>
                      </a:pPr>
                      <a:endParaRPr lang="pl-PL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indent="28575" algn="ctr">
                        <a:spcAft>
                          <a:spcPts val="0"/>
                        </a:spcAft>
                      </a:pPr>
                      <a:endParaRPr lang="pl-PL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indent="28575" algn="ctr">
                        <a:spcAft>
                          <a:spcPts val="0"/>
                        </a:spcAft>
                      </a:pPr>
                      <a:endParaRPr lang="pl-PL" sz="1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indent="28575"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1 433,80 zł.</a:t>
                      </a:r>
                      <a:endParaRPr lang="pl-PL" sz="10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19050" marR="19050" marT="0" marB="0"/>
                </a:tc>
                <a:extLst>
                  <a:ext uri="{0D108BD9-81ED-4DB2-BD59-A6C34878D82A}">
                    <a16:rowId xmlns:a16="http://schemas.microsoft.com/office/drawing/2014/main" xmlns="" val="286166807"/>
                  </a:ext>
                </a:extLst>
              </a:tr>
              <a:tr h="9796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2</a:t>
                      </a:r>
                      <a:endParaRPr lang="pl-P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</a:rPr>
                        <a:t>OSP Ostojów</a:t>
                      </a:r>
                      <a:endParaRPr lang="pl-PL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 </a:t>
                      </a:r>
                      <a:endParaRPr lang="pl-P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Ubranie specjalne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Hełm strażacki  z latarką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Obuwie straż </a:t>
                      </a:r>
                      <a:r>
                        <a:rPr lang="pl-PL" sz="12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ackie</a:t>
                      </a: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gumowe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Obuwie straż </a:t>
                      </a:r>
                      <a:r>
                        <a:rPr lang="pl-PL" sz="12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ackie</a:t>
                      </a: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skórzane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Kominiarka niepalna</a:t>
                      </a: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+mn-lt"/>
                        </a:rPr>
                        <a:t>3 462,00</a:t>
                      </a:r>
                      <a:endParaRPr lang="pl-PL" sz="1200" b="1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+mn-lt"/>
                        </a:rPr>
                        <a:t>193,00</a:t>
                      </a:r>
                      <a:endParaRPr lang="pl-PL" sz="1200" b="1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/>
                </a:tc>
                <a:extLst>
                  <a:ext uri="{0D108BD9-81ED-4DB2-BD59-A6C34878D82A}">
                    <a16:rowId xmlns:a16="http://schemas.microsoft.com/office/drawing/2014/main" xmlns="" val="3134736946"/>
                  </a:ext>
                </a:extLst>
              </a:tr>
              <a:tr h="9703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3</a:t>
                      </a:r>
                      <a:endParaRPr lang="pl-PL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>
                          <a:effectLst/>
                        </a:rPr>
                        <a:t>OSP Wołów</a:t>
                      </a:r>
                      <a:endParaRPr lang="pl-PL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pl-PL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+mn-lt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pl-PL" sz="1200" dirty="0">
                        <a:effectLst/>
                        <a:latin typeface="+mn-lt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</a:rPr>
                        <a:t>radiotelefon </a:t>
                      </a:r>
                      <a:r>
                        <a:rPr lang="pl-PL" sz="1200" dirty="0" err="1">
                          <a:effectLst/>
                          <a:latin typeface="+mn-lt"/>
                        </a:rPr>
                        <a:t>szt</a:t>
                      </a:r>
                      <a:r>
                        <a:rPr lang="pl-PL" sz="1200" dirty="0">
                          <a:effectLst/>
                          <a:latin typeface="+mn-lt"/>
                        </a:rPr>
                        <a:t> 1, </a:t>
                      </a:r>
                      <a:endParaRPr lang="pl-PL" sz="1200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9050" marR="1905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+mn-lt"/>
                        </a:rPr>
                        <a:t>3 740,00</a:t>
                      </a:r>
                      <a:endParaRPr lang="pl-PL" sz="1200" b="1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effectLst/>
                          <a:latin typeface="+mn-lt"/>
                        </a:rPr>
                        <a:t>1 330,00</a:t>
                      </a:r>
                      <a:endParaRPr lang="pl-PL" sz="1200" b="1" dirty="0">
                        <a:effectLst/>
                        <a:latin typeface="+mn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19050" marR="19050" marT="0" marB="0" anchor="ctr"/>
                </a:tc>
                <a:extLst>
                  <a:ext uri="{0D108BD9-81ED-4DB2-BD59-A6C34878D82A}">
                    <a16:rowId xmlns:a16="http://schemas.microsoft.com/office/drawing/2014/main" xmlns="" val="3993720837"/>
                  </a:ext>
                </a:extLst>
              </a:tr>
            </a:tbl>
          </a:graphicData>
        </a:graphic>
      </p:graphicFrame>
      <p:sp>
        <p:nvSpPr>
          <p:cNvPr id="13" name="pole tekstowe 12">
            <a:extLst>
              <a:ext uri="{FF2B5EF4-FFF2-40B4-BE49-F238E27FC236}">
                <a16:creationId xmlns:a16="http://schemas.microsoft.com/office/drawing/2014/main" xmlns="" id="{D213F450-2926-44E6-8F94-AB33490F5B5A}"/>
              </a:ext>
            </a:extLst>
          </p:cNvPr>
          <p:cNvSpPr txBox="1"/>
          <p:nvPr/>
        </p:nvSpPr>
        <p:spPr>
          <a:xfrm>
            <a:off x="1096168" y="3612118"/>
            <a:ext cx="7561263" cy="369332"/>
          </a:xfrm>
          <a:prstGeom prst="rect">
            <a:avLst/>
          </a:prstGeom>
          <a:solidFill>
            <a:srgbClr val="FFFF66">
              <a:alpha val="6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FF0000"/>
                </a:solidFill>
              </a:rPr>
              <a:t>ŁĄCZNA KWOTA DOFINANSOWANIA  </a:t>
            </a:r>
            <a:r>
              <a:rPr lang="pl-PL" b="1" dirty="0">
                <a:solidFill>
                  <a:srgbClr val="FF0000"/>
                </a:solidFill>
              </a:rPr>
              <a:t>18 228,00 zł</a:t>
            </a:r>
          </a:p>
        </p:txBody>
      </p:sp>
    </p:spTree>
    <p:extLst>
      <p:ext uri="{BB962C8B-B14F-4D97-AF65-F5344CB8AC3E}">
        <p14:creationId xmlns:p14="http://schemas.microsoft.com/office/powerpoint/2010/main" xmlns="" val="191734994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2058433" y="322302"/>
            <a:ext cx="52557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Gospodarka kwatermistrzowsko - techniczna 2018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2133600" y="922466"/>
            <a:ext cx="510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Remonty obiektów OSP na terenie powiatu skarżyskiego w 2018 r.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37502B6A-0E3D-4BC4-8019-40F2765DE2C5}"/>
              </a:ext>
            </a:extLst>
          </p:cNvPr>
          <p:cNvSpPr txBox="1"/>
          <p:nvPr/>
        </p:nvSpPr>
        <p:spPr>
          <a:xfrm>
            <a:off x="1295400" y="1600200"/>
            <a:ext cx="71628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200" b="1" dirty="0">
                <a:latin typeface="Arial" pitchFamily="34" charset="0"/>
                <a:cs typeface="Arial" pitchFamily="34" charset="0"/>
              </a:rPr>
              <a:t>W  2018 r. na terenie powiatu skarżyskiego dokonano remontów trzech jednostek OSP, które w istotny sposób wpłynęły na poprawę ich funkcjonowania. Przeprowadzenie remontów było możliwe między innymi dzięki dotacją przyznanym przez Komendanta Głównego PSP dla jednostek OSP działających w ramach systemu KSRG.</a:t>
            </a:r>
          </a:p>
          <a:p>
            <a:pPr>
              <a:lnSpc>
                <a:spcPct val="150000"/>
              </a:lnSpc>
            </a:pPr>
            <a:endParaRPr lang="pl-PL" sz="1200" b="1" dirty="0">
              <a:latin typeface="Arial" pitchFamily="34" charset="0"/>
              <a:cs typeface="Arial" pitchFamily="34" charset="0"/>
            </a:endParaRPr>
          </a:p>
          <a:p>
            <a:r>
              <a:rPr lang="pl-PL" sz="1200" b="1" dirty="0">
                <a:latin typeface="Arial" pitchFamily="34" charset="0"/>
                <a:cs typeface="Arial" pitchFamily="34" charset="0"/>
              </a:rPr>
              <a:t> Jednostkami tymi były:</a:t>
            </a:r>
          </a:p>
          <a:p>
            <a:endParaRPr lang="pl-PL" sz="1200" b="1" dirty="0">
              <a:latin typeface="Arial" pitchFamily="34" charset="0"/>
              <a:cs typeface="Arial" pitchFamily="34" charset="0"/>
            </a:endParaRPr>
          </a:p>
          <a:p>
            <a:pPr marL="2152650" indent="-360363">
              <a:buFont typeface="Courier New" panose="02070309020205020404" pitchFamily="49" charset="0"/>
              <a:buChar char="o"/>
            </a:pPr>
            <a:r>
              <a:rPr lang="pl-PL" b="1" dirty="0">
                <a:latin typeface="Arial" pitchFamily="34" charset="0"/>
                <a:cs typeface="Arial" pitchFamily="34" charset="0"/>
              </a:rPr>
              <a:t>OSP Bliżyn</a:t>
            </a:r>
          </a:p>
          <a:p>
            <a:pPr marL="2152650" indent="-36036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b="1" dirty="0">
                <a:latin typeface="Arial" pitchFamily="34" charset="0"/>
                <a:cs typeface="Arial" pitchFamily="34" charset="0"/>
              </a:rPr>
              <a:t>OSP Sorbin</a:t>
            </a:r>
          </a:p>
          <a:p>
            <a:pPr marL="2152650" indent="-36036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b="1" dirty="0">
                <a:latin typeface="Arial" pitchFamily="34" charset="0"/>
                <a:cs typeface="Arial" pitchFamily="34" charset="0"/>
              </a:rPr>
              <a:t>OSP Skarżysko-Kamienna</a:t>
            </a:r>
            <a:r>
              <a:rPr lang="pl-PL" sz="1200" b="1" dirty="0">
                <a:latin typeface="Arial" pitchFamily="34" charset="0"/>
                <a:cs typeface="Arial" pitchFamily="34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xmlns="" val="3610838434"/>
      </p:ext>
    </p:extLst>
  </p:cSld>
  <p:clrMapOvr>
    <a:masterClrMapping/>
  </p:clrMapOvr>
  <p:transition>
    <p:wedg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2133600" y="152400"/>
            <a:ext cx="52557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Gospodarka kwatermistrzowsko - techniczna 2018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F620EDBE-BEF7-438C-8B3B-FF799499FF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201" y="537091"/>
            <a:ext cx="4775200" cy="3581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xmlns="" id="{BE16051A-8BE4-45F1-919F-355060AAB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70401" y="3127891"/>
            <a:ext cx="4648200" cy="34861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Prostokąt 19">
            <a:extLst>
              <a:ext uri="{FF2B5EF4-FFF2-40B4-BE49-F238E27FC236}">
                <a16:creationId xmlns:a16="http://schemas.microsoft.com/office/drawing/2014/main" xmlns="" id="{967DE276-BFBF-44AD-AB8B-E57F12B64055}"/>
              </a:ext>
            </a:extLst>
          </p:cNvPr>
          <p:cNvSpPr/>
          <p:nvPr/>
        </p:nvSpPr>
        <p:spPr>
          <a:xfrm>
            <a:off x="5394919" y="613291"/>
            <a:ext cx="27991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4000" b="1" cap="none" spc="0" dirty="0">
                <a:ln/>
                <a:solidFill>
                  <a:srgbClr val="FF0000"/>
                </a:solidFill>
                <a:effectLst/>
              </a:rPr>
              <a:t>OSP SORBIN</a:t>
            </a:r>
          </a:p>
        </p:txBody>
      </p:sp>
    </p:spTree>
    <p:extLst>
      <p:ext uri="{BB962C8B-B14F-4D97-AF65-F5344CB8AC3E}">
        <p14:creationId xmlns:p14="http://schemas.microsoft.com/office/powerpoint/2010/main" xmlns="" val="389196925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2133600" y="152400"/>
            <a:ext cx="52557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Gospodarka kwatermistrzowsko - techniczna 2018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3478CAD9-7177-434C-BC37-63DB785174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609600"/>
            <a:ext cx="4572000" cy="3429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08BEEEA7-30B4-4BB4-A278-DE77B5723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7200" y="3048000"/>
            <a:ext cx="4572000" cy="3429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xmlns="" id="{9005295D-28CC-4A58-801B-382716128DB0}"/>
              </a:ext>
            </a:extLst>
          </p:cNvPr>
          <p:cNvSpPr/>
          <p:nvPr/>
        </p:nvSpPr>
        <p:spPr>
          <a:xfrm>
            <a:off x="5257800" y="594064"/>
            <a:ext cx="24202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4000" b="1" cap="none" spc="0" dirty="0">
                <a:ln/>
                <a:solidFill>
                  <a:srgbClr val="FF0000"/>
                </a:solidFill>
                <a:effectLst/>
              </a:rPr>
              <a:t>OSP Bliżyn</a:t>
            </a:r>
          </a:p>
        </p:txBody>
      </p:sp>
    </p:spTree>
    <p:extLst>
      <p:ext uri="{BB962C8B-B14F-4D97-AF65-F5344CB8AC3E}">
        <p14:creationId xmlns:p14="http://schemas.microsoft.com/office/powerpoint/2010/main" xmlns="" val="249776174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3429000" y="304800"/>
            <a:ext cx="30276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2018 r.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905000" y="838200"/>
            <a:ext cx="647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Analiza działań ratowniczo – gaśniczych w latach 2014-2018 w  powiecie skarżyskim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00319147"/>
              </p:ext>
            </p:extLst>
          </p:nvPr>
        </p:nvGraphicFramePr>
        <p:xfrm>
          <a:off x="1247112" y="1233345"/>
          <a:ext cx="7391400" cy="263895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4782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782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782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782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782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0226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latin typeface="Arial" pitchFamily="34" charset="0"/>
                          <a:cs typeface="Arial" pitchFamily="34" charset="0"/>
                        </a:rPr>
                        <a:t>Rok</a:t>
                      </a:r>
                      <a:endParaRPr lang="pl-PL" sz="10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latin typeface="Arial" pitchFamily="34" charset="0"/>
                          <a:cs typeface="Arial" pitchFamily="34" charset="0"/>
                        </a:rPr>
                        <a:t>Pożary</a:t>
                      </a:r>
                      <a:endParaRPr lang="pl-PL" sz="11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latin typeface="Arial" pitchFamily="34" charset="0"/>
                          <a:cs typeface="Arial" pitchFamily="34" charset="0"/>
                        </a:rPr>
                        <a:t>Miejscowe zagrożenia</a:t>
                      </a:r>
                      <a:endParaRPr lang="pl-PL" sz="11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latin typeface="Arial" pitchFamily="34" charset="0"/>
                          <a:cs typeface="Arial" pitchFamily="34" charset="0"/>
                        </a:rPr>
                        <a:t>Fałszywe alarmy</a:t>
                      </a:r>
                      <a:endParaRPr lang="pl-PL" sz="11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200" b="1" dirty="0">
                          <a:latin typeface="Arial" pitchFamily="34" charset="0"/>
                          <a:cs typeface="Arial" pitchFamily="34" charset="0"/>
                        </a:rPr>
                        <a:t>RAZEM</a:t>
                      </a:r>
                      <a:endParaRPr lang="pl-PL" sz="11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38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  <a:endParaRPr lang="pl-PL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FF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Arial" pitchFamily="34" charset="0"/>
                          <a:cs typeface="Arial" pitchFamily="34" charset="0"/>
                        </a:rPr>
                        <a:t>559</a:t>
                      </a:r>
                      <a:endParaRPr lang="pl-PL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FF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Arial" pitchFamily="34" charset="0"/>
                          <a:cs typeface="Arial" pitchFamily="34" charset="0"/>
                        </a:rPr>
                        <a:t>358</a:t>
                      </a:r>
                      <a:endParaRPr lang="pl-PL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FF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lang="pl-PL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FF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Arial" pitchFamily="34" charset="0"/>
                          <a:cs typeface="Arial" pitchFamily="34" charset="0"/>
                        </a:rPr>
                        <a:t>939</a:t>
                      </a:r>
                      <a:endParaRPr lang="pl-PL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FF0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79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  <a:endParaRPr lang="pl-PL" sz="1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FF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570</a:t>
                      </a:r>
                      <a:endParaRPr lang="pl-PL" sz="1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FF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319</a:t>
                      </a:r>
                      <a:endParaRPr lang="pl-PL" sz="1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FF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  <a:endParaRPr lang="pl-PL" sz="1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FF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914</a:t>
                      </a:r>
                      <a:endParaRPr lang="pl-PL" sz="1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FF0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32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lang="pl-PL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FF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373</a:t>
                      </a:r>
                    </a:p>
                  </a:txBody>
                  <a:tcPr marL="44450" marR="44450" marT="0" marB="0" anchor="ctr">
                    <a:solidFill>
                      <a:srgbClr val="FFFF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407</a:t>
                      </a:r>
                    </a:p>
                  </a:txBody>
                  <a:tcPr marL="44450" marR="44450" marT="0" marB="0" anchor="ctr">
                    <a:solidFill>
                      <a:srgbClr val="FFFF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lang="pl-PL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FF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latin typeface="Arial" pitchFamily="34" charset="0"/>
                          <a:cs typeface="Arial" pitchFamily="34" charset="0"/>
                        </a:rPr>
                        <a:t>804</a:t>
                      </a:r>
                      <a:endParaRPr lang="pl-PL" sz="14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FF0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85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  <a:endParaRPr lang="pl-PL" sz="1400" b="1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FF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443</a:t>
                      </a:r>
                    </a:p>
                  </a:txBody>
                  <a:tcPr marL="44450" marR="44450" marT="0" marB="0" anchor="ctr">
                    <a:solidFill>
                      <a:srgbClr val="FFFF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518</a:t>
                      </a:r>
                    </a:p>
                  </a:txBody>
                  <a:tcPr marL="44450" marR="44450" marT="0" marB="0" anchor="ctr">
                    <a:solidFill>
                      <a:srgbClr val="FFFF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44</a:t>
                      </a:r>
                    </a:p>
                  </a:txBody>
                  <a:tcPr marL="44450" marR="44450" marT="0" marB="0" anchor="ctr">
                    <a:solidFill>
                      <a:srgbClr val="FFFF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1005</a:t>
                      </a:r>
                    </a:p>
                  </a:txBody>
                  <a:tcPr marL="44450" marR="44450" marT="0" marB="0" anchor="ctr">
                    <a:solidFill>
                      <a:srgbClr val="FFFF0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268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2018</a:t>
                      </a:r>
                      <a:endParaRPr lang="pl-PL" sz="1400" b="1" dirty="0">
                        <a:solidFill>
                          <a:srgbClr val="FF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FFFF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445</a:t>
                      </a:r>
                    </a:p>
                  </a:txBody>
                  <a:tcPr marL="44450" marR="44450" marT="0" marB="0" anchor="ctr">
                    <a:solidFill>
                      <a:srgbClr val="FFFF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537</a:t>
                      </a:r>
                    </a:p>
                  </a:txBody>
                  <a:tcPr marL="44450" marR="44450" marT="0" marB="0" anchor="ctr">
                    <a:solidFill>
                      <a:srgbClr val="FFFF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</a:t>
                      </a:r>
                    </a:p>
                  </a:txBody>
                  <a:tcPr marL="44450" marR="44450" marT="0" marB="0" anchor="ctr">
                    <a:solidFill>
                      <a:srgbClr val="FFFF00">
                        <a:alpha val="8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1006</a:t>
                      </a:r>
                    </a:p>
                  </a:txBody>
                  <a:tcPr marL="44450" marR="44450" marT="0" marB="0" anchor="ctr">
                    <a:solidFill>
                      <a:srgbClr val="FFFF00">
                        <a:alpha val="8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13" name="Wykres 12">
            <a:extLst>
              <a:ext uri="{FF2B5EF4-FFF2-40B4-BE49-F238E27FC236}">
                <a16:creationId xmlns:a16="http://schemas.microsoft.com/office/drawing/2014/main" xmlns="" id="{F9AF0BFC-9EAD-4F18-A856-F8B605594C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848132066"/>
              </p:ext>
            </p:extLst>
          </p:nvPr>
        </p:nvGraphicFramePr>
        <p:xfrm>
          <a:off x="1247112" y="4039718"/>
          <a:ext cx="7391400" cy="2590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>
    <p:wedg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2133600" y="152400"/>
            <a:ext cx="52557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Gospodarka kwatermistrzowsko - techniczna 2018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61E4608E-44C5-4AB1-B048-8904280669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609600"/>
            <a:ext cx="4775200" cy="3581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A8EDDBF6-C068-4E17-8423-82EE747ECA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6400" y="2819400"/>
            <a:ext cx="4775200" cy="3581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xmlns="" id="{C4BC0345-392B-44F0-9763-54C4BECFC6BD}"/>
              </a:ext>
            </a:extLst>
          </p:cNvPr>
          <p:cNvSpPr/>
          <p:nvPr/>
        </p:nvSpPr>
        <p:spPr>
          <a:xfrm>
            <a:off x="5393860" y="609600"/>
            <a:ext cx="24202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4000" b="1" cap="none" spc="0" dirty="0">
                <a:ln/>
                <a:solidFill>
                  <a:srgbClr val="FF0000"/>
                </a:solidFill>
                <a:effectLst/>
              </a:rPr>
              <a:t>OSP Bliżyn</a:t>
            </a:r>
          </a:p>
        </p:txBody>
      </p:sp>
    </p:spTree>
    <p:extLst>
      <p:ext uri="{BB962C8B-B14F-4D97-AF65-F5344CB8AC3E}">
        <p14:creationId xmlns:p14="http://schemas.microsoft.com/office/powerpoint/2010/main" xmlns="" val="421287367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2133600" y="152400"/>
            <a:ext cx="52557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Gospodarka kwatermistrzowsko - techniczna 2018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5F8AE9F8-D48B-44A3-A117-ADA15F48E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996" y="643261"/>
            <a:ext cx="4648200" cy="34861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8DEC694F-3246-46FE-82DD-24CCF2DEA7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7200" y="3081754"/>
            <a:ext cx="4648200" cy="34861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Prostokąt 15">
            <a:extLst>
              <a:ext uri="{FF2B5EF4-FFF2-40B4-BE49-F238E27FC236}">
                <a16:creationId xmlns:a16="http://schemas.microsoft.com/office/drawing/2014/main" xmlns="" id="{25029070-04BC-45F1-8ACB-6CE27DE0FB5E}"/>
              </a:ext>
            </a:extLst>
          </p:cNvPr>
          <p:cNvSpPr/>
          <p:nvPr/>
        </p:nvSpPr>
        <p:spPr>
          <a:xfrm>
            <a:off x="5549466" y="1447800"/>
            <a:ext cx="24202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4000" b="1" cap="none" spc="0" dirty="0">
                <a:ln/>
                <a:solidFill>
                  <a:srgbClr val="FF0000"/>
                </a:solidFill>
                <a:effectLst/>
              </a:rPr>
              <a:t>OSP Bliżyn</a:t>
            </a:r>
          </a:p>
        </p:txBody>
      </p:sp>
    </p:spTree>
    <p:extLst>
      <p:ext uri="{BB962C8B-B14F-4D97-AF65-F5344CB8AC3E}">
        <p14:creationId xmlns:p14="http://schemas.microsoft.com/office/powerpoint/2010/main" xmlns="" val="169595783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2133600" y="152400"/>
            <a:ext cx="52557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Gospodarka kwatermistrzowsko - techniczna 2018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1FB4421F-C9ED-49E4-B5CC-5DC2519F76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" y="773043"/>
            <a:ext cx="4572000" cy="3429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57A5CC67-D313-466E-8AA5-90E61EA80F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7326" y="2823061"/>
            <a:ext cx="4724399" cy="35432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C4150BB3-A2BE-4F69-8C47-BD96253A5E77}"/>
              </a:ext>
            </a:extLst>
          </p:cNvPr>
          <p:cNvSpPr/>
          <p:nvPr/>
        </p:nvSpPr>
        <p:spPr>
          <a:xfrm>
            <a:off x="3429000" y="1062422"/>
            <a:ext cx="556259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4000" b="1" cap="none" spc="0" dirty="0">
                <a:ln/>
                <a:solidFill>
                  <a:srgbClr val="FF0000"/>
                </a:solidFill>
                <a:effectLst/>
              </a:rPr>
              <a:t>OSP Skarżysko-Kamienna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390A9ECD-8C6E-48A6-9F7F-1D19F483F5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3549860"/>
            <a:ext cx="3809999" cy="28574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2859828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2133600" y="152400"/>
            <a:ext cx="525573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Gospodarka kwatermistrzowsko - techniczna 2018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C0CD71E2-BBB2-4D38-B212-5E4F78410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894" y="512588"/>
            <a:ext cx="5181600" cy="3886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FF8EC4D6-C25F-4957-B4B7-66553C2D04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4800" y="2635826"/>
            <a:ext cx="4800600" cy="36004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763BB6BD-8184-4601-B70D-FD28CA571B25}"/>
              </a:ext>
            </a:extLst>
          </p:cNvPr>
          <p:cNvSpPr/>
          <p:nvPr/>
        </p:nvSpPr>
        <p:spPr>
          <a:xfrm>
            <a:off x="3600548" y="1086533"/>
            <a:ext cx="55235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4000" b="1" cap="none" spc="0" dirty="0">
                <a:ln/>
                <a:solidFill>
                  <a:srgbClr val="FF0000"/>
                </a:solidFill>
                <a:effectLst/>
              </a:rPr>
              <a:t>OSP Skarżysko-Kamienna</a:t>
            </a:r>
          </a:p>
        </p:txBody>
      </p:sp>
    </p:spTree>
    <p:extLst>
      <p:ext uri="{BB962C8B-B14F-4D97-AF65-F5344CB8AC3E}">
        <p14:creationId xmlns:p14="http://schemas.microsoft.com/office/powerpoint/2010/main" xmlns="" val="178894845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19812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2560557" y="164068"/>
            <a:ext cx="461857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1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Szkolenie podmiotów KSRG w  2018 roku </a:t>
            </a:r>
          </a:p>
          <a:p>
            <a:pPr algn="ctr"/>
            <a:r>
              <a:rPr lang="pl-PL" sz="1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(Ćwiczenia zmianowe, powiatowe i wojewódzkie)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3787DC65-7F54-4B26-99E3-C256B6E3D644}"/>
              </a:ext>
            </a:extLst>
          </p:cNvPr>
          <p:cNvSpPr/>
          <p:nvPr/>
        </p:nvSpPr>
        <p:spPr>
          <a:xfrm>
            <a:off x="5070494" y="6176059"/>
            <a:ext cx="28777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0" algn="ctr"/>
            <a:r>
              <a:rPr lang="pl-PL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Ćwiczenia w zakresie doskonalenia techniki </a:t>
            </a:r>
          </a:p>
          <a:p>
            <a:pPr marL="0" lvl="1" indent="0" algn="ctr"/>
            <a:r>
              <a:rPr lang="pl-PL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Ścinania wiatrołomów</a:t>
            </a:r>
            <a:endParaRPr lang="pl-PL" sz="1000" dirty="0">
              <a:solidFill>
                <a:schemeClr val="dk1"/>
              </a:solidFill>
            </a:endParaRP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xmlns="" id="{E14CA1FA-4011-4713-A78E-433AADE993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5537" y="396468"/>
            <a:ext cx="3672494" cy="27529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12F75019-2D73-4B13-9C21-40D5F0FD6D62}"/>
              </a:ext>
            </a:extLst>
          </p:cNvPr>
          <p:cNvSpPr/>
          <p:nvPr/>
        </p:nvSpPr>
        <p:spPr>
          <a:xfrm>
            <a:off x="1070892" y="2597159"/>
            <a:ext cx="36182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0" algn="ctr"/>
            <a:r>
              <a:rPr lang="pl-PL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Ćwiczenia odwodów operacyjnych PK. „Gazociąg_2018”</a:t>
            </a:r>
          </a:p>
          <a:p>
            <a:pPr marL="0" lvl="1" indent="0" algn="ctr"/>
            <a:r>
              <a:rPr lang="pl-PL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miejscowości Łączna</a:t>
            </a:r>
            <a:endParaRPr lang="pl-PL" sz="1000" dirty="0">
              <a:solidFill>
                <a:schemeClr val="dk1"/>
              </a:solidFill>
            </a:endParaRPr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xmlns="" id="{CF1D2981-1520-4D04-87AC-7F65A1D148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9843" y="523606"/>
            <a:ext cx="4112562" cy="27529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xmlns="" id="{26F99F87-3EFD-4685-AFFD-89591423E6D1}"/>
              </a:ext>
            </a:extLst>
          </p:cNvPr>
          <p:cNvSpPr/>
          <p:nvPr/>
        </p:nvSpPr>
        <p:spPr>
          <a:xfrm>
            <a:off x="5649225" y="2681485"/>
            <a:ext cx="25154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0"/>
            <a:r>
              <a:rPr lang="pl-PL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Ćwiczenia na zalewie w Bliżynie </a:t>
            </a:r>
          </a:p>
          <a:p>
            <a:pPr marL="0" lvl="1" indent="0"/>
            <a:r>
              <a:rPr lang="pl-PL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ratownictwa wodnego i medycznego</a:t>
            </a:r>
            <a:endParaRPr lang="pl-PL" sz="1000" dirty="0">
              <a:solidFill>
                <a:schemeClr val="dk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A47EA63A-623F-4047-99EA-BFD9162CBA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02674" y="3376024"/>
            <a:ext cx="3456128" cy="25908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2056431" lon="1067977" rev="21178459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xmlns="" id="{1CD724CD-5BDF-4BD3-9F59-042A7B4B8010}"/>
              </a:ext>
            </a:extLst>
          </p:cNvPr>
          <p:cNvSpPr/>
          <p:nvPr/>
        </p:nvSpPr>
        <p:spPr>
          <a:xfrm>
            <a:off x="550841" y="6025320"/>
            <a:ext cx="38731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0" algn="ctr"/>
            <a:r>
              <a:rPr lang="pl-PL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Ćwiczenia zmianowe w pomieszczeniach silnie zadymionych</a:t>
            </a:r>
            <a:endParaRPr lang="pl-PL" sz="1000" dirty="0">
              <a:solidFill>
                <a:schemeClr val="dk1"/>
              </a:solidFill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5DAAF591-9B9F-4168-81A8-9F40A2812C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0842" y="2977228"/>
            <a:ext cx="4267240" cy="31988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wedg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19812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2560557" y="164068"/>
            <a:ext cx="461857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1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Szkolenie podmiotów KSRG w  2018 roku </a:t>
            </a:r>
          </a:p>
          <a:p>
            <a:pPr algn="ctr"/>
            <a:r>
              <a:rPr lang="pl-PL" sz="1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(Ćwiczenia zmianowe, powiatowe i wojewódzkie)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DCCF1932-897E-4C23-A577-4C45A3E2AF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1512" y="473520"/>
            <a:ext cx="3845633" cy="2882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xmlns="" id="{1CD724CD-5BDF-4BD3-9F59-042A7B4B8010}"/>
              </a:ext>
            </a:extLst>
          </p:cNvPr>
          <p:cNvSpPr/>
          <p:nvPr/>
        </p:nvSpPr>
        <p:spPr>
          <a:xfrm>
            <a:off x="775364" y="6191190"/>
            <a:ext cx="34900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0" algn="ctr"/>
            <a:r>
              <a:rPr lang="pl-PL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Ćwiczenia powiatowe Kolej_2018 z udziałem związków</a:t>
            </a:r>
          </a:p>
          <a:p>
            <a:pPr marL="0" lvl="1" indent="0" algn="ctr"/>
            <a:r>
              <a:rPr lang="pl-PL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taktycznych COO i WOO</a:t>
            </a:r>
            <a:endParaRPr lang="pl-PL" sz="1000" dirty="0">
              <a:solidFill>
                <a:schemeClr val="dk1"/>
              </a:solidFill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349724C3-D8E5-4321-B425-9DD8931ADB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0" y="578339"/>
            <a:ext cx="3885175" cy="2912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9" name="Prostokąt 18">
            <a:extLst>
              <a:ext uri="{FF2B5EF4-FFF2-40B4-BE49-F238E27FC236}">
                <a16:creationId xmlns:a16="http://schemas.microsoft.com/office/drawing/2014/main" xmlns="" id="{3787DC65-7F54-4B26-99E3-C256B6E3D644}"/>
              </a:ext>
            </a:extLst>
          </p:cNvPr>
          <p:cNvSpPr/>
          <p:nvPr/>
        </p:nvSpPr>
        <p:spPr>
          <a:xfrm>
            <a:off x="4764312" y="6176059"/>
            <a:ext cx="34900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0" algn="ctr"/>
            <a:r>
              <a:rPr lang="pl-PL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Ćwiczenia powiatowe Kolej_2018 z udziałem związków</a:t>
            </a:r>
          </a:p>
          <a:p>
            <a:pPr marL="0" lvl="1" indent="0" algn="ctr"/>
            <a:r>
              <a:rPr lang="pl-PL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taktycznych COO i WOO</a:t>
            </a:r>
            <a:endParaRPr lang="pl-PL" sz="1000" dirty="0">
              <a:solidFill>
                <a:schemeClr val="dk1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B039DC0C-B182-479C-A5AC-65BB3CEFEE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364" y="3440265"/>
            <a:ext cx="3630872" cy="2721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4BF7FA68-681E-46AA-830B-E7EC57CF1F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7145" y="3372583"/>
            <a:ext cx="3711055" cy="2781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31572507"/>
      </p:ext>
    </p:extLst>
  </p:cSld>
  <p:clrMapOvr>
    <a:masterClrMapping/>
  </p:clrMapOvr>
  <p:transition>
    <p:wedg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19812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2560557" y="164068"/>
            <a:ext cx="461857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1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Szkolenie podmiotów KSRG w  2018 roku </a:t>
            </a:r>
          </a:p>
          <a:p>
            <a:pPr algn="ctr"/>
            <a:r>
              <a:rPr lang="pl-PL" sz="1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(Ćwiczenia zmianowe, powiatowe i wojewódzkie)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229DDB77-EE15-4937-9BC5-9A5262C03F49}"/>
              </a:ext>
            </a:extLst>
          </p:cNvPr>
          <p:cNvSpPr txBox="1"/>
          <p:nvPr/>
        </p:nvSpPr>
        <p:spPr>
          <a:xfrm>
            <a:off x="1524000" y="1097434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Wykaz Sił i Środków biorących udział w ćwiczeniach KOLEJ_2018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46770A15-87BF-4428-9B5D-E12B687F57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23528773"/>
              </p:ext>
            </p:extLst>
          </p:nvPr>
        </p:nvGraphicFramePr>
        <p:xfrm>
          <a:off x="1295400" y="1567993"/>
          <a:ext cx="7332663" cy="370355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509724">
                  <a:extLst>
                    <a:ext uri="{9D8B030D-6E8A-4147-A177-3AD203B41FA5}">
                      <a16:colId xmlns:a16="http://schemas.microsoft.com/office/drawing/2014/main" xmlns="" val="4198460956"/>
                    </a:ext>
                  </a:extLst>
                </a:gridCol>
                <a:gridCol w="4519476">
                  <a:extLst>
                    <a:ext uri="{9D8B030D-6E8A-4147-A177-3AD203B41FA5}">
                      <a16:colId xmlns:a16="http://schemas.microsoft.com/office/drawing/2014/main" xmlns="" val="2018099171"/>
                    </a:ext>
                  </a:extLst>
                </a:gridCol>
                <a:gridCol w="1105854">
                  <a:extLst>
                    <a:ext uri="{9D8B030D-6E8A-4147-A177-3AD203B41FA5}">
                      <a16:colId xmlns:a16="http://schemas.microsoft.com/office/drawing/2014/main" xmlns="" val="2307728149"/>
                    </a:ext>
                  </a:extLst>
                </a:gridCol>
                <a:gridCol w="1197609">
                  <a:extLst>
                    <a:ext uri="{9D8B030D-6E8A-4147-A177-3AD203B41FA5}">
                      <a16:colId xmlns:a16="http://schemas.microsoft.com/office/drawing/2014/main" xmlns="" val="2692542411"/>
                    </a:ext>
                  </a:extLst>
                </a:gridCol>
              </a:tblGrid>
              <a:tr h="302331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Lp.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Jednostka organizacyjna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Ilość pojazdów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Ilość osób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18457291"/>
                  </a:ext>
                </a:extLst>
              </a:tr>
              <a:tr h="377913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pl-PL" sz="1400">
                          <a:effectLst/>
                        </a:rPr>
                        <a:t> 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Siły PSP z powiatu skarżyskiego 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35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58461555"/>
                  </a:ext>
                </a:extLst>
              </a:tr>
              <a:tr h="30233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pl-PL" sz="1400">
                          <a:effectLst/>
                        </a:rPr>
                        <a:t> 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Siły PSP spoza powiatu skarżyskiego 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9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169715042"/>
                  </a:ext>
                </a:extLst>
              </a:tr>
              <a:tr h="30233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pl-PL" sz="1400" dirty="0">
                          <a:effectLst/>
                        </a:rPr>
                        <a:t> 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Siły OSP KSRG z powiatu skarżyskiego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48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452555640"/>
                  </a:ext>
                </a:extLst>
              </a:tr>
              <a:tr h="30233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Siły OSP KSRG spoza powiatu skarżyskiego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19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996171811"/>
                  </a:ext>
                </a:extLst>
              </a:tr>
              <a:tr h="30233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pl-PL" sz="1400">
                          <a:effectLst/>
                        </a:rPr>
                        <a:t> 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pl-PL" sz="1400" dirty="0"/>
                        <a:t>Siły OSP spoza KSRG z terenu powiatu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>
                          <a:solidFill>
                            <a:srgbClr val="FF0000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88765895"/>
                  </a:ext>
                </a:extLst>
              </a:tr>
              <a:tr h="30233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pl-PL" sz="1400">
                          <a:effectLst/>
                        </a:rPr>
                        <a:t> 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KW PSP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2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7495461"/>
                  </a:ext>
                </a:extLst>
              </a:tr>
              <a:tr h="30233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pl-PL" sz="1400">
                          <a:effectLst/>
                        </a:rPr>
                        <a:t> 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KP Policji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12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614009232"/>
                  </a:ext>
                </a:extLst>
              </a:tr>
              <a:tr h="30233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pl-PL" sz="1400">
                          <a:effectLst/>
                        </a:rPr>
                        <a:t> 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Służby ratownicze PKP 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7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77182887"/>
                  </a:ext>
                </a:extLst>
              </a:tr>
              <a:tr h="30233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pl-PL" sz="1400">
                          <a:effectLst/>
                        </a:rPr>
                        <a:t> 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Inne służby i przedstawiciele samorządu terytorialnego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effectLst/>
                        </a:rPr>
                        <a:t>6 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40866080"/>
                  </a:ext>
                </a:extLst>
              </a:tr>
              <a:tr h="30233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ts val="18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pl-PL" sz="1400">
                          <a:effectLst/>
                        </a:rPr>
                        <a:t> </a:t>
                      </a:r>
                      <a:endParaRPr lang="pl-PL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Pozoranci i  Rozjemcy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30 + 4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65535880"/>
                  </a:ext>
                </a:extLst>
              </a:tr>
              <a:tr h="302331">
                <a:tc gridSpan="2"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RAZEM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>
                          <a:solidFill>
                            <a:schemeClr val="bg1"/>
                          </a:solidFill>
                        </a:rPr>
                        <a:t>41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</a:rPr>
                        <a:t>172</a:t>
                      </a:r>
                      <a:endParaRPr lang="pl-PL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80808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0855353"/>
      </p:ext>
    </p:extLst>
  </p:cSld>
  <p:clrMapOvr>
    <a:masterClrMapping/>
  </p:clrMapOvr>
  <p:transition>
    <p:wedg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2499318" y="152400"/>
            <a:ext cx="452431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Wizyty kadry kierowniczej w OSP w 2018 r.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1447800" y="4414820"/>
            <a:ext cx="7239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l-PL" sz="1400" b="1" dirty="0">
                <a:solidFill>
                  <a:srgbClr val="FF0000"/>
                </a:solidFill>
              </a:rPr>
              <a:t>13</a:t>
            </a:r>
            <a:r>
              <a:rPr lang="pl-PL" sz="1400" b="1" dirty="0"/>
              <a:t> jednostek OSP (7 KSRG)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1400" b="1" dirty="0">
                <a:solidFill>
                  <a:srgbClr val="FF0000"/>
                </a:solidFill>
              </a:rPr>
              <a:t>5</a:t>
            </a:r>
            <a:r>
              <a:rPr lang="pl-PL" sz="1400" b="1" dirty="0"/>
              <a:t> zebrań sprawozdawczych z udziałem Komendanta lub  zastępcy komendanta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l-PL" sz="1400" b="1" dirty="0">
                <a:solidFill>
                  <a:srgbClr val="FF0000"/>
                </a:solidFill>
              </a:rPr>
              <a:t>8</a:t>
            </a:r>
            <a:r>
              <a:rPr lang="pl-PL" sz="1400" b="1" dirty="0"/>
              <a:t> zebrań sprawozdawczych z udziałem oficera KP PSP Skarżysko-Kamienna</a:t>
            </a:r>
          </a:p>
          <a:p>
            <a:pPr marL="285750" indent="-285750">
              <a:buFont typeface="Arial" pitchFamily="34" charset="0"/>
              <a:buChar char="•"/>
            </a:pPr>
            <a:endParaRPr lang="pl-PL" sz="1400" b="1" dirty="0">
              <a:solidFill>
                <a:srgbClr val="FF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pl-PL" sz="1400" b="1" dirty="0">
                <a:solidFill>
                  <a:srgbClr val="FF0000"/>
                </a:solidFill>
              </a:rPr>
              <a:t>40 </a:t>
            </a:r>
            <a:r>
              <a:rPr lang="pl-PL" sz="1400" b="1" dirty="0"/>
              <a:t>  wizytacje  jednostek ,uroczystości , spotkania komendanta lub zastępcy w jednostkach OSP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xmlns="" id="{EEBA93E3-B1EC-4AF7-AAD0-D1A899E0DF74}"/>
              </a:ext>
            </a:extLst>
          </p:cNvPr>
          <p:cNvSpPr/>
          <p:nvPr/>
        </p:nvSpPr>
        <p:spPr>
          <a:xfrm>
            <a:off x="817824" y="3657600"/>
            <a:ext cx="81179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2000" b="1" dirty="0">
                <a:ln/>
                <a:solidFill>
                  <a:srgbClr val="FF0000"/>
                </a:solidFill>
              </a:rPr>
              <a:t>Spotkania z OSP kadry kierowniczej KP PSP :</a:t>
            </a:r>
          </a:p>
          <a:p>
            <a:pPr algn="ctr"/>
            <a:endParaRPr lang="pl-PL" sz="2000" b="1" dirty="0">
              <a:ln/>
              <a:solidFill>
                <a:srgbClr val="FF0000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5F68EAB7-8A7B-4D0D-B221-E1707DD088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824517"/>
            <a:ext cx="4146950" cy="23915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B1959692-45DE-4A85-8EB7-913E3BC8B0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6400" y="734214"/>
            <a:ext cx="3329064" cy="2495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84982813"/>
      </p:ext>
    </p:extLst>
  </p:cSld>
  <p:clrMapOvr>
    <a:masterClrMapping/>
  </p:clrMapOvr>
  <p:transition>
    <p:wedg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4376595" y="304800"/>
            <a:ext cx="128753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Sport 2018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371600" y="899079"/>
            <a:ext cx="7543800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b="1" dirty="0"/>
              <a:t>Nasi strażacy aktywnie uczestniczyli w wielu imprezach sportowych, reprezentując barwy naszej komendy, zarówno w zawodach organizowanych w strukturach PSP, jak i innych.</a:t>
            </a:r>
          </a:p>
          <a:p>
            <a:pPr>
              <a:spcBef>
                <a:spcPct val="50000"/>
              </a:spcBef>
            </a:pPr>
            <a:r>
              <a:rPr lang="pl-PL" sz="1600" b="1" dirty="0"/>
              <a:t>Jednostka nasza od wielu lat przoduje we współzawodnictwie sportowym, o czym świadczą osiągnięte w 2018 roku, podane niżej wyniki:</a:t>
            </a:r>
          </a:p>
          <a:p>
            <a:pPr marL="88900" indent="-88900">
              <a:spcBef>
                <a:spcPct val="50000"/>
              </a:spcBef>
              <a:buFontTx/>
              <a:buChar char="•"/>
            </a:pPr>
            <a:r>
              <a:rPr lang="pl-PL" sz="1600" b="1" dirty="0">
                <a:solidFill>
                  <a:srgbClr val="FF0000"/>
                </a:solidFill>
              </a:rPr>
              <a:t> I miejsce drużynowe w XX Mistrzostwach Województwa Świętokrzyskiego w Sporcie Pożarniczym,</a:t>
            </a:r>
          </a:p>
          <a:p>
            <a:pPr marL="1030288" lvl="0" indent="-115888">
              <a:buFont typeface="Arial" pitchFamily="34" charset="0"/>
              <a:buChar char="•"/>
            </a:pPr>
            <a:r>
              <a:rPr lang="pl-PL" sz="1200" b="1" dirty="0">
                <a:solidFill>
                  <a:srgbClr val="0033CC"/>
                </a:solidFill>
              </a:rPr>
              <a:t>w konkurencji wspinanie przy użyciu drabiny hakowej I, II i III  miejsce zajęli nasi zawodnicy oraz drużynowo zajęliśmy I miejsce, </a:t>
            </a:r>
          </a:p>
          <a:p>
            <a:pPr marL="1030288" lvl="0" indent="-115888">
              <a:buFont typeface="Arial" pitchFamily="34" charset="0"/>
              <a:buChar char="•"/>
            </a:pPr>
            <a:r>
              <a:rPr lang="pl-PL" sz="1200" b="1" dirty="0">
                <a:solidFill>
                  <a:srgbClr val="0033CC"/>
                </a:solidFill>
              </a:rPr>
              <a:t>w konkurencji pożarniczy tor przeszkód 100 m  II i III  miejsce zajęli nasi zawodnicy oraz drużynowo zajęliśmy I miejsce, </a:t>
            </a:r>
          </a:p>
          <a:p>
            <a:pPr marL="1030288" lvl="0" indent="-115888">
              <a:buFont typeface="Arial" pitchFamily="34" charset="0"/>
              <a:buChar char="•"/>
            </a:pPr>
            <a:r>
              <a:rPr lang="pl-PL" sz="1200" b="1" dirty="0">
                <a:solidFill>
                  <a:srgbClr val="0033CC"/>
                </a:solidFill>
              </a:rPr>
              <a:t>w konkurencji dwubój pożarniczy I ,II i III miejsce zajęli nasi zawodnicy wygrywając konkurencję również drużynowo, </a:t>
            </a:r>
          </a:p>
          <a:p>
            <a:pPr marL="1030288" lvl="0" indent="-115888">
              <a:buFont typeface="Arial" pitchFamily="34" charset="0"/>
              <a:buChar char="•"/>
            </a:pPr>
            <a:r>
              <a:rPr lang="pl-PL" sz="1600" b="1" dirty="0">
                <a:solidFill>
                  <a:srgbClr val="FF0000"/>
                </a:solidFill>
              </a:rPr>
              <a:t>W X Mistrzostwach Województwa Świętokrzyskiego w Pływaniu Strażaków Państwowej Straży Pożarnej. Nasz zawodnik w  klasyfikacji indywidualnej w konkurencjach 25 m stylem motylkowym zajął 2 miejsce  oraz  100 m stylem zmiennym zajął III miejsce co dało mu w generalnej klasyfikacji III miejsce</a:t>
            </a:r>
          </a:p>
          <a:p>
            <a:pPr marL="88900" indent="-88900">
              <a:buFont typeface="Arial" pitchFamily="34" charset="0"/>
              <a:buChar char="•"/>
            </a:pPr>
            <a:r>
              <a:rPr lang="pl-PL" sz="1600" b="1" dirty="0">
                <a:solidFill>
                  <a:srgbClr val="FF0000"/>
                </a:solidFill>
              </a:rPr>
              <a:t>Podczas XXXV Mistrzostw Polski w Sporcie Pożarniczym reprezentacja woj. Świętokrzyskiego, której trzon stanowią strażacy naszej jednostki wywalczyła w </a:t>
            </a:r>
            <a:r>
              <a:rPr lang="pl-PL" sz="1600" b="1" dirty="0" err="1">
                <a:solidFill>
                  <a:srgbClr val="FF0000"/>
                </a:solidFill>
              </a:rPr>
              <a:t>kalsyfikacji</a:t>
            </a:r>
            <a:r>
              <a:rPr lang="pl-PL" sz="1600" b="1" dirty="0">
                <a:solidFill>
                  <a:srgbClr val="FF0000"/>
                </a:solidFill>
              </a:rPr>
              <a:t> generalnej III miejsce</a:t>
            </a:r>
            <a:endParaRPr lang="pl-PL" sz="1600" dirty="0">
              <a:solidFill>
                <a:srgbClr val="FF000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</p:spTree>
    <p:extLst>
      <p:ext uri="{BB962C8B-B14F-4D97-AF65-F5344CB8AC3E}">
        <p14:creationId xmlns:p14="http://schemas.microsoft.com/office/powerpoint/2010/main" xmlns="" val="371509395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4346940" y="304800"/>
            <a:ext cx="134684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Sport  2018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295400" y="1828800"/>
            <a:ext cx="7543800" cy="370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6075" indent="-173038">
              <a:spcBef>
                <a:spcPct val="50000"/>
              </a:spcBef>
              <a:buFont typeface="Arial" pitchFamily="34" charset="0"/>
              <a:buChar char="•"/>
            </a:pPr>
            <a:r>
              <a:rPr lang="pl-PL" sz="1400" b="1" dirty="0">
                <a:solidFill>
                  <a:srgbClr val="FF0000"/>
                </a:solidFill>
                <a:cs typeface="Arial" pitchFamily="34" charset="0"/>
              </a:rPr>
              <a:t>I miejsce w finale Rozgrywek w Piłkę Siatkową o Puchar Świętokrzyskiego Komendanta Wojewódzkiego PSP</a:t>
            </a:r>
          </a:p>
          <a:p>
            <a:pPr marL="346075" indent="-173038">
              <a:spcBef>
                <a:spcPct val="50000"/>
              </a:spcBef>
              <a:buFont typeface="Arial" pitchFamily="34" charset="0"/>
              <a:buChar char="•"/>
            </a:pPr>
            <a:r>
              <a:rPr lang="pl-PL" sz="1400" b="1" dirty="0">
                <a:solidFill>
                  <a:srgbClr val="FF0000"/>
                </a:solidFill>
                <a:cs typeface="Arial" pitchFamily="34" charset="0"/>
              </a:rPr>
              <a:t>I miejsce w finale rozgrywek w tenisie stołowym o Puchar Świętokrzyskiego Komendanta Wojewódzkiego PSP</a:t>
            </a:r>
          </a:p>
          <a:p>
            <a:pPr marL="346075" indent="-173038">
              <a:spcBef>
                <a:spcPct val="50000"/>
              </a:spcBef>
              <a:buFont typeface="Arial" pitchFamily="34" charset="0"/>
              <a:buChar char="•"/>
            </a:pPr>
            <a:r>
              <a:rPr lang="pl-PL" sz="1400" b="1" dirty="0">
                <a:solidFill>
                  <a:srgbClr val="FF0000"/>
                </a:solidFill>
              </a:rPr>
              <a:t>W Finale Wojewódzkich Rozgrywek w Halową Piłkę Nożną o Puchar Świętokrzyskiego Komendanta Wojewódzkiego w Końskich zajmując    III miejsce .</a:t>
            </a:r>
          </a:p>
          <a:p>
            <a:pPr marL="346075" indent="-173038">
              <a:spcBef>
                <a:spcPct val="50000"/>
              </a:spcBef>
              <a:buFont typeface="Arial" pitchFamily="34" charset="0"/>
              <a:buChar char="•"/>
            </a:pPr>
            <a:r>
              <a:rPr lang="pl-PL" sz="1400" b="1" dirty="0">
                <a:solidFill>
                  <a:srgbClr val="FF0000"/>
                </a:solidFill>
              </a:rPr>
              <a:t>W  Turnieju Służb Mundurowych i Ratowniczych TREWOR SA w piłce halowej zajęli I miejsce.  </a:t>
            </a:r>
          </a:p>
          <a:p>
            <a:pPr marL="346075" indent="-173038">
              <a:spcBef>
                <a:spcPct val="50000"/>
              </a:spcBef>
              <a:buFont typeface="Arial" pitchFamily="34" charset="0"/>
              <a:buChar char="•"/>
            </a:pPr>
            <a:r>
              <a:rPr lang="pl-PL" sz="1400" b="1" dirty="0">
                <a:solidFill>
                  <a:srgbClr val="FF0000"/>
                </a:solidFill>
                <a:cs typeface="Arial" pitchFamily="34" charset="0"/>
              </a:rPr>
              <a:t>Ponadto nasi ratownicy reprezentując Komendę Powiatową PSP w </a:t>
            </a:r>
            <a:r>
              <a:rPr lang="pl-PL" sz="1400" b="1" dirty="0" err="1">
                <a:solidFill>
                  <a:srgbClr val="FF0000"/>
                </a:solidFill>
                <a:cs typeface="Arial" pitchFamily="34" charset="0"/>
              </a:rPr>
              <a:t>Skarżysku-Kamiennej</a:t>
            </a:r>
            <a:r>
              <a:rPr lang="pl-PL" sz="1400" b="1" dirty="0">
                <a:solidFill>
                  <a:srgbClr val="FF0000"/>
                </a:solidFill>
                <a:cs typeface="Arial" pitchFamily="34" charset="0"/>
              </a:rPr>
              <a:t> w II Mistrzostwach Polski Strażaków w „Biegu po schodach – Wieżowiec”, XVII otwartych Mistrzostwach woj. Świętokrzyskiego Grup Szybkiego Reagowania, </a:t>
            </a:r>
            <a:r>
              <a:rPr lang="pl-PL" sz="1400" b="1" dirty="0">
                <a:solidFill>
                  <a:srgbClr val="FF0000"/>
                </a:solidFill>
              </a:rPr>
              <a:t>XIV Międzynarodowy Turniej we wspinaniu się przy użyciu Drabiny Hakowej o Puchar Prezydenta Miasta Chorzowa,</a:t>
            </a:r>
            <a:r>
              <a:rPr lang="pl-PL" sz="1400" dirty="0"/>
              <a:t> </a:t>
            </a:r>
            <a:r>
              <a:rPr lang="pl-PL" sz="1400" b="1" dirty="0">
                <a:solidFill>
                  <a:srgbClr val="FF0000"/>
                </a:solidFill>
                <a:cs typeface="Arial" pitchFamily="34" charset="0"/>
              </a:rPr>
              <a:t>XXVIII Świętokrzyskim Turniej w Dwuboju Pożarniczym</a:t>
            </a:r>
          </a:p>
          <a:p>
            <a:pPr marL="346075" indent="-173038">
              <a:spcBef>
                <a:spcPct val="50000"/>
              </a:spcBef>
              <a:buFont typeface="Arial" pitchFamily="34" charset="0"/>
              <a:buChar char="•"/>
            </a:pPr>
            <a:r>
              <a:rPr lang="pl-PL" sz="1400" b="1" dirty="0">
                <a:solidFill>
                  <a:srgbClr val="FF0000"/>
                </a:solidFill>
                <a:cs typeface="Arial" pitchFamily="34" charset="0"/>
              </a:rPr>
              <a:t>Jeden z naszych strażaków </a:t>
            </a:r>
            <a:r>
              <a:rPr lang="pl-PL" sz="1400" b="1" dirty="0" err="1">
                <a:solidFill>
                  <a:srgbClr val="FF0000"/>
                </a:solidFill>
                <a:cs typeface="Arial" pitchFamily="34" charset="0"/>
              </a:rPr>
              <a:t>sekc</a:t>
            </a:r>
            <a:r>
              <a:rPr lang="pl-PL" sz="1400" b="1" dirty="0">
                <a:solidFill>
                  <a:srgbClr val="FF0000"/>
                </a:solidFill>
                <a:cs typeface="Arial" pitchFamily="34" charset="0"/>
              </a:rPr>
              <a:t>. Łukasz Orczyk wraz z kadrą narodową uczestniczył w Międzynarodowych Zawodach Sportowo Pożarniczych w </a:t>
            </a:r>
            <a:r>
              <a:rPr lang="pl-PL" sz="1400" b="1" dirty="0">
                <a:solidFill>
                  <a:srgbClr val="FF0000"/>
                </a:solidFill>
              </a:rPr>
              <a:t>Bańskiej Bystrzycy na Słowacji.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</p:spTree>
    <p:extLst>
      <p:ext uri="{BB962C8B-B14F-4D97-AF65-F5344CB8AC3E}">
        <p14:creationId xmlns:p14="http://schemas.microsoft.com/office/powerpoint/2010/main" xmlns="" val="80636206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Wykres 8"/>
          <p:cNvGraphicFramePr/>
          <p:nvPr>
            <p:extLst>
              <p:ext uri="{D42A27DB-BD31-4B8C-83A1-F6EECF244321}">
                <p14:modId xmlns:p14="http://schemas.microsoft.com/office/powerpoint/2010/main" xmlns="" val="695542225"/>
              </p:ext>
            </p:extLst>
          </p:nvPr>
        </p:nvGraphicFramePr>
        <p:xfrm>
          <a:off x="1106055" y="1360216"/>
          <a:ext cx="7772400" cy="4851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Prostokąt 11"/>
          <p:cNvSpPr/>
          <p:nvPr/>
        </p:nvSpPr>
        <p:spPr>
          <a:xfrm>
            <a:off x="3429000" y="304800"/>
            <a:ext cx="30276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Działania ratownicze 2018 r.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1828801" y="861575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Analiza działań ratowniczo – gaśniczych w rozbiciu na pożary, miejscowe zagrożenia </a:t>
            </a:r>
            <a:br>
              <a:rPr lang="pl-PL" sz="1200" b="1" dirty="0">
                <a:latin typeface="Arial" pitchFamily="34" charset="0"/>
                <a:cs typeface="Arial" pitchFamily="34" charset="0"/>
              </a:rPr>
            </a:br>
            <a:r>
              <a:rPr lang="pl-PL" sz="1200" b="1" dirty="0">
                <a:latin typeface="Arial" pitchFamily="34" charset="0"/>
                <a:cs typeface="Arial" pitchFamily="34" charset="0"/>
              </a:rPr>
              <a:t>i alarmy fałszywe w latach 2014-2018 w  powiecie skarżyskim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</p:spTree>
  </p:cSld>
  <p:clrMapOvr>
    <a:masterClrMapping/>
  </p:clrMapOvr>
  <p:transition>
    <p:wedg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4038600" y="990600"/>
            <a:ext cx="134684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Sport  2019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295400" y="1851035"/>
            <a:ext cx="7543800" cy="3155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6075" indent="-173038">
              <a:lnSpc>
                <a:spcPct val="20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pl-PL" sz="1400" b="1" dirty="0">
                <a:solidFill>
                  <a:srgbClr val="FF0000"/>
                </a:solidFill>
                <a:cs typeface="Arial" pitchFamily="34" charset="0"/>
              </a:rPr>
              <a:t>Na XVII Międzynarodowych Halowych Mistrzostwach Polski w Dwuboju Pożarniczym mł. </a:t>
            </a:r>
            <a:r>
              <a:rPr lang="pl-PL" sz="1400" b="1" dirty="0" err="1">
                <a:solidFill>
                  <a:srgbClr val="FF0000"/>
                </a:solidFill>
                <a:cs typeface="Arial" pitchFamily="34" charset="0"/>
              </a:rPr>
              <a:t>asp</a:t>
            </a:r>
            <a:r>
              <a:rPr lang="pl-PL" sz="1400" b="1" dirty="0">
                <a:solidFill>
                  <a:srgbClr val="FF0000"/>
                </a:solidFill>
                <a:cs typeface="Arial" pitchFamily="34" charset="0"/>
              </a:rPr>
              <a:t>. Dawid Kowalik został wicemistrzem Polski w konkurencji pożarniczy tor przeszkód 100m</a:t>
            </a:r>
          </a:p>
          <a:p>
            <a:pPr marL="346075" indent="-173038">
              <a:lnSpc>
                <a:spcPct val="20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pl-PL" sz="1400" b="1" dirty="0">
                <a:solidFill>
                  <a:srgbClr val="FF0000"/>
                </a:solidFill>
                <a:cs typeface="Arial" pitchFamily="34" charset="0"/>
              </a:rPr>
              <a:t>25 kwietnia 2019 r. na obiekcie KM PSP w Rzeszowie na rozegranym XXXII Memoriale w Dwuboju Pożarniczym im. Płk. </a:t>
            </a:r>
            <a:r>
              <a:rPr lang="pl-PL" sz="1400" b="1" dirty="0" err="1">
                <a:solidFill>
                  <a:srgbClr val="FF0000"/>
                </a:solidFill>
                <a:cs typeface="Arial" pitchFamily="34" charset="0"/>
              </a:rPr>
              <a:t>Poż</a:t>
            </a:r>
            <a:r>
              <a:rPr lang="pl-PL" sz="1400" b="1" dirty="0">
                <a:solidFill>
                  <a:srgbClr val="FF0000"/>
                </a:solidFill>
                <a:cs typeface="Arial" pitchFamily="34" charset="0"/>
              </a:rPr>
              <a:t>. Andrzeja </a:t>
            </a:r>
            <a:r>
              <a:rPr lang="pl-PL" sz="1400" b="1" dirty="0" err="1">
                <a:solidFill>
                  <a:srgbClr val="FF0000"/>
                </a:solidFill>
                <a:cs typeface="Arial" pitchFamily="34" charset="0"/>
              </a:rPr>
              <a:t>Bozanowskiego</a:t>
            </a:r>
            <a:r>
              <a:rPr lang="pl-PL" sz="1400" b="1" dirty="0">
                <a:solidFill>
                  <a:srgbClr val="FF0000"/>
                </a:solidFill>
                <a:cs typeface="Arial" pitchFamily="34" charset="0"/>
              </a:rPr>
              <a:t> dwaj nasi zawodnicy reprezentujący woj. świętokrzyskie st. </a:t>
            </a:r>
            <a:r>
              <a:rPr lang="pl-PL" sz="1400" b="1" dirty="0" err="1">
                <a:solidFill>
                  <a:srgbClr val="FF0000"/>
                </a:solidFill>
                <a:cs typeface="Arial" pitchFamily="34" charset="0"/>
              </a:rPr>
              <a:t>sekc</a:t>
            </a:r>
            <a:r>
              <a:rPr lang="pl-PL" sz="1400" b="1" dirty="0">
                <a:solidFill>
                  <a:srgbClr val="FF0000"/>
                </a:solidFill>
                <a:cs typeface="Arial" pitchFamily="34" charset="0"/>
              </a:rPr>
              <a:t>. Łukasz Orczyk oraz mł. </a:t>
            </a:r>
            <a:r>
              <a:rPr lang="pl-PL" sz="1400" b="1" dirty="0" err="1">
                <a:solidFill>
                  <a:srgbClr val="FF0000"/>
                </a:solidFill>
                <a:cs typeface="Arial" pitchFamily="34" charset="0"/>
              </a:rPr>
              <a:t>asp</a:t>
            </a:r>
            <a:r>
              <a:rPr lang="pl-PL" sz="1400" b="1" dirty="0">
                <a:solidFill>
                  <a:srgbClr val="FF0000"/>
                </a:solidFill>
                <a:cs typeface="Arial" pitchFamily="34" charset="0"/>
              </a:rPr>
              <a:t>. Dawid Kowalik zajęli w konkurencji pożarniczy tor </a:t>
            </a:r>
            <a:r>
              <a:rPr lang="pl-PL" sz="1400" b="1" dirty="0" err="1">
                <a:solidFill>
                  <a:srgbClr val="FF0000"/>
                </a:solidFill>
                <a:cs typeface="Arial" pitchFamily="34" charset="0"/>
              </a:rPr>
              <a:t>przeszków</a:t>
            </a:r>
            <a:r>
              <a:rPr lang="pl-PL" sz="1400" b="1" dirty="0">
                <a:solidFill>
                  <a:srgbClr val="FF0000"/>
                </a:solidFill>
                <a:cs typeface="Arial" pitchFamily="34" charset="0"/>
              </a:rPr>
              <a:t> 100 m. odpowiednio pierwsze i drugie miejsce natomiast w łącznej klasyfikacji trzecie i szóste.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</p:spTree>
    <p:extLst>
      <p:ext uri="{BB962C8B-B14F-4D97-AF65-F5344CB8AC3E}">
        <p14:creationId xmlns:p14="http://schemas.microsoft.com/office/powerpoint/2010/main" xmlns="" val="150049383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18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4270740" y="228600"/>
            <a:ext cx="134684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Sport  2018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1905000" y="64008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C5E6B5A0-E958-4075-9969-C331553BD311}"/>
              </a:ext>
            </a:extLst>
          </p:cNvPr>
          <p:cNvSpPr txBox="1"/>
          <p:nvPr/>
        </p:nvSpPr>
        <p:spPr>
          <a:xfrm>
            <a:off x="1524000" y="597932"/>
            <a:ext cx="7086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/>
              <a:t>Rok 2019 jest rokiem, w którym zostaną przeprowadzone powiatowe zawody w sportach pożarniczych z racji tego z inicjatywy Komendanta Powiatowego PSP został zakupiony tor przeszkód, który całkowicie został sfinansowany przez urząd miasta Skarżyska-Kamiennej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EEC0FB5B-BDD3-4A88-8E21-06B561BA53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66800" y="1538762"/>
            <a:ext cx="4114800" cy="3086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xmlns="" id="{4A24CB03-2F67-4F8F-8BE5-E2B6877F18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1970" y="3081812"/>
            <a:ext cx="4002024" cy="30015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86316359"/>
      </p:ext>
    </p:extLst>
  </p:cSld>
  <p:clrMapOvr>
    <a:masterClrMapping/>
  </p:clrMapOvr>
  <p:transition>
    <p:wedg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3239252" y="152400"/>
            <a:ext cx="304442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Informatyka i Łączność 2018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295400" y="1320312"/>
            <a:ext cx="7239000" cy="3863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600" b="1" dirty="0">
                <a:latin typeface="Arial" pitchFamily="34" charset="0"/>
                <a:cs typeface="Arial" pitchFamily="34" charset="0"/>
              </a:rPr>
              <a:t>W 2018 r Komenda Powiatowa PSP w </a:t>
            </a:r>
            <a:r>
              <a:rPr lang="pl-PL" sz="1600" b="1" dirty="0" err="1">
                <a:latin typeface="Arial" pitchFamily="34" charset="0"/>
                <a:cs typeface="Arial" pitchFamily="34" charset="0"/>
              </a:rPr>
              <a:t>Skarżysku-Kamiennej</a:t>
            </a:r>
            <a:r>
              <a:rPr lang="pl-PL" sz="1600" b="1" dirty="0">
                <a:latin typeface="Arial" pitchFamily="34" charset="0"/>
                <a:cs typeface="Arial" pitchFamily="34" charset="0"/>
              </a:rPr>
              <a:t> w zakresie informatyki i łączności zrealizowała dwa zadania, które w  istotny sposób wpłynęły na poprawę funkcjonowania tych </a:t>
            </a:r>
            <a:r>
              <a:rPr lang="pl-PL" sz="1600" b="1" dirty="0" err="1">
                <a:latin typeface="Arial" pitchFamily="34" charset="0"/>
                <a:cs typeface="Arial" pitchFamily="34" charset="0"/>
              </a:rPr>
              <a:t>sytemów</a:t>
            </a:r>
            <a:r>
              <a:rPr lang="pl-PL" sz="16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endParaRPr lang="pl-PL" sz="1600" b="1" dirty="0">
              <a:latin typeface="Arial" pitchFamily="34" charset="0"/>
              <a:cs typeface="Arial" pitchFamily="34" charset="0"/>
            </a:endParaRPr>
          </a:p>
          <a:p>
            <a:pPr algn="ctr"/>
            <a:endParaRPr lang="pl-PL" sz="1600" b="1" dirty="0">
              <a:latin typeface="Arial" pitchFamily="34" charset="0"/>
              <a:cs typeface="Arial" pitchFamily="34" charset="0"/>
            </a:endParaRPr>
          </a:p>
          <a:p>
            <a:pPr marL="720725" indent="-18573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b="1" dirty="0">
                <a:latin typeface="Arial" pitchFamily="34" charset="0"/>
                <a:cs typeface="Arial" pitchFamily="34" charset="0"/>
              </a:rPr>
              <a:t>Wdrożenie sytemu Multikom_2 poprawa łączności bezprzewodowej,</a:t>
            </a:r>
          </a:p>
          <a:p>
            <a:pPr marL="534987">
              <a:lnSpc>
                <a:spcPct val="150000"/>
              </a:lnSpc>
            </a:pPr>
            <a:endParaRPr lang="pl-PL" sz="1600" b="1" dirty="0">
              <a:latin typeface="Arial" pitchFamily="34" charset="0"/>
              <a:cs typeface="Arial" pitchFamily="34" charset="0"/>
            </a:endParaRPr>
          </a:p>
          <a:p>
            <a:pPr marL="720725" indent="-18573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b="1" dirty="0">
                <a:latin typeface="Arial" pitchFamily="34" charset="0"/>
                <a:cs typeface="Arial" pitchFamily="34" charset="0"/>
              </a:rPr>
              <a:t>Adaptacja pomieszczenia na serwerownię oraz częściowe przeniesienie infrastruktury teleinformatycznej do nowej serwerowni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EEBA93E3-B1EC-4AF7-AAD0-D1A899E0DF74}"/>
              </a:ext>
            </a:extLst>
          </p:cNvPr>
          <p:cNvSpPr/>
          <p:nvPr/>
        </p:nvSpPr>
        <p:spPr>
          <a:xfrm>
            <a:off x="647700" y="796758"/>
            <a:ext cx="32766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2000" b="1" dirty="0">
                <a:ln/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Realizacja </a:t>
            </a:r>
            <a:r>
              <a:rPr lang="pl-PL" sz="2000" b="1" cap="none" spc="0" dirty="0">
                <a:ln/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zadań</a:t>
            </a:r>
            <a:endParaRPr lang="pl-PL" sz="20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5699182"/>
      </p:ext>
    </p:extLst>
  </p:cSld>
  <p:clrMapOvr>
    <a:masterClrMapping/>
  </p:clrMapOvr>
  <p:transition>
    <p:wedg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3200400" y="480471"/>
            <a:ext cx="304442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Informatyka i Łączność 2018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2D2EF8BC-1B33-4E95-BB95-706F91D81762}"/>
              </a:ext>
            </a:extLst>
          </p:cNvPr>
          <p:cNvSpPr txBox="1"/>
          <p:nvPr/>
        </p:nvSpPr>
        <p:spPr>
          <a:xfrm>
            <a:off x="1600200" y="2430425"/>
            <a:ext cx="7239000" cy="2828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b="1" dirty="0">
                <a:latin typeface="Arial" pitchFamily="34" charset="0"/>
                <a:cs typeface="Arial" pitchFamily="34" charset="0"/>
              </a:rPr>
              <a:t>Konieczność gruntownej modernizacji węzła łączności  głosowej </a:t>
            </a:r>
            <a:br>
              <a:rPr lang="pl-PL" sz="1600" b="1" dirty="0">
                <a:latin typeface="Arial" pitchFamily="34" charset="0"/>
                <a:cs typeface="Arial" pitchFamily="34" charset="0"/>
              </a:rPr>
            </a:br>
            <a:r>
              <a:rPr lang="pl-PL" sz="1600" b="1" dirty="0">
                <a:latin typeface="Arial" pitchFamily="34" charset="0"/>
                <a:cs typeface="Arial" pitchFamily="34" charset="0"/>
              </a:rPr>
              <a:t>w oparciu o wdrożenie sytemu wykorzystującego technologię VOIP zgodnie z wyznaczonymi kierunkami rozwoju łączności głosowej </a:t>
            </a:r>
            <a:br>
              <a:rPr lang="pl-PL" sz="1600" b="1" dirty="0">
                <a:latin typeface="Arial" pitchFamily="34" charset="0"/>
                <a:cs typeface="Arial" pitchFamily="34" charset="0"/>
              </a:rPr>
            </a:br>
            <a:r>
              <a:rPr lang="pl-PL" sz="1600" b="1" dirty="0">
                <a:latin typeface="Arial" pitchFamily="34" charset="0"/>
                <a:cs typeface="Arial" pitchFamily="34" charset="0"/>
              </a:rPr>
              <a:t>w jednostkach organizacyjnych PSP woj. świętokrzyskiego.</a:t>
            </a:r>
          </a:p>
          <a:p>
            <a:pPr>
              <a:lnSpc>
                <a:spcPct val="150000"/>
              </a:lnSpc>
            </a:pPr>
            <a:endParaRPr lang="pl-PL" sz="1600" b="1" dirty="0">
              <a:latin typeface="Arial" pitchFamily="34" charset="0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b="1" dirty="0">
                <a:latin typeface="Arial" pitchFamily="34" charset="0"/>
                <a:cs typeface="Arial" pitchFamily="34" charset="0"/>
              </a:rPr>
              <a:t>Dalsza rozbudowa systemu Multikom_2</a:t>
            </a:r>
          </a:p>
          <a:p>
            <a:pPr>
              <a:lnSpc>
                <a:spcPct val="150000"/>
              </a:lnSpc>
            </a:pPr>
            <a:endParaRPr lang="pl-PL" sz="12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pl-PL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58C7DEC0-FC43-44C3-967A-9D1151970998}"/>
              </a:ext>
            </a:extLst>
          </p:cNvPr>
          <p:cNvSpPr/>
          <p:nvPr/>
        </p:nvSpPr>
        <p:spPr>
          <a:xfrm>
            <a:off x="609600" y="1897019"/>
            <a:ext cx="32766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2000" b="1" cap="none" spc="0" dirty="0">
                <a:ln/>
                <a:solidFill>
                  <a:srgbClr val="FF0000"/>
                </a:solidFill>
                <a:effectLst/>
              </a:rPr>
              <a:t>Potrzeby </a:t>
            </a:r>
          </a:p>
        </p:txBody>
      </p:sp>
    </p:spTree>
    <p:extLst>
      <p:ext uri="{BB962C8B-B14F-4D97-AF65-F5344CB8AC3E}">
        <p14:creationId xmlns:p14="http://schemas.microsoft.com/office/powerpoint/2010/main" xmlns="" val="2028273856"/>
      </p:ext>
    </p:extLst>
  </p:cSld>
  <p:clrMapOvr>
    <a:masterClrMapping/>
  </p:clrMapOvr>
  <p:transition>
    <p:wedg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2957127" y="152400"/>
            <a:ext cx="360868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Cele i kierunki działania na 2018 r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2D2EF8BC-1B33-4E95-BB95-706F91D81762}"/>
              </a:ext>
            </a:extLst>
          </p:cNvPr>
          <p:cNvSpPr txBox="1"/>
          <p:nvPr/>
        </p:nvSpPr>
        <p:spPr>
          <a:xfrm>
            <a:off x="1316182" y="889843"/>
            <a:ext cx="7619999" cy="5782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b="1" dirty="0">
                <a:latin typeface="Arial" pitchFamily="34" charset="0"/>
                <a:cs typeface="Arial" pitchFamily="34" charset="0"/>
              </a:rPr>
              <a:t>Podnosić gotowość bojową poprzez doposażenie KP PSP w </a:t>
            </a:r>
            <a:r>
              <a:rPr lang="pl-PL" sz="1600" b="1" dirty="0" err="1">
                <a:latin typeface="Arial" pitchFamily="34" charset="0"/>
                <a:cs typeface="Arial" pitchFamily="34" charset="0"/>
              </a:rPr>
              <a:t>Skarżysku-Kamiennej</a:t>
            </a:r>
            <a:r>
              <a:rPr lang="pl-PL" sz="1600" b="1" dirty="0">
                <a:latin typeface="Arial" pitchFamily="34" charset="0"/>
                <a:cs typeface="Arial" pitchFamily="34" charset="0"/>
              </a:rPr>
              <a:t> w nowy sprzęt </a:t>
            </a:r>
          </a:p>
          <a:p>
            <a:pPr marL="10858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b="1" dirty="0">
                <a:latin typeface="Arial" pitchFamily="34" charset="0"/>
                <a:cs typeface="Arial" pitchFamily="34" charset="0"/>
              </a:rPr>
              <a:t>Ciężki samochód ratowniczo gaśniczy</a:t>
            </a:r>
          </a:p>
          <a:p>
            <a:pPr marL="10858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b="1" dirty="0">
                <a:latin typeface="Arial" pitchFamily="34" charset="0"/>
                <a:cs typeface="Arial" pitchFamily="34" charset="0"/>
              </a:rPr>
              <a:t>Łódź motorowa płaskodenna</a:t>
            </a:r>
          </a:p>
          <a:p>
            <a:pPr marL="1085850" lvl="2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600" b="1" dirty="0">
                <a:latin typeface="Arial" pitchFamily="34" charset="0"/>
                <a:cs typeface="Arial" pitchFamily="34" charset="0"/>
              </a:rPr>
              <a:t>Quad </a:t>
            </a:r>
          </a:p>
          <a:p>
            <a:pPr marL="360363" lvl="2" indent="-36036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b="1" dirty="0">
                <a:latin typeface="Arial" pitchFamily="34" charset="0"/>
                <a:cs typeface="Arial" pitchFamily="34" charset="0"/>
              </a:rPr>
              <a:t>Szkolenie specjalistycznej grupy ratownictwa chemicznego ekologicznego w związku z poszerzeniem zadań  o zagrożenia radiologiczne i zakup nowego specjalistycznego sprzętu do jego wykrywania</a:t>
            </a:r>
          </a:p>
          <a:p>
            <a:pPr marL="360363" lvl="2" indent="-36036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b="1" dirty="0">
                <a:latin typeface="Arial" pitchFamily="34" charset="0"/>
                <a:cs typeface="Arial" pitchFamily="34" charset="0"/>
              </a:rPr>
              <a:t>Poprawa stanu wyposażenia i wyszkolenia jednostek OSP z terenu powiatu skarżyskiego poprzez organizację kursów, ćwiczenia oraz dotacje z KSRG i MSWiA</a:t>
            </a:r>
          </a:p>
          <a:p>
            <a:pPr marL="360363" lvl="2" indent="-36036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b="1" dirty="0">
                <a:latin typeface="Arial" pitchFamily="34" charset="0"/>
                <a:cs typeface="Arial" pitchFamily="34" charset="0"/>
              </a:rPr>
              <a:t>Działalność edukacyjna promująca bezpieczeństwo wśród dzieci </a:t>
            </a:r>
            <a:br>
              <a:rPr lang="pl-PL" sz="1600" b="1" dirty="0">
                <a:latin typeface="Arial" pitchFamily="34" charset="0"/>
                <a:cs typeface="Arial" pitchFamily="34" charset="0"/>
              </a:rPr>
            </a:br>
            <a:r>
              <a:rPr lang="pl-PL" sz="1600" b="1" dirty="0">
                <a:latin typeface="Arial" pitchFamily="34" charset="0"/>
                <a:cs typeface="Arial" pitchFamily="34" charset="0"/>
              </a:rPr>
              <a:t>i młodzieży</a:t>
            </a:r>
          </a:p>
          <a:p>
            <a:pPr>
              <a:lnSpc>
                <a:spcPct val="150000"/>
              </a:lnSpc>
            </a:pPr>
            <a:endParaRPr lang="pl-PL" sz="12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pl-PL" sz="1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6010037"/>
      </p:ext>
    </p:extLst>
  </p:cSld>
  <p:clrMapOvr>
    <a:masterClrMapping/>
  </p:clrMapOvr>
  <p:transition>
    <p:wedg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3072459" y="239706"/>
            <a:ext cx="360868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Cele i kierunki działania na 2018 r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xmlns="" id="{2D2EF8BC-1B33-4E95-BB95-706F91D81762}"/>
              </a:ext>
            </a:extLst>
          </p:cNvPr>
          <p:cNvSpPr txBox="1"/>
          <p:nvPr/>
        </p:nvSpPr>
        <p:spPr>
          <a:xfrm>
            <a:off x="1524001" y="1247787"/>
            <a:ext cx="7619999" cy="1997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b="1" dirty="0">
                <a:latin typeface="Arial" pitchFamily="34" charset="0"/>
                <a:cs typeface="Arial" pitchFamily="34" charset="0"/>
              </a:rPr>
              <a:t>Remont pomieszczeń JRG</a:t>
            </a:r>
          </a:p>
          <a:p>
            <a:pPr marL="357188" indent="-35718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b="1" dirty="0">
                <a:latin typeface="Arial" pitchFamily="34" charset="0"/>
                <a:cs typeface="Arial" pitchFamily="34" charset="0"/>
              </a:rPr>
              <a:t>Wymiana wylewki na garażu</a:t>
            </a:r>
          </a:p>
          <a:p>
            <a:pPr marL="357188" indent="-357188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b="1" dirty="0">
                <a:latin typeface="Arial" pitchFamily="34" charset="0"/>
                <a:cs typeface="Arial" pitchFamily="34" charset="0"/>
              </a:rPr>
              <a:t>Remont myjni samochodów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pl-PL" sz="12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pl-PL" sz="1200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pl-PL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xmlns="" id="{ECFBCAEF-55F1-46FC-B3D4-D634224890F7}"/>
              </a:ext>
            </a:extLst>
          </p:cNvPr>
          <p:cNvSpPr txBox="1"/>
          <p:nvPr/>
        </p:nvSpPr>
        <p:spPr>
          <a:xfrm>
            <a:off x="2133600" y="852732"/>
            <a:ext cx="510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latin typeface="Arial" pitchFamily="34" charset="0"/>
                <a:cs typeface="Arial" pitchFamily="34" charset="0"/>
              </a:rPr>
              <a:t>Remonty i inwestycje</a:t>
            </a:r>
          </a:p>
        </p:txBody>
      </p:sp>
    </p:spTree>
    <p:extLst>
      <p:ext uri="{BB962C8B-B14F-4D97-AF65-F5344CB8AC3E}">
        <p14:creationId xmlns:p14="http://schemas.microsoft.com/office/powerpoint/2010/main" xmlns="" val="3906826122"/>
      </p:ext>
    </p:extLst>
  </p:cSld>
  <p:clrMapOvr>
    <a:masterClrMapping/>
  </p:clrMapOvr>
  <p:transition>
    <p:wedg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p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981200" y="2133600"/>
            <a:ext cx="6553200" cy="2590800"/>
          </a:xfrm>
          <a:prstGeom prst="rect">
            <a:avLst/>
          </a:prstGeom>
        </p:spPr>
      </p:pic>
      <p:pic>
        <p:nvPicPr>
          <p:cNvPr id="1026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62600"/>
            <a:ext cx="1066800" cy="119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"/>
            <a:ext cx="1125537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2209800" y="6629400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b="1" i="1" dirty="0">
                <a:solidFill>
                  <a:srgbClr val="FF0000"/>
                </a:solidFill>
              </a:rPr>
              <a:t>KOMENDA POWIATOWA PAŃSTWOWEJ STRAŻY POŻARNEJ W SKARŻYSKU-KAMIENNEJ</a:t>
            </a:r>
          </a:p>
        </p:txBody>
      </p:sp>
      <p:sp>
        <p:nvSpPr>
          <p:cNvPr id="9" name="Prostokąt 8"/>
          <p:cNvSpPr/>
          <p:nvPr/>
        </p:nvSpPr>
        <p:spPr>
          <a:xfrm>
            <a:off x="1905000" y="3733800"/>
            <a:ext cx="61446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DZIĘKUJĘ ZA UWAGĘ</a:t>
            </a:r>
            <a:endParaRPr lang="pl-PL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Obraz 2" descr="he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2209800"/>
            <a:ext cx="1658937" cy="1628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az 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905000"/>
            <a:ext cx="1752600" cy="1969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7821</TotalTime>
  <Words>5888</Words>
  <Application>Microsoft Office PowerPoint</Application>
  <PresentationFormat>Pokaz na ekranie (4:3)</PresentationFormat>
  <Paragraphs>1430</Paragraphs>
  <Slides>96</Slides>
  <Notes>82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96</vt:i4>
      </vt:variant>
    </vt:vector>
  </HeadingPairs>
  <TitlesOfParts>
    <vt:vector size="97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Slajd 66</vt:lpstr>
      <vt:lpstr>Slajd 67</vt:lpstr>
      <vt:lpstr>Slajd 68</vt:lpstr>
      <vt:lpstr>Slajd 69</vt:lpstr>
      <vt:lpstr>Slajd 70</vt:lpstr>
      <vt:lpstr>Slajd 71</vt:lpstr>
      <vt:lpstr>Slajd 72</vt:lpstr>
      <vt:lpstr>Slajd 73</vt:lpstr>
      <vt:lpstr>Slajd 74</vt:lpstr>
      <vt:lpstr>Slajd 75</vt:lpstr>
      <vt:lpstr>Slajd 76</vt:lpstr>
      <vt:lpstr>Slajd 77</vt:lpstr>
      <vt:lpstr>Slajd 78</vt:lpstr>
      <vt:lpstr>Slajd 79</vt:lpstr>
      <vt:lpstr>Slajd 80</vt:lpstr>
      <vt:lpstr>Slajd 81</vt:lpstr>
      <vt:lpstr>Slajd 82</vt:lpstr>
      <vt:lpstr>Slajd 83</vt:lpstr>
      <vt:lpstr>Slajd 84</vt:lpstr>
      <vt:lpstr>Slajd 85</vt:lpstr>
      <vt:lpstr>Slajd 86</vt:lpstr>
      <vt:lpstr>Slajd 87</vt:lpstr>
      <vt:lpstr>Slajd 88</vt:lpstr>
      <vt:lpstr>Slajd 89</vt:lpstr>
      <vt:lpstr>Slajd 90</vt:lpstr>
      <vt:lpstr>Slajd 91</vt:lpstr>
      <vt:lpstr>Slajd 92</vt:lpstr>
      <vt:lpstr>Slajd 93</vt:lpstr>
      <vt:lpstr>Slajd 94</vt:lpstr>
      <vt:lpstr>Slajd 95</vt:lpstr>
      <vt:lpstr>Slajd 96</vt:lpstr>
    </vt:vector>
  </TitlesOfParts>
  <Company>PSP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Strazak</dc:creator>
  <cp:lastModifiedBy>Komendant</cp:lastModifiedBy>
  <cp:revision>870</cp:revision>
  <cp:lastPrinted>2018-02-06T12:47:23Z</cp:lastPrinted>
  <dcterms:created xsi:type="dcterms:W3CDTF">2013-02-04T14:06:07Z</dcterms:created>
  <dcterms:modified xsi:type="dcterms:W3CDTF">2019-05-09T07:31:01Z</dcterms:modified>
</cp:coreProperties>
</file>